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0" r:id="rId3"/>
    <p:sldId id="281" r:id="rId4"/>
    <p:sldId id="280" r:id="rId5"/>
    <p:sldId id="297" r:id="rId6"/>
    <p:sldId id="296" r:id="rId7"/>
    <p:sldId id="290" r:id="rId8"/>
    <p:sldId id="291" r:id="rId9"/>
    <p:sldId id="292" r:id="rId10"/>
    <p:sldId id="282" r:id="rId11"/>
    <p:sldId id="283" r:id="rId12"/>
    <p:sldId id="293" r:id="rId13"/>
    <p:sldId id="300" r:id="rId14"/>
    <p:sldId id="299" r:id="rId15"/>
    <p:sldId id="301" r:id="rId16"/>
    <p:sldId id="302" r:id="rId17"/>
    <p:sldId id="294" r:id="rId18"/>
    <p:sldId id="303" r:id="rId19"/>
    <p:sldId id="304" r:id="rId20"/>
    <p:sldId id="298" r:id="rId21"/>
    <p:sldId id="305" r:id="rId22"/>
    <p:sldId id="288" r:id="rId23"/>
    <p:sldId id="306" r:id="rId24"/>
    <p:sldId id="307" r:id="rId25"/>
    <p:sldId id="310" r:id="rId26"/>
    <p:sldId id="311" r:id="rId27"/>
    <p:sldId id="312" r:id="rId28"/>
    <p:sldId id="315" r:id="rId29"/>
    <p:sldId id="316" r:id="rId30"/>
    <p:sldId id="321" r:id="rId31"/>
    <p:sldId id="322" r:id="rId32"/>
    <p:sldId id="320" r:id="rId33"/>
    <p:sldId id="323" r:id="rId34"/>
    <p:sldId id="318" r:id="rId35"/>
    <p:sldId id="324" r:id="rId36"/>
    <p:sldId id="266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402"/>
    <a:srgbClr val="FF9900"/>
    <a:srgbClr val="000000"/>
    <a:srgbClr val="FF2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6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0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2B0C7-2D51-61C6-27D8-6D9EF9ABE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EE9C60-C578-64DF-FD7D-C96BF6F7A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69A19F-0D62-AC8B-63CF-A0A2BCCF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29FF6-5B98-A756-DDDF-EC48B699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F5F64-80AC-D2DB-9F87-F89BEC4E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96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1C7C9-DA0A-41D5-6F3C-4550643B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E7543A-EBE7-25CE-6742-0A031CF20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25D48-A62A-A7BD-BEF0-43214B99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6ED60B-B33C-22BF-92F1-8910E40D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70413-21A8-E043-CD42-6037CF30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9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02D482-D33E-5B73-A097-131F25790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65F8C8-FB21-10D9-EFEF-F3F2FD5D6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31F37-EF69-0915-EB96-016BB385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F0310-B42F-E90A-C68A-816C6ADD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9B51F-93D9-0D34-A9E8-4B10B4FC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42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16E5D-9CE3-2F0A-4A7B-E7E48EF9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31BFC-F5FB-44D0-243E-58683DCD8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06CEC-4923-0E42-3E56-91BF2474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6F35EF-8577-4DE7-F9D2-44EB5BA4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9E7095-84DE-AC48-3D5F-7D090441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25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398E6-E6F4-FFC5-0308-2E0353090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9EDA6-5B88-7ECB-CAA0-D3D009E51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460284-BB97-F385-2163-779E613E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6F04C-B9B7-1162-0F76-418D03AA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7E8A6-D43D-A2D4-752A-82E8A6CB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3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A6FDC-FC7F-E0CF-3035-22D47FF24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C423A-2170-867C-4186-4D1BAA622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030839-B963-CF26-9A75-3823FD454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55C43D-A49E-FEF2-AAB4-20EE8051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2022. 10. 31.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E24B9B-D0A5-F117-A2D9-C17A9BC6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ACE67C-5627-9AF9-8933-75A1BE78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58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0FB90-89D7-6C9C-1F63-5269B1F0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C9FB2B-780B-F362-2D9D-1CA305CF2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2C9D0F-50E2-4073-0058-332063A5B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07FD47-DAF1-7D14-EF38-B7B2C90D0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69A467-BC84-8C1D-01B2-ED1AC7AEF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A3DF90-F185-D56E-B421-09D63EBC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2022. 10. 31.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78B9F4-C129-3610-CDFC-CD7355FD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0ECCA1-34BE-7F3C-D17A-918FDD13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9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86664-8827-0087-4EFE-C10A676B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CED42F-EFFA-CE66-60D4-D2A439C32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2022. 10. 31.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539421-7221-17DD-545D-EEAAF85F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C78A2C-98B5-C5BF-3966-F8B85D6F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1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D445A0-CF37-B730-6848-468E5058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2022. 10. 31.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4927F5-CF77-F56B-AAC0-84F89873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61E71C-03E6-B37F-12F6-10A5E649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3EC91-2EBC-C13E-C52A-C2581506C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F5FBF6-3C47-2AFD-4F68-56CDF4475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A03CBB-095A-1D2D-8DAD-7F8358E2F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C21CB5-BBBB-3CE7-1F51-5DC65072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2022. 10. 31.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7F24A-4B90-97B7-BCD3-E58A90083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B900E-2507-C920-D650-2256BB1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19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7337E-A04B-06E7-F07F-14D801E0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55D8C1-6582-0BD1-E597-ADFE3AA24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23C4AB-033C-711E-019A-0F1DF8438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F2C3DB-487F-A179-0194-38BFAF9E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AD9-E501-42FD-AA2F-869DA5381A7E}" type="datetimeFigureOut">
              <a:rPr lang="ko-KR" altLang="en-US" smtClean="0"/>
              <a:t>2022. 10. 31.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3520B2-0C8C-FDC6-6ABF-EFD4071E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49BD97-1B06-2A24-9856-8D5E1849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7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229A5A-9B4A-EDE0-AB72-748490AD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A71A9-6DC2-5C64-634E-3D588C4AC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736B7-2A8A-849A-0EC5-7328ABD92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6AD9-E501-42FD-AA2F-869DA5381A7E}" type="datetimeFigureOut">
              <a:rPr lang="ko-KR" altLang="en-US" smtClean="0"/>
              <a:t>2022. 10. 31.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652841-5EBD-F21D-E29F-4CD50626F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6CECA-A5AA-4E8A-9EFC-D76936D60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A8B9E-361A-4EF2-9BDC-D350A53EA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3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3A093AA-33CF-4DB9-1D7E-DF1C8FFCFCF7}"/>
              </a:ext>
            </a:extLst>
          </p:cNvPr>
          <p:cNvSpPr/>
          <p:nvPr/>
        </p:nvSpPr>
        <p:spPr>
          <a:xfrm>
            <a:off x="853238" y="433136"/>
            <a:ext cx="10485521" cy="5991727"/>
          </a:xfrm>
          <a:prstGeom prst="roundRect">
            <a:avLst>
              <a:gd name="adj" fmla="val 7832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1A76C-973F-5725-A55A-88546E590424}"/>
              </a:ext>
            </a:extLst>
          </p:cNvPr>
          <p:cNvSpPr txBox="1"/>
          <p:nvPr/>
        </p:nvSpPr>
        <p:spPr>
          <a:xfrm>
            <a:off x="3646472" y="2246479"/>
            <a:ext cx="6317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신용카드 사기거래 탐지</a:t>
            </a:r>
            <a:endParaRPr lang="en-US" altLang="ko-KR" sz="48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EF282F-E6FE-2E38-6412-EFEF5F9E8656}"/>
              </a:ext>
            </a:extLst>
          </p:cNvPr>
          <p:cNvSpPr txBox="1"/>
          <p:nvPr/>
        </p:nvSpPr>
        <p:spPr>
          <a:xfrm>
            <a:off x="8783782" y="721784"/>
            <a:ext cx="223335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ko-KR" sz="3200" b="1" dirty="0">
                <a:solidFill>
                  <a:srgbClr val="4B55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3200" b="1" dirty="0">
                <a:solidFill>
                  <a:srgbClr val="4B55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200" b="1" dirty="0">
                <a:solidFill>
                  <a:srgbClr val="4B55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444C2C1-4E25-09BA-E38A-F1BCACFBFD78}"/>
              </a:ext>
            </a:extLst>
          </p:cNvPr>
          <p:cNvSpPr/>
          <p:nvPr/>
        </p:nvSpPr>
        <p:spPr>
          <a:xfrm>
            <a:off x="9765129" y="5442323"/>
            <a:ext cx="693893" cy="693893"/>
          </a:xfrm>
          <a:prstGeom prst="ellipse">
            <a:avLst/>
          </a:prstGeom>
          <a:solidFill>
            <a:srgbClr val="FE14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42EB58-CF8E-63DE-4911-3B7DD11EDD68}"/>
              </a:ext>
            </a:extLst>
          </p:cNvPr>
          <p:cNvSpPr/>
          <p:nvPr/>
        </p:nvSpPr>
        <p:spPr>
          <a:xfrm>
            <a:off x="10158591" y="5442323"/>
            <a:ext cx="693893" cy="693893"/>
          </a:xfrm>
          <a:prstGeom prst="ellipse">
            <a:avLst/>
          </a:prstGeom>
          <a:solidFill>
            <a:srgbClr val="FF99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B57092-A8D0-F385-C900-15599978F18B}"/>
              </a:ext>
            </a:extLst>
          </p:cNvPr>
          <p:cNvSpPr txBox="1"/>
          <p:nvPr/>
        </p:nvSpPr>
        <p:spPr>
          <a:xfrm>
            <a:off x="1832239" y="5270244"/>
            <a:ext cx="332786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2400" b="1" dirty="0">
                <a:solidFill>
                  <a:srgbClr val="4B55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Robert Lewandowski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319DD5-A35D-D051-DB8C-8EBCFB4B2C4D}"/>
              </a:ext>
            </a:extLst>
          </p:cNvPr>
          <p:cNvSpPr txBox="1"/>
          <p:nvPr/>
        </p:nvSpPr>
        <p:spPr>
          <a:xfrm>
            <a:off x="1832239" y="3550865"/>
            <a:ext cx="4637573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ko-KR" sz="2400" b="1" dirty="0">
                <a:solidFill>
                  <a:srgbClr val="4B55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4364   5112   97XX   XXXX</a:t>
            </a:r>
          </a:p>
        </p:txBody>
      </p:sp>
      <p:sp>
        <p:nvSpPr>
          <p:cNvPr id="22" name="화살표: 오각형 4">
            <a:extLst>
              <a:ext uri="{FF2B5EF4-FFF2-40B4-BE49-F238E27FC236}">
                <a16:creationId xmlns:a16="http://schemas.microsoft.com/office/drawing/2014/main" id="{13F47423-B7D7-ED45-2432-1100C2B7FDFB}"/>
              </a:ext>
            </a:extLst>
          </p:cNvPr>
          <p:cNvSpPr/>
          <p:nvPr/>
        </p:nvSpPr>
        <p:spPr>
          <a:xfrm>
            <a:off x="3461256" y="4427535"/>
            <a:ext cx="1658636" cy="611422"/>
          </a:xfrm>
          <a:prstGeom prst="homePlate">
            <a:avLst>
              <a:gd name="adj" fmla="val 0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VALID THRU</a:t>
            </a:r>
          </a:p>
          <a:p>
            <a:pPr algn="ctr"/>
            <a:r>
              <a:rPr lang="en-US" altLang="ko-KR" sz="16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08/24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931FE00-C71D-BB60-498C-36B95ECBC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239" y="2287114"/>
            <a:ext cx="916504" cy="843184"/>
          </a:xfrm>
          <a:prstGeom prst="roundRect">
            <a:avLst>
              <a:gd name="adj" fmla="val 18639"/>
            </a:avLst>
          </a:prstGeom>
        </p:spPr>
      </p:pic>
    </p:spTree>
    <p:extLst>
      <p:ext uri="{BB962C8B-B14F-4D97-AF65-F5344CB8AC3E}">
        <p14:creationId xmlns:p14="http://schemas.microsoft.com/office/powerpoint/2010/main" val="1996411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B9E40-469A-B5B6-8F8E-ED7C655FBD54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6932C-AC38-80EA-CF57-B0BF787141D0}"/>
              </a:ext>
            </a:extLst>
          </p:cNvPr>
          <p:cNvSpPr txBox="1"/>
          <p:nvPr/>
        </p:nvSpPr>
        <p:spPr>
          <a:xfrm>
            <a:off x="1326093" y="2455117"/>
            <a:ext cx="716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job</a:t>
            </a:r>
            <a:endParaRPr lang="en-KR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C540F6-8101-3F32-6E0D-B5DAC32F1ECE}"/>
              </a:ext>
            </a:extLst>
          </p:cNvPr>
          <p:cNvSpPr txBox="1"/>
          <p:nvPr/>
        </p:nvSpPr>
        <p:spPr>
          <a:xfrm>
            <a:off x="2258352" y="2455117"/>
            <a:ext cx="117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2800" dirty="0"/>
              <a:t>493</a:t>
            </a:r>
            <a:r>
              <a:rPr lang="ko-KR" altLang="en-US" sz="2800" dirty="0"/>
              <a:t>개</a:t>
            </a:r>
            <a:endParaRPr lang="en-KR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366440-995A-ADF5-FFC3-6DD41FA9E476}"/>
              </a:ext>
            </a:extLst>
          </p:cNvPr>
          <p:cNvSpPr txBox="1"/>
          <p:nvPr/>
        </p:nvSpPr>
        <p:spPr>
          <a:xfrm>
            <a:off x="683289" y="1576124"/>
            <a:ext cx="1359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gender</a:t>
            </a:r>
            <a:endParaRPr lang="en-KR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332EDD-5507-6C3D-FCB0-2C77EFC41346}"/>
              </a:ext>
            </a:extLst>
          </p:cNvPr>
          <p:cNvSpPr txBox="1"/>
          <p:nvPr/>
        </p:nvSpPr>
        <p:spPr>
          <a:xfrm>
            <a:off x="2258352" y="1576124"/>
            <a:ext cx="848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2800" dirty="0"/>
              <a:t>F/M</a:t>
            </a:r>
            <a:endParaRPr lang="en-KR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DFBC51-62F3-0291-8562-40E6345D7203}"/>
              </a:ext>
            </a:extLst>
          </p:cNvPr>
          <p:cNvSpPr txBox="1"/>
          <p:nvPr/>
        </p:nvSpPr>
        <p:spPr>
          <a:xfrm>
            <a:off x="1204265" y="3334110"/>
            <a:ext cx="838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dob</a:t>
            </a:r>
            <a:endParaRPr lang="en-KR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02FDEF-A886-3EAA-1710-742C7E61D54D}"/>
              </a:ext>
            </a:extLst>
          </p:cNvPr>
          <p:cNvSpPr txBox="1"/>
          <p:nvPr/>
        </p:nvSpPr>
        <p:spPr>
          <a:xfrm>
            <a:off x="2258352" y="3334110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생일</a:t>
            </a:r>
            <a:endParaRPr lang="en-KR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B2A258-491D-A096-0239-4AF63511C200}"/>
              </a:ext>
            </a:extLst>
          </p:cNvPr>
          <p:cNvSpPr txBox="1"/>
          <p:nvPr/>
        </p:nvSpPr>
        <p:spPr>
          <a:xfrm>
            <a:off x="6862992" y="2455117"/>
            <a:ext cx="3762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2800" dirty="0" err="1"/>
              <a:t>job_cat</a:t>
            </a:r>
            <a:r>
              <a:rPr lang="en-US" altLang="ko-KR" sz="2800" dirty="0"/>
              <a:t> (17) </a:t>
            </a:r>
            <a:r>
              <a:rPr lang="ko-KR" altLang="en-US" sz="2800" dirty="0" err="1"/>
              <a:t>피쳐</a:t>
            </a:r>
            <a:r>
              <a:rPr lang="ko-KR" altLang="en-US" sz="2800" dirty="0"/>
              <a:t> 추가</a:t>
            </a:r>
            <a:endParaRPr lang="en-KR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E92302-733E-394B-7757-54BE450DFA88}"/>
              </a:ext>
            </a:extLst>
          </p:cNvPr>
          <p:cNvSpPr txBox="1"/>
          <p:nvPr/>
        </p:nvSpPr>
        <p:spPr>
          <a:xfrm>
            <a:off x="6862992" y="1576124"/>
            <a:ext cx="755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2800" dirty="0"/>
              <a:t>0/1</a:t>
            </a:r>
            <a:endParaRPr lang="en-KR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C34FE5-E142-AEDB-2266-78B3205C2554}"/>
              </a:ext>
            </a:extLst>
          </p:cNvPr>
          <p:cNvSpPr txBox="1"/>
          <p:nvPr/>
        </p:nvSpPr>
        <p:spPr>
          <a:xfrm>
            <a:off x="6862992" y="3334110"/>
            <a:ext cx="4257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2800" dirty="0"/>
              <a:t>age (2020</a:t>
            </a:r>
            <a:r>
              <a:rPr lang="ko-KR" altLang="en-US" sz="2800" dirty="0"/>
              <a:t>기준</a:t>
            </a:r>
            <a:r>
              <a:rPr lang="en-US" altLang="ko-KR" sz="2800" dirty="0"/>
              <a:t>) </a:t>
            </a:r>
            <a:r>
              <a:rPr lang="ko-KR" altLang="en-US" sz="2800" dirty="0" err="1"/>
              <a:t>피쳐</a:t>
            </a:r>
            <a:r>
              <a:rPr lang="ko-KR" altLang="en-US" sz="2800" dirty="0"/>
              <a:t> 추가</a:t>
            </a:r>
            <a:endParaRPr lang="en-KR" sz="2800" dirty="0"/>
          </a:p>
        </p:txBody>
      </p:sp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6EF764A3-B3FE-DBF5-69EC-0F6653B01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612" y="1380534"/>
            <a:ext cx="914400" cy="914400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A2F55589-1206-BD18-F645-A268FA9B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612" y="2259527"/>
            <a:ext cx="914400" cy="914400"/>
          </a:xfrm>
          <a:prstGeom prst="rect">
            <a:avLst/>
          </a:prstGeom>
        </p:spPr>
      </p:pic>
      <p:pic>
        <p:nvPicPr>
          <p:cNvPr id="26" name="Graphic 25" descr="Arrow Right with solid fill">
            <a:extLst>
              <a:ext uri="{FF2B5EF4-FFF2-40B4-BE49-F238E27FC236}">
                <a16:creationId xmlns:a16="http://schemas.microsoft.com/office/drawing/2014/main" id="{03BF969C-133E-15D2-E3C3-CDC8BAB30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612" y="3138520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C637789-3540-48F1-4BE8-D9DD357BBA48}"/>
              </a:ext>
            </a:extLst>
          </p:cNvPr>
          <p:cNvSpPr txBox="1"/>
          <p:nvPr/>
        </p:nvSpPr>
        <p:spPr>
          <a:xfrm>
            <a:off x="431618" y="4213103"/>
            <a:ext cx="1611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category</a:t>
            </a:r>
            <a:endParaRPr lang="en-KR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270B2C-2BA2-CC73-035B-FC07FE3AD334}"/>
              </a:ext>
            </a:extLst>
          </p:cNvPr>
          <p:cNvSpPr txBox="1"/>
          <p:nvPr/>
        </p:nvSpPr>
        <p:spPr>
          <a:xfrm>
            <a:off x="2258352" y="4213103"/>
            <a:ext cx="3111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거래처 상호군 </a:t>
            </a:r>
            <a:r>
              <a:rPr lang="en-US" altLang="ko-KR" sz="2800" dirty="0"/>
              <a:t>(14)</a:t>
            </a:r>
            <a:endParaRPr lang="en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8A3D52-1FCC-483D-8FA6-7D8C6CA16F6B}"/>
              </a:ext>
            </a:extLst>
          </p:cNvPr>
          <p:cNvSpPr txBox="1"/>
          <p:nvPr/>
        </p:nvSpPr>
        <p:spPr>
          <a:xfrm>
            <a:off x="6862992" y="4213103"/>
            <a:ext cx="3377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altLang="ko-KR" sz="2800" dirty="0"/>
              <a:t>One-Hot Encoding</a:t>
            </a:r>
            <a:endParaRPr lang="en-KR" sz="2800" dirty="0"/>
          </a:p>
        </p:txBody>
      </p:sp>
      <p:pic>
        <p:nvPicPr>
          <p:cNvPr id="33" name="Graphic 32" descr="Arrow Right with solid fill">
            <a:extLst>
              <a:ext uri="{FF2B5EF4-FFF2-40B4-BE49-F238E27FC236}">
                <a16:creationId xmlns:a16="http://schemas.microsoft.com/office/drawing/2014/main" id="{47169EF5-F838-4E07-78D0-303BD33BD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612" y="4017513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FB7EE1-723A-CA8C-EA1B-A23586F05512}"/>
              </a:ext>
            </a:extLst>
          </p:cNvPr>
          <p:cNvSpPr txBox="1"/>
          <p:nvPr/>
        </p:nvSpPr>
        <p:spPr>
          <a:xfrm>
            <a:off x="99796" y="5092096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trans_time</a:t>
            </a:r>
            <a:endParaRPr lang="en-KR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512814-91C4-103A-9BF1-E2EDE9413062}"/>
              </a:ext>
            </a:extLst>
          </p:cNvPr>
          <p:cNvSpPr txBox="1"/>
          <p:nvPr/>
        </p:nvSpPr>
        <p:spPr>
          <a:xfrm>
            <a:off x="2258352" y="5092096"/>
            <a:ext cx="231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거래발생 시간</a:t>
            </a:r>
            <a:endParaRPr lang="en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5F743-0362-0965-9855-C2647C214E55}"/>
              </a:ext>
            </a:extLst>
          </p:cNvPr>
          <p:cNvSpPr txBox="1"/>
          <p:nvPr/>
        </p:nvSpPr>
        <p:spPr>
          <a:xfrm>
            <a:off x="6862992" y="5092096"/>
            <a:ext cx="4633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en-US" sz="2800" dirty="0"/>
              <a:t>hour, day, month </a:t>
            </a:r>
            <a:r>
              <a:rPr lang="ko-KR" altLang="en-US" sz="2800" dirty="0" err="1"/>
              <a:t>피쳐</a:t>
            </a:r>
            <a:r>
              <a:rPr lang="ko-KR" altLang="en-US" sz="2800" dirty="0"/>
              <a:t> 추가</a:t>
            </a:r>
            <a:endParaRPr lang="en-KR" sz="2800" dirty="0"/>
          </a:p>
        </p:txBody>
      </p:sp>
      <p:pic>
        <p:nvPicPr>
          <p:cNvPr id="8" name="Graphic 7" descr="Arrow Right with solid fill">
            <a:extLst>
              <a:ext uri="{FF2B5EF4-FFF2-40B4-BE49-F238E27FC236}">
                <a16:creationId xmlns:a16="http://schemas.microsoft.com/office/drawing/2014/main" id="{2AB77A2A-068F-DCEE-D508-BA211DD80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612" y="48965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36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D5396B-2CBA-35D6-810A-C4ADF76A0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448" y="397698"/>
            <a:ext cx="6102891" cy="646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3" y="1154331"/>
            <a:ext cx="3516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상관관계 분석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DABAA3EF-A74A-91A5-7C4A-7524F23E497F}"/>
              </a:ext>
            </a:extLst>
          </p:cNvPr>
          <p:cNvSpPr/>
          <p:nvPr/>
        </p:nvSpPr>
        <p:spPr>
          <a:xfrm>
            <a:off x="6472665" y="3164862"/>
            <a:ext cx="668915" cy="839979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8BE916CB-AA2F-5CD1-EE5B-E20D9A027BC0}"/>
              </a:ext>
            </a:extLst>
          </p:cNvPr>
          <p:cNvSpPr/>
          <p:nvPr/>
        </p:nvSpPr>
        <p:spPr>
          <a:xfrm>
            <a:off x="6472665" y="5931211"/>
            <a:ext cx="668915" cy="839979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762EC524-4965-5B83-218B-5E00E9610266}"/>
              </a:ext>
            </a:extLst>
          </p:cNvPr>
          <p:cNvSpPr/>
          <p:nvPr/>
        </p:nvSpPr>
        <p:spPr>
          <a:xfrm>
            <a:off x="7599678" y="5931211"/>
            <a:ext cx="668915" cy="839979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6C349254-4BA2-033F-7684-EC3834061CB8}"/>
              </a:ext>
            </a:extLst>
          </p:cNvPr>
          <p:cNvSpPr/>
          <p:nvPr/>
        </p:nvSpPr>
        <p:spPr>
          <a:xfrm>
            <a:off x="7032518" y="5236730"/>
            <a:ext cx="668915" cy="839979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12A47-5EAA-B806-3189-A2B18DD12C4A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72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7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2" y="1154331"/>
            <a:ext cx="7767763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왼쪽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사기거래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오른쪽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거래금액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이상치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포함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분포</a:t>
            </a:r>
          </a:p>
          <a:p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07356F-7B4A-7F7E-F1BA-5755E82DA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722" y="1644708"/>
            <a:ext cx="9552555" cy="505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CE3E43-C2CD-A4AA-F733-49481AB585DC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7640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DE94820D-129B-9294-709E-142A4C314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992" y="1644218"/>
            <a:ext cx="9488016" cy="505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2" y="1154331"/>
            <a:ext cx="7767763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왼쪽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사기거래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오른쪽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거래금액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이상치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제거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분포</a:t>
            </a:r>
          </a:p>
          <a:p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BD2AE-E8AD-BE9E-A5A0-57003CA2F8AF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7413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3" y="1154331"/>
            <a:ext cx="5700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왼쪽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사기거래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오른쪽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연령 분포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A0E75A0-000B-A719-5989-C687FFD12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748" y="1638804"/>
            <a:ext cx="9458503" cy="508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F4BC26D4-2D11-97C0-869F-093C0C22061F}"/>
              </a:ext>
            </a:extLst>
          </p:cNvPr>
          <p:cNvSpPr/>
          <p:nvPr/>
        </p:nvSpPr>
        <p:spPr>
          <a:xfrm>
            <a:off x="8661683" y="1945662"/>
            <a:ext cx="1551888" cy="1706396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6DF14E-4E7C-E2B0-B4F1-53334ED29E15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77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AD234C2-7110-878C-10BC-1EABB31B5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684" y="1676281"/>
            <a:ext cx="9055332" cy="473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3" y="1154331"/>
            <a:ext cx="7712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연령대별 신용카드 사기거래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오른쪽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일반거래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왼쪽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추세 분석</a:t>
            </a:r>
          </a:p>
          <a:p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F80A92E5-7F26-685A-FB6E-0413D420EDB6}"/>
              </a:ext>
            </a:extLst>
          </p:cNvPr>
          <p:cNvSpPr/>
          <p:nvPr/>
        </p:nvSpPr>
        <p:spPr>
          <a:xfrm>
            <a:off x="8750530" y="3984567"/>
            <a:ext cx="1806633" cy="2344189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0472A6C1-CBFA-B453-74A9-B6B2B0B33300}"/>
              </a:ext>
            </a:extLst>
          </p:cNvPr>
          <p:cNvSpPr/>
          <p:nvPr/>
        </p:nvSpPr>
        <p:spPr>
          <a:xfrm>
            <a:off x="4039985" y="4040833"/>
            <a:ext cx="1723506" cy="2287923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856EE0-AE34-F965-58AF-328BFF4CE5A2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698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2" y="1154331"/>
            <a:ext cx="5984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왼쪽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사기거래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오른쪽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발생 시간 분포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A6D83DE-49BC-F9A9-3704-53CC37095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438" y="1664483"/>
            <a:ext cx="9036424" cy="489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6C0E59-38DF-DF46-DA96-9BBC6B09B6E2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22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3" y="1154331"/>
            <a:ext cx="5315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시간대별 일반거래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사기거래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분포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AAFCA6E-32F6-1A06-E57C-672F286AD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84" y="1554441"/>
            <a:ext cx="6613949" cy="525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E40F72-AC58-4991-0EB7-E2CE48E9A802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5180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3" y="1154331"/>
            <a:ext cx="5315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요일별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일반거래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사기거래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분포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2A010D3-E1B3-5623-FA00-512FB3D4B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465" y="1601645"/>
            <a:ext cx="6453188" cy="512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9C76F-5F84-4207-8DA2-E18E85F4708C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9613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3" y="1154331"/>
            <a:ext cx="5315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월별 일반거래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사기거래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분포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80CF74D-F5F3-6B84-AAF4-6AB7A52EF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634" y="1605086"/>
            <a:ext cx="6448849" cy="511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D061C4-2EF4-8F57-EEEC-7E6688B6A5C7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097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55"/>
          <p:cNvSpPr/>
          <p:nvPr/>
        </p:nvSpPr>
        <p:spPr>
          <a:xfrm flipV="1">
            <a:off x="4948328" y="523573"/>
            <a:ext cx="5938335" cy="949968"/>
          </a:xfrm>
          <a:custGeom>
            <a:avLst/>
            <a:gdLst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376896 h 799001"/>
              <a:gd name="connsiteX5" fmla="*/ 0 w 4580640"/>
              <a:gd name="connsiteY5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520700 w 4580640"/>
              <a:gd name="connsiteY4" fmla="*/ 402296 h 799001"/>
              <a:gd name="connsiteX5" fmla="*/ 0 w 4580640"/>
              <a:gd name="connsiteY5" fmla="*/ 0 h 799001"/>
              <a:gd name="connsiteX0" fmla="*/ 0 w 4580640"/>
              <a:gd name="connsiteY0" fmla="*/ 0 h 812064"/>
              <a:gd name="connsiteX1" fmla="*/ 4580640 w 4580640"/>
              <a:gd name="connsiteY1" fmla="*/ 0 h 812064"/>
              <a:gd name="connsiteX2" fmla="*/ 4084252 w 4580640"/>
              <a:gd name="connsiteY2" fmla="*/ 812064 h 812064"/>
              <a:gd name="connsiteX3" fmla="*/ 0 w 4580640"/>
              <a:gd name="connsiteY3" fmla="*/ 799001 h 812064"/>
              <a:gd name="connsiteX4" fmla="*/ 520700 w 4580640"/>
              <a:gd name="connsiteY4" fmla="*/ 402296 h 812064"/>
              <a:gd name="connsiteX5" fmla="*/ 0 w 4580640"/>
              <a:gd name="connsiteY5" fmla="*/ 0 h 81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0640" h="812064">
                <a:moveTo>
                  <a:pt x="0" y="0"/>
                </a:moveTo>
                <a:lnTo>
                  <a:pt x="4580640" y="0"/>
                </a:lnTo>
                <a:lnTo>
                  <a:pt x="4084252" y="812064"/>
                </a:lnTo>
                <a:lnTo>
                  <a:pt x="0" y="799001"/>
                </a:lnTo>
                <a:lnTo>
                  <a:pt x="520700" y="402296"/>
                </a:lnTo>
                <a:lnTo>
                  <a:pt x="0" y="0"/>
                </a:lnTo>
                <a:close/>
              </a:path>
            </a:pathLst>
          </a:custGeom>
          <a:solidFill>
            <a:srgbClr val="A0C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5"/>
          <p:cNvSpPr/>
          <p:nvPr/>
        </p:nvSpPr>
        <p:spPr>
          <a:xfrm>
            <a:off x="4270131" y="3894017"/>
            <a:ext cx="5938337" cy="934687"/>
          </a:xfrm>
          <a:custGeom>
            <a:avLst/>
            <a:gdLst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376896 h 799001"/>
              <a:gd name="connsiteX5" fmla="*/ 0 w 4580640"/>
              <a:gd name="connsiteY5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520700 w 4580640"/>
              <a:gd name="connsiteY4" fmla="*/ 402296 h 799001"/>
              <a:gd name="connsiteX5" fmla="*/ 0 w 4580640"/>
              <a:gd name="connsiteY5" fmla="*/ 0 h 79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0640" h="799001">
                <a:moveTo>
                  <a:pt x="0" y="0"/>
                </a:moveTo>
                <a:lnTo>
                  <a:pt x="4580640" y="0"/>
                </a:lnTo>
                <a:lnTo>
                  <a:pt x="4580640" y="799001"/>
                </a:lnTo>
                <a:lnTo>
                  <a:pt x="0" y="799001"/>
                </a:lnTo>
                <a:lnTo>
                  <a:pt x="520700" y="402296"/>
                </a:lnTo>
                <a:lnTo>
                  <a:pt x="0" y="0"/>
                </a:lnTo>
                <a:close/>
              </a:path>
            </a:pathLst>
          </a:custGeom>
          <a:solidFill>
            <a:srgbClr val="A0C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55"/>
          <p:cNvSpPr/>
          <p:nvPr/>
        </p:nvSpPr>
        <p:spPr>
          <a:xfrm>
            <a:off x="4917675" y="5654848"/>
            <a:ext cx="5938335" cy="949968"/>
          </a:xfrm>
          <a:custGeom>
            <a:avLst/>
            <a:gdLst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376896 h 799001"/>
              <a:gd name="connsiteX5" fmla="*/ 0 w 4580640"/>
              <a:gd name="connsiteY5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520700 w 4580640"/>
              <a:gd name="connsiteY4" fmla="*/ 402296 h 799001"/>
              <a:gd name="connsiteX5" fmla="*/ 0 w 4580640"/>
              <a:gd name="connsiteY5" fmla="*/ 0 h 799001"/>
              <a:gd name="connsiteX0" fmla="*/ 0 w 4580640"/>
              <a:gd name="connsiteY0" fmla="*/ 0 h 812064"/>
              <a:gd name="connsiteX1" fmla="*/ 4580640 w 4580640"/>
              <a:gd name="connsiteY1" fmla="*/ 0 h 812064"/>
              <a:gd name="connsiteX2" fmla="*/ 4084252 w 4580640"/>
              <a:gd name="connsiteY2" fmla="*/ 812064 h 812064"/>
              <a:gd name="connsiteX3" fmla="*/ 0 w 4580640"/>
              <a:gd name="connsiteY3" fmla="*/ 799001 h 812064"/>
              <a:gd name="connsiteX4" fmla="*/ 520700 w 4580640"/>
              <a:gd name="connsiteY4" fmla="*/ 402296 h 812064"/>
              <a:gd name="connsiteX5" fmla="*/ 0 w 4580640"/>
              <a:gd name="connsiteY5" fmla="*/ 0 h 81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0640" h="812064">
                <a:moveTo>
                  <a:pt x="0" y="0"/>
                </a:moveTo>
                <a:lnTo>
                  <a:pt x="4580640" y="0"/>
                </a:lnTo>
                <a:lnTo>
                  <a:pt x="4084252" y="812064"/>
                </a:lnTo>
                <a:lnTo>
                  <a:pt x="0" y="799001"/>
                </a:lnTo>
                <a:lnTo>
                  <a:pt x="520700" y="402296"/>
                </a:lnTo>
                <a:lnTo>
                  <a:pt x="0" y="0"/>
                </a:lnTo>
                <a:close/>
              </a:path>
            </a:pathLst>
          </a:custGeom>
          <a:solidFill>
            <a:srgbClr val="A0C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270131" y="2078119"/>
            <a:ext cx="5938337" cy="934687"/>
          </a:xfrm>
          <a:custGeom>
            <a:avLst/>
            <a:gdLst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0 w 4580640"/>
              <a:gd name="connsiteY4" fmla="*/ 376896 h 799001"/>
              <a:gd name="connsiteX5" fmla="*/ 0 w 4580640"/>
              <a:gd name="connsiteY5" fmla="*/ 0 h 799001"/>
              <a:gd name="connsiteX0" fmla="*/ 0 w 4580640"/>
              <a:gd name="connsiteY0" fmla="*/ 0 h 799001"/>
              <a:gd name="connsiteX1" fmla="*/ 4580640 w 4580640"/>
              <a:gd name="connsiteY1" fmla="*/ 0 h 799001"/>
              <a:gd name="connsiteX2" fmla="*/ 4580640 w 4580640"/>
              <a:gd name="connsiteY2" fmla="*/ 799001 h 799001"/>
              <a:gd name="connsiteX3" fmla="*/ 0 w 4580640"/>
              <a:gd name="connsiteY3" fmla="*/ 799001 h 799001"/>
              <a:gd name="connsiteX4" fmla="*/ 520700 w 4580640"/>
              <a:gd name="connsiteY4" fmla="*/ 402296 h 799001"/>
              <a:gd name="connsiteX5" fmla="*/ 0 w 4580640"/>
              <a:gd name="connsiteY5" fmla="*/ 0 h 79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0640" h="799001">
                <a:moveTo>
                  <a:pt x="0" y="0"/>
                </a:moveTo>
                <a:lnTo>
                  <a:pt x="4580640" y="0"/>
                </a:lnTo>
                <a:lnTo>
                  <a:pt x="4580640" y="799001"/>
                </a:lnTo>
                <a:lnTo>
                  <a:pt x="0" y="799001"/>
                </a:lnTo>
                <a:lnTo>
                  <a:pt x="520700" y="402296"/>
                </a:lnTo>
                <a:lnTo>
                  <a:pt x="0" y="0"/>
                </a:lnTo>
                <a:close/>
              </a:path>
            </a:pathLst>
          </a:custGeom>
          <a:solidFill>
            <a:srgbClr val="A0C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1713" y="508000"/>
            <a:ext cx="2052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팀원 소개</a:t>
            </a:r>
          </a:p>
        </p:txBody>
      </p:sp>
      <p:sp>
        <p:nvSpPr>
          <p:cNvPr id="27" name="자유형 26"/>
          <p:cNvSpPr/>
          <p:nvPr/>
        </p:nvSpPr>
        <p:spPr>
          <a:xfrm>
            <a:off x="10541000" y="508455"/>
            <a:ext cx="1651000" cy="6107236"/>
          </a:xfrm>
          <a:custGeom>
            <a:avLst/>
            <a:gdLst>
              <a:gd name="connsiteX0" fmla="*/ 1449860 w 1449860"/>
              <a:gd name="connsiteY0" fmla="*/ 0 h 6107236"/>
              <a:gd name="connsiteX1" fmla="*/ 1449860 w 1449860"/>
              <a:gd name="connsiteY1" fmla="*/ 6107236 h 6107236"/>
              <a:gd name="connsiteX2" fmla="*/ 1305472 w 1449860"/>
              <a:gd name="connsiteY2" fmla="*/ 6091923 h 6107236"/>
              <a:gd name="connsiteX3" fmla="*/ 0 w 1449860"/>
              <a:gd name="connsiteY3" fmla="*/ 3053618 h 6107236"/>
              <a:gd name="connsiteX4" fmla="*/ 1305472 w 1449860"/>
              <a:gd name="connsiteY4" fmla="*/ 15313 h 610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860" h="6107236">
                <a:moveTo>
                  <a:pt x="1449860" y="0"/>
                </a:moveTo>
                <a:lnTo>
                  <a:pt x="1449860" y="6107236"/>
                </a:lnTo>
                <a:lnTo>
                  <a:pt x="1305472" y="6091923"/>
                </a:lnTo>
                <a:cubicBezTo>
                  <a:pt x="572208" y="5935524"/>
                  <a:pt x="0" y="4634916"/>
                  <a:pt x="0" y="3053618"/>
                </a:cubicBezTo>
                <a:cubicBezTo>
                  <a:pt x="0" y="1472320"/>
                  <a:pt x="572208" y="171712"/>
                  <a:pt x="1305472" y="15313"/>
                </a:cubicBezTo>
                <a:close/>
              </a:path>
            </a:pathLst>
          </a:custGeom>
          <a:solidFill>
            <a:srgbClr val="C3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rot="17633904">
            <a:off x="11263156" y="1958081"/>
            <a:ext cx="785728" cy="5085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 rot="4084913" flipV="1">
            <a:off x="11306006" y="4679175"/>
            <a:ext cx="785728" cy="5085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/>
          <p:cNvCxnSpPr>
            <a:cxnSpLocks/>
          </p:cNvCxnSpPr>
          <p:nvPr/>
        </p:nvCxnSpPr>
        <p:spPr>
          <a:xfrm>
            <a:off x="6096000" y="981933"/>
            <a:ext cx="44450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cxnSpLocks/>
          </p:cNvCxnSpPr>
          <p:nvPr/>
        </p:nvCxnSpPr>
        <p:spPr>
          <a:xfrm flipV="1">
            <a:off x="5348612" y="2506212"/>
            <a:ext cx="4774511" cy="2922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cxnSpLocks/>
          </p:cNvCxnSpPr>
          <p:nvPr/>
        </p:nvCxnSpPr>
        <p:spPr>
          <a:xfrm flipV="1">
            <a:off x="6243750" y="3495929"/>
            <a:ext cx="163313" cy="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cxnSpLocks/>
          </p:cNvCxnSpPr>
          <p:nvPr/>
        </p:nvCxnSpPr>
        <p:spPr>
          <a:xfrm>
            <a:off x="5309799" y="4373714"/>
            <a:ext cx="476193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cxnSpLocks/>
          </p:cNvCxnSpPr>
          <p:nvPr/>
        </p:nvCxnSpPr>
        <p:spPr>
          <a:xfrm>
            <a:off x="5997742" y="6128699"/>
            <a:ext cx="452397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384052" y="563104"/>
            <a:ext cx="4230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조민정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865446" y="2123335"/>
            <a:ext cx="4230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최재하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65446" y="3979053"/>
            <a:ext cx="4230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이인재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201889" y="5716699"/>
            <a:ext cx="4230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박혜민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139239" y="999194"/>
            <a:ext cx="444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EDA,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불균형을 위한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리샘플링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93925" y="2532774"/>
            <a:ext cx="4774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EDA,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불균형을 위한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리샘플링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81827" y="4383040"/>
            <a:ext cx="4695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셋팅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EDA,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모델링 및 예측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201595" y="6142935"/>
            <a:ext cx="4287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EDA (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공간 데이터 분석 및 시각화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모델링</a:t>
            </a:r>
          </a:p>
        </p:txBody>
      </p:sp>
      <p:grpSp>
        <p:nvGrpSpPr>
          <p:cNvPr id="35" name="그룹 34"/>
          <p:cNvGrpSpPr/>
          <p:nvPr/>
        </p:nvGrpSpPr>
        <p:grpSpPr>
          <a:xfrm rot="707485">
            <a:off x="9979270" y="2084377"/>
            <a:ext cx="962195" cy="965200"/>
            <a:chOff x="6619705" y="1778000"/>
            <a:chExt cx="962195" cy="965200"/>
          </a:xfrm>
        </p:grpSpPr>
        <p:sp>
          <p:nvSpPr>
            <p:cNvPr id="36" name="모서리가 둥근 직사각형 35"/>
            <p:cNvSpPr/>
            <p:nvPr/>
          </p:nvSpPr>
          <p:spPr>
            <a:xfrm rot="21067125">
              <a:off x="7112000" y="1905000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rot="499003">
              <a:off x="7112000" y="2434234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731000" y="1778000"/>
              <a:ext cx="584200" cy="965200"/>
            </a:xfrm>
            <a:prstGeom prst="roundRect">
              <a:avLst/>
            </a:prstGeom>
            <a:solidFill>
              <a:srgbClr val="117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6619705" y="1869905"/>
              <a:ext cx="781390" cy="781390"/>
            </a:xfrm>
            <a:prstGeom prst="ellipse">
              <a:avLst/>
            </a:prstGeom>
            <a:solidFill>
              <a:srgbClr val="65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 rot="21011781">
            <a:off x="9989179" y="3849147"/>
            <a:ext cx="962195" cy="965200"/>
            <a:chOff x="6619705" y="1778000"/>
            <a:chExt cx="962195" cy="965200"/>
          </a:xfrm>
        </p:grpSpPr>
        <p:sp>
          <p:nvSpPr>
            <p:cNvPr id="29" name="모서리가 둥근 직사각형 28"/>
            <p:cNvSpPr/>
            <p:nvPr/>
          </p:nvSpPr>
          <p:spPr>
            <a:xfrm rot="21067125">
              <a:off x="7112000" y="1905000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 rot="499003">
              <a:off x="7112000" y="2434234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731000" y="1778000"/>
              <a:ext cx="584200" cy="965200"/>
            </a:xfrm>
            <a:prstGeom prst="roundRect">
              <a:avLst/>
            </a:prstGeom>
            <a:solidFill>
              <a:srgbClr val="117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6619705" y="1869905"/>
              <a:ext cx="781390" cy="781390"/>
            </a:xfrm>
            <a:prstGeom prst="ellipse">
              <a:avLst/>
            </a:prstGeom>
            <a:solidFill>
              <a:srgbClr val="65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 rot="2162752">
            <a:off x="10573063" y="571311"/>
            <a:ext cx="962195" cy="965200"/>
            <a:chOff x="6619705" y="1778000"/>
            <a:chExt cx="962195" cy="965200"/>
          </a:xfrm>
        </p:grpSpPr>
        <p:sp>
          <p:nvSpPr>
            <p:cNvPr id="41" name="모서리가 둥근 직사각형 40"/>
            <p:cNvSpPr/>
            <p:nvPr/>
          </p:nvSpPr>
          <p:spPr>
            <a:xfrm rot="21067125">
              <a:off x="7112000" y="1905000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 rot="499003">
              <a:off x="7112000" y="2434234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6731000" y="1778000"/>
              <a:ext cx="584200" cy="965200"/>
            </a:xfrm>
            <a:prstGeom prst="roundRect">
              <a:avLst/>
            </a:prstGeom>
            <a:solidFill>
              <a:srgbClr val="117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6619705" y="1869905"/>
              <a:ext cx="781390" cy="781390"/>
            </a:xfrm>
            <a:prstGeom prst="ellipse">
              <a:avLst/>
            </a:prstGeom>
            <a:solidFill>
              <a:srgbClr val="65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 rot="19575687" flipV="1">
            <a:off x="10572828" y="5451582"/>
            <a:ext cx="962195" cy="965200"/>
            <a:chOff x="6619705" y="1778000"/>
            <a:chExt cx="962195" cy="965200"/>
          </a:xfrm>
        </p:grpSpPr>
        <p:sp>
          <p:nvSpPr>
            <p:cNvPr id="46" name="모서리가 둥근 직사각형 45"/>
            <p:cNvSpPr/>
            <p:nvPr/>
          </p:nvSpPr>
          <p:spPr>
            <a:xfrm rot="21067125">
              <a:off x="7112000" y="1905000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 rot="499003">
              <a:off x="7112000" y="2434234"/>
              <a:ext cx="469900" cy="196695"/>
            </a:xfrm>
            <a:prstGeom prst="roundRect">
              <a:avLst/>
            </a:prstGeom>
            <a:solidFill>
              <a:srgbClr val="F9DA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6731000" y="1778000"/>
              <a:ext cx="584200" cy="965200"/>
            </a:xfrm>
            <a:prstGeom prst="roundRect">
              <a:avLst/>
            </a:prstGeom>
            <a:solidFill>
              <a:srgbClr val="117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6619705" y="1869905"/>
              <a:ext cx="781390" cy="781390"/>
            </a:xfrm>
            <a:prstGeom prst="ellipse">
              <a:avLst/>
            </a:prstGeom>
            <a:solidFill>
              <a:srgbClr val="653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A946734-9442-A2ED-362F-B9248DAC8B52}"/>
              </a:ext>
            </a:extLst>
          </p:cNvPr>
          <p:cNvSpPr txBox="1"/>
          <p:nvPr/>
        </p:nvSpPr>
        <p:spPr>
          <a:xfrm rot="4089031">
            <a:off x="11302157" y="4700114"/>
            <a:ext cx="78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사기거래</a:t>
            </a:r>
            <a:endParaRPr lang="en-US" altLang="ko-KR" sz="1200" b="1" dirty="0">
              <a:solidFill>
                <a:srgbClr val="4B555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내역</a:t>
            </a:r>
            <a:endParaRPr lang="en-US" sz="1200" b="1" dirty="0">
              <a:solidFill>
                <a:srgbClr val="4B555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831F71-26E7-C76D-C249-C27EEADCC2A5}"/>
              </a:ext>
            </a:extLst>
          </p:cNvPr>
          <p:cNvSpPr txBox="1"/>
          <p:nvPr/>
        </p:nvSpPr>
        <p:spPr>
          <a:xfrm rot="6861114">
            <a:off x="11104836" y="2034541"/>
            <a:ext cx="108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최재하</a:t>
            </a:r>
            <a:endParaRPr lang="en-US" altLang="ko-KR" sz="900" b="1" dirty="0">
              <a:solidFill>
                <a:srgbClr val="4B555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9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얼레리</a:t>
            </a:r>
            <a:r>
              <a:rPr lang="ko-KR" altLang="en-US" sz="9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꼴레리</a:t>
            </a:r>
            <a:endParaRPr lang="en-US" sz="900" b="1" dirty="0">
              <a:solidFill>
                <a:srgbClr val="4B555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4912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2" y="1154331"/>
            <a:ext cx="73473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 소유주 </a:t>
            </a:r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직업군별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일반거래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사기거래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분포</a:t>
            </a:r>
          </a:p>
          <a:p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BE906FD-711E-3118-1B9B-20AAD9A5F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64" y="1739692"/>
            <a:ext cx="8389471" cy="481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375227-E3F7-22A2-3D83-69E27935406A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521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D4658-3FF2-C685-2A7F-E92AF43E4D87}"/>
              </a:ext>
            </a:extLst>
          </p:cNvPr>
          <p:cNvSpPr txBox="1"/>
          <p:nvPr/>
        </p:nvSpPr>
        <p:spPr>
          <a:xfrm>
            <a:off x="511712" y="1154331"/>
            <a:ext cx="73473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거래 상점그룹별 일반거래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사기거래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분포</a:t>
            </a:r>
          </a:p>
          <a:p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90669CA-B55A-A06D-BD47-23F4E4317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61" y="1685773"/>
            <a:ext cx="9962777" cy="486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B6CEDF-8DED-71BE-9332-C868F466A149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719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3" y="1154331"/>
            <a:ext cx="49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공간 데이터 분석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사기거래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CDE4A1-CCF1-31C3-4577-A5D0012E8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253" y="1730967"/>
            <a:ext cx="8093494" cy="48422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7F925D-F774-2421-4B74-EFB014368948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119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3" y="1154331"/>
            <a:ext cx="49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공간 데이터 분석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일반거래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4EA496-59B7-BBF7-6453-04BC336B6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253" y="1722524"/>
            <a:ext cx="8093494" cy="49056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600" b="1" dirty="0" err="1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2750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3" y="1154331"/>
            <a:ext cx="49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불균형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선정 및 예측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89448-E966-24D5-46A3-B76F1763B4D1}"/>
              </a:ext>
            </a:extLst>
          </p:cNvPr>
          <p:cNvSpPr txBox="1"/>
          <p:nvPr/>
        </p:nvSpPr>
        <p:spPr>
          <a:xfrm>
            <a:off x="2732218" y="2951946"/>
            <a:ext cx="6714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z="2800" dirty="0"/>
              <a:t>전체 약</a:t>
            </a:r>
            <a:r>
              <a:rPr lang="en-US" altLang="ko-KR" sz="2800" dirty="0"/>
              <a:t> 130</a:t>
            </a:r>
            <a:r>
              <a:rPr lang="ko-KR" altLang="en-US" sz="2800" dirty="0"/>
              <a:t>만개 데이터 중</a:t>
            </a:r>
            <a:endParaRPr lang="en-US" altLang="ko-KR" sz="2800" dirty="0"/>
          </a:p>
          <a:p>
            <a:r>
              <a:rPr lang="ko-KR" altLang="en-US" sz="2800" dirty="0"/>
              <a:t>사기거래 비중이 약 </a:t>
            </a:r>
            <a:r>
              <a:rPr lang="en-US" altLang="ko-KR" sz="2800" dirty="0">
                <a:solidFill>
                  <a:srgbClr val="FF0000"/>
                </a:solidFill>
              </a:rPr>
              <a:t>0.58%</a:t>
            </a:r>
            <a:r>
              <a:rPr lang="en-US" altLang="ko-KR" sz="2800" dirty="0"/>
              <a:t> (7,506</a:t>
            </a:r>
            <a:r>
              <a:rPr lang="ko-KR" altLang="en-US" sz="2800" dirty="0"/>
              <a:t>건</a:t>
            </a:r>
            <a:r>
              <a:rPr lang="en-US" altLang="ko-KR" sz="2800" dirty="0"/>
              <a:t>)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676397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A6DE33B-F07B-3A53-BDE3-CA95DF473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2" y="2346095"/>
            <a:ext cx="5251439" cy="394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2" y="1154331"/>
            <a:ext cx="5679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리샘플링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하기 전 예측 결과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(Random Forest)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선정 및 예측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38B1440-A2D6-3602-CF4E-094B099B7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849977"/>
              </p:ext>
            </p:extLst>
          </p:nvPr>
        </p:nvGraphicFramePr>
        <p:xfrm>
          <a:off x="6191623" y="2849059"/>
          <a:ext cx="4893428" cy="21400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23357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1866455031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199166166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sp>
        <p:nvSpPr>
          <p:cNvPr id="7" name="Frame 6">
            <a:extLst>
              <a:ext uri="{FF2B5EF4-FFF2-40B4-BE49-F238E27FC236}">
                <a16:creationId xmlns:a16="http://schemas.microsoft.com/office/drawing/2014/main" id="{87E178C2-BBA0-0AFB-6365-0981B1C1C542}"/>
              </a:ext>
            </a:extLst>
          </p:cNvPr>
          <p:cNvSpPr/>
          <p:nvPr/>
        </p:nvSpPr>
        <p:spPr>
          <a:xfrm>
            <a:off x="9184578" y="3624636"/>
            <a:ext cx="627530" cy="244296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366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3D2A6C9-B800-F509-2A4F-06E21C617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847" y="2346096"/>
            <a:ext cx="5251440" cy="39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D102FAF-9B47-74AD-9529-0FD77AD29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063321"/>
              </p:ext>
            </p:extLst>
          </p:nvPr>
        </p:nvGraphicFramePr>
        <p:xfrm>
          <a:off x="1064029" y="2849059"/>
          <a:ext cx="4893428" cy="21400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23357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1866455031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199166166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3" y="1154331"/>
            <a:ext cx="49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리샘플링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하기 전 예측 결과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XGBoost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선정 및 예측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A45057BA-8BE2-7258-A275-33C7E4A6D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847" y="2346096"/>
            <a:ext cx="5251440" cy="39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11D3AF7B-D844-2BA6-4826-F4C5BB9315F6}"/>
              </a:ext>
            </a:extLst>
          </p:cNvPr>
          <p:cNvSpPr/>
          <p:nvPr/>
        </p:nvSpPr>
        <p:spPr>
          <a:xfrm>
            <a:off x="4056984" y="3624636"/>
            <a:ext cx="627530" cy="244296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E4C7F-B5D9-2310-6A3E-05C23FDC64D7}"/>
              </a:ext>
            </a:extLst>
          </p:cNvPr>
          <p:cNvSpPr txBox="1"/>
          <p:nvPr/>
        </p:nvSpPr>
        <p:spPr>
          <a:xfrm>
            <a:off x="1736227" y="5210598"/>
            <a:ext cx="3549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ko-KR" altLang="en-US" sz="1600" dirty="0" err="1">
                <a:solidFill>
                  <a:srgbClr val="FF0000"/>
                </a:solidFill>
              </a:rPr>
              <a:t>재현율</a:t>
            </a:r>
            <a:r>
              <a:rPr lang="en-US" altLang="ko-KR" sz="1600" dirty="0">
                <a:solidFill>
                  <a:srgbClr val="FF0000"/>
                </a:solidFill>
              </a:rPr>
              <a:t>(recall)</a:t>
            </a:r>
            <a:r>
              <a:rPr lang="ko-KR" altLang="en-US" sz="1600" dirty="0"/>
              <a:t>이 가장 중요한 평가 지표</a:t>
            </a:r>
            <a:endParaRPr lang="en-KR" sz="1600" dirty="0"/>
          </a:p>
        </p:txBody>
      </p:sp>
    </p:spTree>
    <p:extLst>
      <p:ext uri="{BB962C8B-B14F-4D97-AF65-F5344CB8AC3E}">
        <p14:creationId xmlns:p14="http://schemas.microsoft.com/office/powerpoint/2010/main" val="3324345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859D5776-A911-D532-0A46-9C1D7D6F8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815" y="3902832"/>
            <a:ext cx="3855447" cy="289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B932711-5CE7-F2A6-6779-60E7311D0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987" y="833364"/>
            <a:ext cx="3859275" cy="290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3" y="1154331"/>
            <a:ext cx="49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리샘플링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언더샘플링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선정 및 예측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6074A8-F3A2-62A7-DE0F-25B0460E34A8}"/>
              </a:ext>
            </a:extLst>
          </p:cNvPr>
          <p:cNvSpPr txBox="1"/>
          <p:nvPr/>
        </p:nvSpPr>
        <p:spPr>
          <a:xfrm>
            <a:off x="45340" y="2455174"/>
            <a:ext cx="1927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1600" dirty="0"/>
              <a:t>Random Forest</a:t>
            </a:r>
            <a:endParaRPr lang="en-KR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3B467-C37E-54F7-DB8F-1B4FB1126ACF}"/>
              </a:ext>
            </a:extLst>
          </p:cNvPr>
          <p:cNvSpPr txBox="1"/>
          <p:nvPr/>
        </p:nvSpPr>
        <p:spPr>
          <a:xfrm>
            <a:off x="37331" y="5107705"/>
            <a:ext cx="1927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1600" dirty="0" err="1"/>
              <a:t>XGBoost</a:t>
            </a:r>
            <a:endParaRPr lang="en-KR" sz="16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92B1E554-4D3C-9C60-19E3-D5018C1EE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073923"/>
              </p:ext>
            </p:extLst>
          </p:nvPr>
        </p:nvGraphicFramePr>
        <p:xfrm>
          <a:off x="2189018" y="1554441"/>
          <a:ext cx="4893428" cy="21400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23357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1866455031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199166166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sp>
        <p:nvSpPr>
          <p:cNvPr id="7" name="Frame 6">
            <a:extLst>
              <a:ext uri="{FF2B5EF4-FFF2-40B4-BE49-F238E27FC236}">
                <a16:creationId xmlns:a16="http://schemas.microsoft.com/office/drawing/2014/main" id="{754F10B3-062F-966C-C1E0-EA62ACFCA4AD}"/>
              </a:ext>
            </a:extLst>
          </p:cNvPr>
          <p:cNvSpPr/>
          <p:nvPr/>
        </p:nvSpPr>
        <p:spPr>
          <a:xfrm>
            <a:off x="3990109" y="2330018"/>
            <a:ext cx="1819394" cy="244296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B66F1405-1004-13E8-53D1-E532A120E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19188"/>
              </p:ext>
            </p:extLst>
          </p:nvPr>
        </p:nvGraphicFramePr>
        <p:xfrm>
          <a:off x="2189018" y="4209980"/>
          <a:ext cx="4893428" cy="21400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23357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1866455031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199166166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sp>
        <p:nvSpPr>
          <p:cNvPr id="16" name="Frame 15">
            <a:extLst>
              <a:ext uri="{FF2B5EF4-FFF2-40B4-BE49-F238E27FC236}">
                <a16:creationId xmlns:a16="http://schemas.microsoft.com/office/drawing/2014/main" id="{681F8858-8869-8899-B89E-FBE4300D81D3}"/>
              </a:ext>
            </a:extLst>
          </p:cNvPr>
          <p:cNvSpPr/>
          <p:nvPr/>
        </p:nvSpPr>
        <p:spPr>
          <a:xfrm>
            <a:off x="3990109" y="4985557"/>
            <a:ext cx="1819394" cy="244296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651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82C46DB1-9CE8-9C7A-581F-73000DA5C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061" y="3903639"/>
            <a:ext cx="3861127" cy="290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53C381FB-1059-3B49-764B-E69BA0E56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987" y="832690"/>
            <a:ext cx="3862201" cy="290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3" y="1154331"/>
            <a:ext cx="49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리샘플링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오버샘플링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선정 및 예측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BD351-DBCC-1730-9C70-A4F44DB7EA98}"/>
              </a:ext>
            </a:extLst>
          </p:cNvPr>
          <p:cNvSpPr txBox="1"/>
          <p:nvPr/>
        </p:nvSpPr>
        <p:spPr>
          <a:xfrm>
            <a:off x="45340" y="2455174"/>
            <a:ext cx="1927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1600" dirty="0"/>
              <a:t>Random Forest</a:t>
            </a:r>
            <a:endParaRPr lang="en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1BD54-C19D-7BC1-FECA-9E4C389D5430}"/>
              </a:ext>
            </a:extLst>
          </p:cNvPr>
          <p:cNvSpPr txBox="1"/>
          <p:nvPr/>
        </p:nvSpPr>
        <p:spPr>
          <a:xfrm>
            <a:off x="37331" y="5107705"/>
            <a:ext cx="1927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1600" dirty="0" err="1"/>
              <a:t>XGBoost</a:t>
            </a:r>
            <a:endParaRPr lang="en-KR" sz="1600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C687FC63-AD20-D849-060E-74A7C8C58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563494"/>
              </p:ext>
            </p:extLst>
          </p:nvPr>
        </p:nvGraphicFramePr>
        <p:xfrm>
          <a:off x="2189018" y="1554441"/>
          <a:ext cx="4893428" cy="21400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23357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1866455031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199166166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sp>
        <p:nvSpPr>
          <p:cNvPr id="9" name="Frame 8">
            <a:extLst>
              <a:ext uri="{FF2B5EF4-FFF2-40B4-BE49-F238E27FC236}">
                <a16:creationId xmlns:a16="http://schemas.microsoft.com/office/drawing/2014/main" id="{F32C579E-ABF3-2CA9-E48D-2FFC617679B1}"/>
              </a:ext>
            </a:extLst>
          </p:cNvPr>
          <p:cNvSpPr/>
          <p:nvPr/>
        </p:nvSpPr>
        <p:spPr>
          <a:xfrm>
            <a:off x="3990109" y="2330018"/>
            <a:ext cx="1819394" cy="244296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C5DD7F00-3ECF-DDA9-CC04-9135FBA47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654171"/>
              </p:ext>
            </p:extLst>
          </p:nvPr>
        </p:nvGraphicFramePr>
        <p:xfrm>
          <a:off x="2189018" y="4209980"/>
          <a:ext cx="4893428" cy="21400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23357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1866455031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199166166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sp>
        <p:nvSpPr>
          <p:cNvPr id="17" name="Frame 16">
            <a:extLst>
              <a:ext uri="{FF2B5EF4-FFF2-40B4-BE49-F238E27FC236}">
                <a16:creationId xmlns:a16="http://schemas.microsoft.com/office/drawing/2014/main" id="{2F732791-54AE-4D2F-C02D-8E70D00C2CE0}"/>
              </a:ext>
            </a:extLst>
          </p:cNvPr>
          <p:cNvSpPr/>
          <p:nvPr/>
        </p:nvSpPr>
        <p:spPr>
          <a:xfrm>
            <a:off x="3990109" y="4985557"/>
            <a:ext cx="1819394" cy="244296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738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090152C6-3442-95B2-1D0D-88DD8D0B4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76" y="3902013"/>
            <a:ext cx="3862204" cy="290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31010D5C-FDA9-CC15-AB4B-CAF8CA596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76" y="828345"/>
            <a:ext cx="3862204" cy="290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3" y="1154331"/>
            <a:ext cx="49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리샘플링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(SMOTE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오버샘플링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선정 및 예측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F182E-ED7F-16B9-6C6A-B5F6E9668A69}"/>
              </a:ext>
            </a:extLst>
          </p:cNvPr>
          <p:cNvSpPr txBox="1"/>
          <p:nvPr/>
        </p:nvSpPr>
        <p:spPr>
          <a:xfrm>
            <a:off x="45340" y="2455174"/>
            <a:ext cx="1927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1600" dirty="0"/>
              <a:t>Random Forest</a:t>
            </a:r>
            <a:endParaRPr lang="en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FD441-6150-BC4C-AE58-8FE19EB4CF5A}"/>
              </a:ext>
            </a:extLst>
          </p:cNvPr>
          <p:cNvSpPr txBox="1"/>
          <p:nvPr/>
        </p:nvSpPr>
        <p:spPr>
          <a:xfrm>
            <a:off x="37331" y="5107705"/>
            <a:ext cx="1927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1600" dirty="0" err="1"/>
              <a:t>XGBoost</a:t>
            </a:r>
            <a:endParaRPr lang="en-KR" sz="1600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C0DEC518-19CC-70E7-B79E-BC75DC4A5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64038"/>
              </p:ext>
            </p:extLst>
          </p:nvPr>
        </p:nvGraphicFramePr>
        <p:xfrm>
          <a:off x="2189018" y="1554441"/>
          <a:ext cx="4893428" cy="21400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23357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1866455031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199166166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sp>
        <p:nvSpPr>
          <p:cNvPr id="9" name="Frame 8">
            <a:extLst>
              <a:ext uri="{FF2B5EF4-FFF2-40B4-BE49-F238E27FC236}">
                <a16:creationId xmlns:a16="http://schemas.microsoft.com/office/drawing/2014/main" id="{78B7C091-4E53-F668-7CBE-D9AC608BCA94}"/>
              </a:ext>
            </a:extLst>
          </p:cNvPr>
          <p:cNvSpPr/>
          <p:nvPr/>
        </p:nvSpPr>
        <p:spPr>
          <a:xfrm>
            <a:off x="3990109" y="2330018"/>
            <a:ext cx="1819394" cy="244296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1A80E669-C301-D49A-C0DE-E32349DBC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465394"/>
              </p:ext>
            </p:extLst>
          </p:nvPr>
        </p:nvGraphicFramePr>
        <p:xfrm>
          <a:off x="2189018" y="4209980"/>
          <a:ext cx="4893428" cy="21400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23357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1866455031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199166166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sp>
        <p:nvSpPr>
          <p:cNvPr id="17" name="Frame 16">
            <a:extLst>
              <a:ext uri="{FF2B5EF4-FFF2-40B4-BE49-F238E27FC236}">
                <a16:creationId xmlns:a16="http://schemas.microsoft.com/office/drawing/2014/main" id="{D5A9427B-5740-62DE-2B1E-6379D6A64BF0}"/>
              </a:ext>
            </a:extLst>
          </p:cNvPr>
          <p:cNvSpPr/>
          <p:nvPr/>
        </p:nvSpPr>
        <p:spPr>
          <a:xfrm>
            <a:off x="3990109" y="4985557"/>
            <a:ext cx="1819394" cy="244296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07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3919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초기 셋팅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832A4-A34A-A2E3-2955-B7BF8FC9D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397" y="1601726"/>
            <a:ext cx="5699205" cy="437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90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3" y="1154331"/>
            <a:ext cx="498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및 </a:t>
            </a:r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리샘플링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기법 선정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선정 및 예측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89448-E966-24D5-46A3-B76F1763B4D1}"/>
              </a:ext>
            </a:extLst>
          </p:cNvPr>
          <p:cNvSpPr txBox="1"/>
          <p:nvPr/>
        </p:nvSpPr>
        <p:spPr>
          <a:xfrm>
            <a:off x="2331194" y="3234578"/>
            <a:ext cx="7529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XGBoostClassifier</a:t>
            </a:r>
            <a:r>
              <a:rPr lang="ko-KR" altLang="en-US" sz="2400" dirty="0"/>
              <a:t>모델과 </a:t>
            </a:r>
            <a:r>
              <a:rPr lang="ko-KR" altLang="en-US" sz="2400" dirty="0" err="1">
                <a:solidFill>
                  <a:schemeClr val="accent2">
                    <a:lumMod val="75000"/>
                  </a:schemeClr>
                </a:solidFill>
              </a:rPr>
              <a:t>언더샘플링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, SMOTE </a:t>
            </a:r>
            <a:r>
              <a:rPr lang="ko-KR" altLang="en-US" sz="2400" dirty="0" err="1">
                <a:solidFill>
                  <a:schemeClr val="accent2">
                    <a:lumMod val="75000"/>
                  </a:schemeClr>
                </a:solidFill>
              </a:rPr>
              <a:t>오버샘플링</a:t>
            </a:r>
            <a:r>
              <a:rPr lang="ko-KR" altLang="en-US" sz="2400" dirty="0" err="1"/>
              <a:t>된</a:t>
            </a:r>
            <a:r>
              <a:rPr lang="ko-KR" altLang="en-US" sz="2400" dirty="0"/>
              <a:t> 데이터를 이용해 그리드 </a:t>
            </a:r>
            <a:r>
              <a:rPr lang="ko-KR" altLang="en-US" sz="2400" dirty="0" err="1"/>
              <a:t>서치</a:t>
            </a:r>
            <a:endParaRPr lang="en-KR" sz="2400" dirty="0"/>
          </a:p>
        </p:txBody>
      </p:sp>
    </p:spTree>
    <p:extLst>
      <p:ext uri="{BB962C8B-B14F-4D97-AF65-F5344CB8AC3E}">
        <p14:creationId xmlns:p14="http://schemas.microsoft.com/office/powerpoint/2010/main" val="3370081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3" y="1154331"/>
            <a:ext cx="8211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GridSearchCV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최적의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Hyperparameters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탐색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선정 및 예측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053BEE6-375C-BF68-01A2-F6946C223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233856"/>
              </p:ext>
            </p:extLst>
          </p:nvPr>
        </p:nvGraphicFramePr>
        <p:xfrm>
          <a:off x="1412779" y="3012596"/>
          <a:ext cx="3269673" cy="214002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601585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668088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Values (CV = 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n_estimators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100   200   300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learning_rate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0.01   0.1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max_depth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3   7   10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/>
                        <a:t>gamma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0   1   2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colsample_bytree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0.8   0.9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8B86F0A-42A1-34D1-C87B-3A9A47E705F2}"/>
              </a:ext>
            </a:extLst>
          </p:cNvPr>
          <p:cNvGraphicFramePr>
            <a:graphicFrameLocks noGrp="1"/>
          </p:cNvGraphicFramePr>
          <p:nvPr/>
        </p:nvGraphicFramePr>
        <p:xfrm>
          <a:off x="7622252" y="3012596"/>
          <a:ext cx="3019358" cy="214002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30548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488810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optimal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n_estimators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learning_rate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max_depth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/>
                        <a:t>gamma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colsample_bytree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6CC4B54B-1707-7B0C-8B6C-FCD9975B5959}"/>
              </a:ext>
            </a:extLst>
          </p:cNvPr>
          <p:cNvGrpSpPr/>
          <p:nvPr/>
        </p:nvGrpSpPr>
        <p:grpSpPr>
          <a:xfrm>
            <a:off x="4870416" y="3615604"/>
            <a:ext cx="2563871" cy="1222177"/>
            <a:chOff x="4870416" y="3720899"/>
            <a:chExt cx="2563871" cy="1222177"/>
          </a:xfrm>
        </p:grpSpPr>
        <p:pic>
          <p:nvPicPr>
            <p:cNvPr id="8" name="Graphic 7" descr="Arrow Right with solid fill">
              <a:extLst>
                <a:ext uri="{FF2B5EF4-FFF2-40B4-BE49-F238E27FC236}">
                  <a16:creationId xmlns:a16="http://schemas.microsoft.com/office/drawing/2014/main" id="{623F7B49-C78E-77E8-391D-38E1F914A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95152" y="3874788"/>
              <a:ext cx="914400" cy="914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773DEC-B5CC-6E02-571C-B15B6736059F}"/>
                </a:ext>
              </a:extLst>
            </p:cNvPr>
            <p:cNvSpPr txBox="1"/>
            <p:nvPr/>
          </p:nvSpPr>
          <p:spPr>
            <a:xfrm>
              <a:off x="4870416" y="3720899"/>
              <a:ext cx="25638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4B555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Grid Search Cross Validation</a:t>
              </a:r>
              <a:endParaRPr lang="ko-KR" altLang="en-US" sz="1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09E1A5-AA6D-7E8F-5321-3B914C4D34F8}"/>
                </a:ext>
              </a:extLst>
            </p:cNvPr>
            <p:cNvSpPr txBox="1"/>
            <p:nvPr/>
          </p:nvSpPr>
          <p:spPr>
            <a:xfrm>
              <a:off x="4870416" y="4635299"/>
              <a:ext cx="25638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400" b="1">
                  <a:solidFill>
                    <a:srgbClr val="4B555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r>
                <a:rPr lang="en-US" altLang="ko-KR" dirty="0"/>
                <a:t>SMOTE</a:t>
              </a:r>
              <a:r>
                <a:rPr lang="ko-KR" altLang="en-US" dirty="0"/>
                <a:t> </a:t>
              </a:r>
              <a:r>
                <a:rPr lang="ko-KR" altLang="en-US" dirty="0" err="1"/>
                <a:t>오버샘플링</a:t>
              </a:r>
              <a:r>
                <a:rPr lang="ko-KR" altLang="en-US" dirty="0"/>
                <a:t> 데이터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6836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3" y="1154331"/>
            <a:ext cx="8211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GridSearchCV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최적의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Hyperparameters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탐색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선정 및 예측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053BEE6-375C-BF68-01A2-F6946C2235CC}"/>
              </a:ext>
            </a:extLst>
          </p:cNvPr>
          <p:cNvGraphicFramePr>
            <a:graphicFrameLocks noGrp="1"/>
          </p:cNvGraphicFramePr>
          <p:nvPr/>
        </p:nvGraphicFramePr>
        <p:xfrm>
          <a:off x="1412779" y="3012596"/>
          <a:ext cx="3269673" cy="214002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601585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668088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Values (CV = 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n_estimators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100   200   300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learning_rate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0.01   0.1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max_depth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3   7   10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/>
                        <a:t>gamma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0   1   2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colsample_bytree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0.8   0.9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8B86F0A-42A1-34D1-C87B-3A9A47E70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807324"/>
              </p:ext>
            </p:extLst>
          </p:nvPr>
        </p:nvGraphicFramePr>
        <p:xfrm>
          <a:off x="7622252" y="3012596"/>
          <a:ext cx="3019358" cy="214002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30548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488810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optimal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n_estimators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learning_rate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max_depth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/>
                        <a:t>gamma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dirty="0" err="1"/>
                        <a:t>colsample_bytree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6CC4B54B-1707-7B0C-8B6C-FCD9975B5959}"/>
              </a:ext>
            </a:extLst>
          </p:cNvPr>
          <p:cNvGrpSpPr/>
          <p:nvPr/>
        </p:nvGrpSpPr>
        <p:grpSpPr>
          <a:xfrm>
            <a:off x="4870416" y="3615604"/>
            <a:ext cx="2563871" cy="1222177"/>
            <a:chOff x="4870416" y="3720899"/>
            <a:chExt cx="2563871" cy="1222177"/>
          </a:xfrm>
        </p:grpSpPr>
        <p:pic>
          <p:nvPicPr>
            <p:cNvPr id="8" name="Graphic 7" descr="Arrow Right with solid fill">
              <a:extLst>
                <a:ext uri="{FF2B5EF4-FFF2-40B4-BE49-F238E27FC236}">
                  <a16:creationId xmlns:a16="http://schemas.microsoft.com/office/drawing/2014/main" id="{623F7B49-C78E-77E8-391D-38E1F914A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95152" y="3874788"/>
              <a:ext cx="914400" cy="914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773DEC-B5CC-6E02-571C-B15B6736059F}"/>
                </a:ext>
              </a:extLst>
            </p:cNvPr>
            <p:cNvSpPr txBox="1"/>
            <p:nvPr/>
          </p:nvSpPr>
          <p:spPr>
            <a:xfrm>
              <a:off x="4870416" y="3720899"/>
              <a:ext cx="25638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4B555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Grid Search Cross Validation</a:t>
              </a:r>
              <a:endParaRPr lang="ko-KR" altLang="en-US" sz="1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09E1A5-AA6D-7E8F-5321-3B914C4D34F8}"/>
                </a:ext>
              </a:extLst>
            </p:cNvPr>
            <p:cNvSpPr txBox="1"/>
            <p:nvPr/>
          </p:nvSpPr>
          <p:spPr>
            <a:xfrm>
              <a:off x="4870416" y="4635299"/>
              <a:ext cx="25638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400" b="1">
                  <a:solidFill>
                    <a:srgbClr val="4B5555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r>
                <a:rPr lang="ko-KR" altLang="en-US" dirty="0" err="1"/>
                <a:t>언더샘플링</a:t>
              </a:r>
              <a:r>
                <a:rPr lang="ko-KR" altLang="en-US" dirty="0"/>
                <a:t> 데이터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648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C8145E9-D715-74E6-70CB-22C327EE0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847" y="2346850"/>
            <a:ext cx="5250436" cy="394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2" y="1154331"/>
            <a:ext cx="10998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최적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Hyperparameters 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이용한 테스트 데이터 예측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(SMOTE </a:t>
            </a:r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오버샘플링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데이터로 학습한 모델 이용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E1CB77EF-B8F5-C130-8F3A-0A11EEB3C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003414"/>
              </p:ext>
            </p:extLst>
          </p:nvPr>
        </p:nvGraphicFramePr>
        <p:xfrm>
          <a:off x="1064029" y="2849059"/>
          <a:ext cx="4893428" cy="21400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23357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1866455031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199166166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sp>
        <p:nvSpPr>
          <p:cNvPr id="8" name="Frame 7">
            <a:extLst>
              <a:ext uri="{FF2B5EF4-FFF2-40B4-BE49-F238E27FC236}">
                <a16:creationId xmlns:a16="http://schemas.microsoft.com/office/drawing/2014/main" id="{3B0FC7ED-1E9B-7527-0DEA-80055EC964C1}"/>
              </a:ext>
            </a:extLst>
          </p:cNvPr>
          <p:cNvSpPr/>
          <p:nvPr/>
        </p:nvSpPr>
        <p:spPr>
          <a:xfrm>
            <a:off x="2975956" y="3624636"/>
            <a:ext cx="1708558" cy="244296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19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1E515A9-2C16-F246-5426-83550E8B4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847" y="2346096"/>
            <a:ext cx="5251441" cy="394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2" y="1154331"/>
            <a:ext cx="11015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최적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Hyperparameters 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이용한 테스트 데이터 예측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언더샘플링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데이터로 학습한 모델 이용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E1CB77EF-B8F5-C130-8F3A-0A11EEB3C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650250"/>
              </p:ext>
            </p:extLst>
          </p:nvPr>
        </p:nvGraphicFramePr>
        <p:xfrm>
          <a:off x="1064029" y="2849059"/>
          <a:ext cx="4893428" cy="214002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23357">
                  <a:extLst>
                    <a:ext uri="{9D8B030D-6E8A-4147-A177-3AD203B41FA5}">
                      <a16:colId xmlns:a16="http://schemas.microsoft.com/office/drawing/2014/main" val="1625168884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651069430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1866455031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2199166166"/>
                    </a:ext>
                  </a:extLst>
                </a:gridCol>
              </a:tblGrid>
              <a:tr h="3548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888325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7368520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080453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843712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macro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198424"/>
                  </a:ext>
                </a:extLst>
              </a:tr>
              <a:tr h="35485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35537"/>
                  </a:ext>
                </a:extLst>
              </a:tr>
            </a:tbl>
          </a:graphicData>
        </a:graphic>
      </p:graphicFrame>
      <p:sp>
        <p:nvSpPr>
          <p:cNvPr id="8" name="Frame 7">
            <a:extLst>
              <a:ext uri="{FF2B5EF4-FFF2-40B4-BE49-F238E27FC236}">
                <a16:creationId xmlns:a16="http://schemas.microsoft.com/office/drawing/2014/main" id="{15D5A841-CB4F-AD77-9904-6C84EBCEBE81}"/>
              </a:ext>
            </a:extLst>
          </p:cNvPr>
          <p:cNvSpPr/>
          <p:nvPr/>
        </p:nvSpPr>
        <p:spPr>
          <a:xfrm>
            <a:off x="2975956" y="3624636"/>
            <a:ext cx="1708558" cy="244296"/>
          </a:xfrm>
          <a:prstGeom prst="frame">
            <a:avLst>
              <a:gd name="adj1" fmla="val 47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2903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80EB-5AEA-7826-3418-B45EA28E6AD7}"/>
              </a:ext>
            </a:extLst>
          </p:cNvPr>
          <p:cNvSpPr txBox="1"/>
          <p:nvPr/>
        </p:nvSpPr>
        <p:spPr>
          <a:xfrm>
            <a:off x="511712" y="1154331"/>
            <a:ext cx="11015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 Importance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87F43-05E7-F9C8-9D59-1E9EA41EFBC6}"/>
              </a:ext>
            </a:extLst>
          </p:cNvPr>
          <p:cNvSpPr txBox="1"/>
          <p:nvPr/>
        </p:nvSpPr>
        <p:spPr>
          <a:xfrm>
            <a:off x="511713" y="508000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15B1D18-5447-2C50-9FD4-5081A86CC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20" y="694576"/>
            <a:ext cx="7063713" cy="594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6146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021EC-425A-9CE6-1C59-32DD9A05E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412" y="3078134"/>
            <a:ext cx="3675175" cy="701731"/>
          </a:xfr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Q &amp; A</a:t>
            </a:r>
            <a:endParaRPr lang="ko-KR" altLang="en-US" b="1" dirty="0">
              <a:solidFill>
                <a:srgbClr val="4B555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93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56B29-B132-9DCA-D7FB-B5BD64F64C9C}"/>
              </a:ext>
            </a:extLst>
          </p:cNvPr>
          <p:cNvSpPr txBox="1"/>
          <p:nvPr/>
        </p:nvSpPr>
        <p:spPr>
          <a:xfrm>
            <a:off x="511713" y="508000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936B0-A472-0DC9-79AB-A79C9BEDE494}"/>
              </a:ext>
            </a:extLst>
          </p:cNvPr>
          <p:cNvSpPr txBox="1"/>
          <p:nvPr/>
        </p:nvSpPr>
        <p:spPr>
          <a:xfrm>
            <a:off x="7072132" y="1446718"/>
            <a:ext cx="446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7908F-CC37-E6B2-B7F5-9B20BD79D9B8}"/>
              </a:ext>
            </a:extLst>
          </p:cNvPr>
          <p:cNvSpPr txBox="1"/>
          <p:nvPr/>
        </p:nvSpPr>
        <p:spPr>
          <a:xfrm>
            <a:off x="7072132" y="2664911"/>
            <a:ext cx="446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3200" b="1" dirty="0" err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en-US" altLang="ko-KR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80260F-0897-ED7D-5296-D22E753F41E2}"/>
              </a:ext>
            </a:extLst>
          </p:cNvPr>
          <p:cNvSpPr txBox="1"/>
          <p:nvPr/>
        </p:nvSpPr>
        <p:spPr>
          <a:xfrm>
            <a:off x="7072132" y="3883104"/>
            <a:ext cx="446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선정 및 예측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904CA5-4C79-622F-2F39-C49194E2C89D}"/>
              </a:ext>
            </a:extLst>
          </p:cNvPr>
          <p:cNvSpPr txBox="1"/>
          <p:nvPr/>
        </p:nvSpPr>
        <p:spPr>
          <a:xfrm>
            <a:off x="7072132" y="5101298"/>
            <a:ext cx="4467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  <a:endParaRPr lang="ko-KR" altLang="en-US" sz="36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15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13EA711B-93DD-8C9D-276E-D58002EE74DD}"/>
              </a:ext>
            </a:extLst>
          </p:cNvPr>
          <p:cNvSpPr txBox="1">
            <a:spLocks/>
          </p:cNvSpPr>
          <p:nvPr/>
        </p:nvSpPr>
        <p:spPr>
          <a:xfrm>
            <a:off x="1937265" y="2090172"/>
            <a:ext cx="831747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sz="28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Credit Card Transactions Fraud Detection Dataset</a:t>
            </a: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Feature </a:t>
            </a:r>
            <a:r>
              <a:rPr lang="ko-KR" altLang="en-US" dirty="0" err="1"/>
              <a:t>갯수</a:t>
            </a:r>
            <a:r>
              <a:rPr lang="en-US" altLang="ko-KR" dirty="0"/>
              <a:t>: 21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데이터 </a:t>
            </a:r>
            <a:r>
              <a:rPr lang="ko-KR" altLang="en-US" dirty="0" err="1"/>
              <a:t>갯수</a:t>
            </a:r>
            <a:r>
              <a:rPr lang="en-US" altLang="ko-KR" dirty="0"/>
              <a:t>: 1,296,675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19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20B8DC-29DF-B5B0-DCB3-9FAC754B221C}"/>
              </a:ext>
            </a:extLst>
          </p:cNvPr>
          <p:cNvSpPr txBox="1"/>
          <p:nvPr/>
        </p:nvSpPr>
        <p:spPr>
          <a:xfrm>
            <a:off x="3572412" y="1928414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trans_time</a:t>
            </a:r>
            <a:endParaRPr lang="en-KR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5CC4D-D9B8-B5AC-2639-5DE528C606E6}"/>
              </a:ext>
            </a:extLst>
          </p:cNvPr>
          <p:cNvSpPr txBox="1"/>
          <p:nvPr/>
        </p:nvSpPr>
        <p:spPr>
          <a:xfrm>
            <a:off x="4027665" y="2862119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cc_num</a:t>
            </a:r>
            <a:endParaRPr lang="en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795DF-E0FC-97D4-A1C7-CC2254CF86C3}"/>
              </a:ext>
            </a:extLst>
          </p:cNvPr>
          <p:cNvSpPr txBox="1"/>
          <p:nvPr/>
        </p:nvSpPr>
        <p:spPr>
          <a:xfrm>
            <a:off x="3745537" y="3795825"/>
            <a:ext cx="1770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merchant</a:t>
            </a:r>
            <a:endParaRPr lang="en-KR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FBCA82-284D-D435-C6A0-F83CDFEC47A5}"/>
              </a:ext>
            </a:extLst>
          </p:cNvPr>
          <p:cNvSpPr txBox="1"/>
          <p:nvPr/>
        </p:nvSpPr>
        <p:spPr>
          <a:xfrm>
            <a:off x="3904233" y="4729531"/>
            <a:ext cx="1611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category</a:t>
            </a:r>
            <a:endParaRPr lang="en-KR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07C9A6-AE73-2ED1-FE4B-EF58FA90BCCC}"/>
              </a:ext>
            </a:extLst>
          </p:cNvPr>
          <p:cNvSpPr txBox="1"/>
          <p:nvPr/>
        </p:nvSpPr>
        <p:spPr>
          <a:xfrm>
            <a:off x="4680088" y="5663236"/>
            <a:ext cx="83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amt</a:t>
            </a:r>
            <a:endParaRPr lang="en-KR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78F465-CC55-77CE-3F48-540579CA9A4F}"/>
              </a:ext>
            </a:extLst>
          </p:cNvPr>
          <p:cNvSpPr txBox="1"/>
          <p:nvPr/>
        </p:nvSpPr>
        <p:spPr>
          <a:xfrm>
            <a:off x="6643324" y="1928414"/>
            <a:ext cx="3632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 발생 날짜 및 시간</a:t>
            </a:r>
            <a:endParaRPr lang="en-KR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462E17-A884-73EE-35BF-53C67CA8BB86}"/>
              </a:ext>
            </a:extLst>
          </p:cNvPr>
          <p:cNvSpPr txBox="1"/>
          <p:nvPr/>
        </p:nvSpPr>
        <p:spPr>
          <a:xfrm>
            <a:off x="6643324" y="2862119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번호</a:t>
            </a:r>
            <a:endParaRPr lang="en-KR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93A4AE-DCB5-390A-DF7A-5693E6A23651}"/>
              </a:ext>
            </a:extLst>
          </p:cNvPr>
          <p:cNvSpPr txBox="1"/>
          <p:nvPr/>
        </p:nvSpPr>
        <p:spPr>
          <a:xfrm>
            <a:off x="6643324" y="3795825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상점 이름</a:t>
            </a:r>
            <a:endParaRPr lang="en-KR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38CF0-8E29-8BF9-9919-343AAB95C413}"/>
              </a:ext>
            </a:extLst>
          </p:cNvPr>
          <p:cNvSpPr txBox="1"/>
          <p:nvPr/>
        </p:nvSpPr>
        <p:spPr>
          <a:xfrm>
            <a:off x="6643324" y="4729531"/>
            <a:ext cx="231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상점 카테고리</a:t>
            </a:r>
            <a:endParaRPr lang="en-KR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B3D50F-E752-A531-968A-7EB7078C3FB2}"/>
              </a:ext>
            </a:extLst>
          </p:cNvPr>
          <p:cNvSpPr txBox="1"/>
          <p:nvPr/>
        </p:nvSpPr>
        <p:spPr>
          <a:xfrm>
            <a:off x="6643324" y="5663236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 금액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67819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20B8DC-29DF-B5B0-DCB3-9FAC754B221C}"/>
              </a:ext>
            </a:extLst>
          </p:cNvPr>
          <p:cNvSpPr txBox="1"/>
          <p:nvPr/>
        </p:nvSpPr>
        <p:spPr>
          <a:xfrm>
            <a:off x="4766650" y="1928414"/>
            <a:ext cx="748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last</a:t>
            </a:r>
            <a:endParaRPr lang="en-KR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5CC4D-D9B8-B5AC-2639-5DE528C606E6}"/>
              </a:ext>
            </a:extLst>
          </p:cNvPr>
          <p:cNvSpPr txBox="1"/>
          <p:nvPr/>
        </p:nvSpPr>
        <p:spPr>
          <a:xfrm>
            <a:off x="4155905" y="2862119"/>
            <a:ext cx="1359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gender</a:t>
            </a:r>
            <a:endParaRPr lang="en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795DF-E0FC-97D4-A1C7-CC2254CF86C3}"/>
              </a:ext>
            </a:extLst>
          </p:cNvPr>
          <p:cNvSpPr txBox="1"/>
          <p:nvPr/>
        </p:nvSpPr>
        <p:spPr>
          <a:xfrm>
            <a:off x="4397958" y="3795825"/>
            <a:ext cx="1117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street</a:t>
            </a:r>
            <a:endParaRPr lang="en-KR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FBCA82-284D-D435-C6A0-F83CDFEC47A5}"/>
              </a:ext>
            </a:extLst>
          </p:cNvPr>
          <p:cNvSpPr txBox="1"/>
          <p:nvPr/>
        </p:nvSpPr>
        <p:spPr>
          <a:xfrm>
            <a:off x="4774665" y="4729531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city</a:t>
            </a:r>
            <a:endParaRPr lang="en-KR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07C9A6-AE73-2ED1-FE4B-EF58FA90BCCC}"/>
              </a:ext>
            </a:extLst>
          </p:cNvPr>
          <p:cNvSpPr txBox="1"/>
          <p:nvPr/>
        </p:nvSpPr>
        <p:spPr>
          <a:xfrm>
            <a:off x="4527802" y="5663236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state</a:t>
            </a:r>
            <a:endParaRPr lang="en-KR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78F465-CC55-77CE-3F48-540579CA9A4F}"/>
              </a:ext>
            </a:extLst>
          </p:cNvPr>
          <p:cNvSpPr txBox="1"/>
          <p:nvPr/>
        </p:nvSpPr>
        <p:spPr>
          <a:xfrm>
            <a:off x="6643324" y="1928414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성</a:t>
            </a:r>
            <a:endParaRPr lang="en-KR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462E17-A884-73EE-35BF-53C67CA8BB86}"/>
              </a:ext>
            </a:extLst>
          </p:cNvPr>
          <p:cNvSpPr txBox="1"/>
          <p:nvPr/>
        </p:nvSpPr>
        <p:spPr>
          <a:xfrm>
            <a:off x="6643324" y="2862119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성별</a:t>
            </a:r>
            <a:endParaRPr lang="en-KR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93A4AE-DCB5-390A-DF7A-5693E6A23651}"/>
              </a:ext>
            </a:extLst>
          </p:cNvPr>
          <p:cNvSpPr txBox="1"/>
          <p:nvPr/>
        </p:nvSpPr>
        <p:spPr>
          <a:xfrm>
            <a:off x="6643324" y="3795825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주소</a:t>
            </a:r>
            <a:endParaRPr lang="en-KR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38CF0-8E29-8BF9-9919-343AAB95C413}"/>
              </a:ext>
            </a:extLst>
          </p:cNvPr>
          <p:cNvSpPr txBox="1"/>
          <p:nvPr/>
        </p:nvSpPr>
        <p:spPr>
          <a:xfrm>
            <a:off x="6643324" y="4729531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도시</a:t>
            </a:r>
            <a:endParaRPr lang="en-KR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B3D50F-E752-A531-968A-7EB7078C3FB2}"/>
              </a:ext>
            </a:extLst>
          </p:cNvPr>
          <p:cNvSpPr txBox="1"/>
          <p:nvPr/>
        </p:nvSpPr>
        <p:spPr>
          <a:xfrm>
            <a:off x="6643324" y="5663236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주</a:t>
            </a:r>
            <a:endParaRPr lang="en-K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22646-D0B4-8749-2013-96888A94A70C}"/>
              </a:ext>
            </a:extLst>
          </p:cNvPr>
          <p:cNvSpPr txBox="1"/>
          <p:nvPr/>
        </p:nvSpPr>
        <p:spPr>
          <a:xfrm>
            <a:off x="4702529" y="994708"/>
            <a:ext cx="813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first</a:t>
            </a:r>
            <a:endParaRPr lang="en-KR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136C3-0359-73CE-DBF9-77D78B210767}"/>
              </a:ext>
            </a:extLst>
          </p:cNvPr>
          <p:cNvSpPr txBox="1"/>
          <p:nvPr/>
        </p:nvSpPr>
        <p:spPr>
          <a:xfrm>
            <a:off x="6643324" y="994708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이름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26886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20B8DC-29DF-B5B0-DCB3-9FAC754B221C}"/>
              </a:ext>
            </a:extLst>
          </p:cNvPr>
          <p:cNvSpPr txBox="1"/>
          <p:nvPr/>
        </p:nvSpPr>
        <p:spPr>
          <a:xfrm>
            <a:off x="4918935" y="1928414"/>
            <a:ext cx="596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lat</a:t>
            </a:r>
            <a:endParaRPr lang="en-KR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5CC4D-D9B8-B5AC-2639-5DE528C606E6}"/>
              </a:ext>
            </a:extLst>
          </p:cNvPr>
          <p:cNvSpPr txBox="1"/>
          <p:nvPr/>
        </p:nvSpPr>
        <p:spPr>
          <a:xfrm>
            <a:off x="4590320" y="2862119"/>
            <a:ext cx="925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long</a:t>
            </a:r>
            <a:endParaRPr lang="en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795DF-E0FC-97D4-A1C7-CC2254CF86C3}"/>
              </a:ext>
            </a:extLst>
          </p:cNvPr>
          <p:cNvSpPr txBox="1"/>
          <p:nvPr/>
        </p:nvSpPr>
        <p:spPr>
          <a:xfrm>
            <a:off x="3925073" y="3795825"/>
            <a:ext cx="159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city_pop</a:t>
            </a:r>
            <a:endParaRPr lang="en-KR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FBCA82-284D-D435-C6A0-F83CDFEC47A5}"/>
              </a:ext>
            </a:extLst>
          </p:cNvPr>
          <p:cNvSpPr txBox="1"/>
          <p:nvPr/>
        </p:nvSpPr>
        <p:spPr>
          <a:xfrm>
            <a:off x="4798709" y="4729531"/>
            <a:ext cx="716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job</a:t>
            </a:r>
            <a:endParaRPr lang="en-KR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07C9A6-AE73-2ED1-FE4B-EF58FA90BCCC}"/>
              </a:ext>
            </a:extLst>
          </p:cNvPr>
          <p:cNvSpPr txBox="1"/>
          <p:nvPr/>
        </p:nvSpPr>
        <p:spPr>
          <a:xfrm>
            <a:off x="4676881" y="5663236"/>
            <a:ext cx="838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dob</a:t>
            </a:r>
            <a:endParaRPr lang="en-KR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78F465-CC55-77CE-3F48-540579CA9A4F}"/>
              </a:ext>
            </a:extLst>
          </p:cNvPr>
          <p:cNvSpPr txBox="1"/>
          <p:nvPr/>
        </p:nvSpPr>
        <p:spPr>
          <a:xfrm>
            <a:off x="6643324" y="1928414"/>
            <a:ext cx="3531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주소 위도</a:t>
            </a:r>
            <a:endParaRPr lang="en-KR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462E17-A884-73EE-35BF-53C67CA8BB86}"/>
              </a:ext>
            </a:extLst>
          </p:cNvPr>
          <p:cNvSpPr txBox="1"/>
          <p:nvPr/>
        </p:nvSpPr>
        <p:spPr>
          <a:xfrm>
            <a:off x="6643324" y="2862119"/>
            <a:ext cx="3531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주소 경도</a:t>
            </a:r>
            <a:endParaRPr lang="en-KR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93A4AE-DCB5-390A-DF7A-5693E6A23651}"/>
              </a:ext>
            </a:extLst>
          </p:cNvPr>
          <p:cNvSpPr txBox="1"/>
          <p:nvPr/>
        </p:nvSpPr>
        <p:spPr>
          <a:xfrm>
            <a:off x="6643324" y="3795825"/>
            <a:ext cx="3531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도시 인구</a:t>
            </a:r>
            <a:endParaRPr lang="en-KR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38CF0-8E29-8BF9-9919-343AAB95C413}"/>
              </a:ext>
            </a:extLst>
          </p:cNvPr>
          <p:cNvSpPr txBox="1"/>
          <p:nvPr/>
        </p:nvSpPr>
        <p:spPr>
          <a:xfrm>
            <a:off x="6643324" y="4729531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직업</a:t>
            </a:r>
            <a:endParaRPr lang="en-KR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B3D50F-E752-A531-968A-7EB7078C3FB2}"/>
              </a:ext>
            </a:extLst>
          </p:cNvPr>
          <p:cNvSpPr txBox="1"/>
          <p:nvPr/>
        </p:nvSpPr>
        <p:spPr>
          <a:xfrm>
            <a:off x="6643324" y="5663236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생년월일</a:t>
            </a:r>
            <a:endParaRPr lang="en-K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22646-D0B4-8749-2013-96888A94A70C}"/>
              </a:ext>
            </a:extLst>
          </p:cNvPr>
          <p:cNvSpPr txBox="1"/>
          <p:nvPr/>
        </p:nvSpPr>
        <p:spPr>
          <a:xfrm>
            <a:off x="4853212" y="994708"/>
            <a:ext cx="662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/>
              <a:t>zip</a:t>
            </a:r>
            <a:endParaRPr lang="en-KR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136C3-0359-73CE-DBF9-77D78B210767}"/>
              </a:ext>
            </a:extLst>
          </p:cNvPr>
          <p:cNvSpPr txBox="1"/>
          <p:nvPr/>
        </p:nvSpPr>
        <p:spPr>
          <a:xfrm>
            <a:off x="6643324" y="994708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카드 소유주 우편번호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36439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54000" y="362675"/>
            <a:ext cx="11671300" cy="0"/>
          </a:xfrm>
          <a:prstGeom prst="line">
            <a:avLst/>
          </a:prstGeom>
          <a:ln w="6350">
            <a:solidFill>
              <a:srgbClr val="4B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3E3735-A258-661D-A015-36D6B5886803}"/>
              </a:ext>
            </a:extLst>
          </p:cNvPr>
          <p:cNvSpPr txBox="1"/>
          <p:nvPr/>
        </p:nvSpPr>
        <p:spPr>
          <a:xfrm>
            <a:off x="266700" y="0"/>
            <a:ext cx="135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MZ</a:t>
            </a:r>
            <a:r>
              <a:rPr lang="ko-KR" altLang="en-US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CARD</a:t>
            </a:r>
            <a:endParaRPr lang="ko-KR" altLang="en-US" sz="2400" b="1" dirty="0">
              <a:solidFill>
                <a:srgbClr val="1171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1142-476C-13C4-C600-54BBBAD28C24}"/>
              </a:ext>
            </a:extLst>
          </p:cNvPr>
          <p:cNvSpPr txBox="1"/>
          <p:nvPr/>
        </p:nvSpPr>
        <p:spPr>
          <a:xfrm>
            <a:off x="511713" y="508000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1171A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5CC4D-D9B8-B5AC-2639-5DE528C606E6}"/>
              </a:ext>
            </a:extLst>
          </p:cNvPr>
          <p:cNvSpPr txBox="1"/>
          <p:nvPr/>
        </p:nvSpPr>
        <p:spPr>
          <a:xfrm>
            <a:off x="3548368" y="1936144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trans_num</a:t>
            </a:r>
            <a:endParaRPr lang="en-KR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795DF-E0FC-97D4-A1C7-CC2254CF86C3}"/>
              </a:ext>
            </a:extLst>
          </p:cNvPr>
          <p:cNvSpPr txBox="1"/>
          <p:nvPr/>
        </p:nvSpPr>
        <p:spPr>
          <a:xfrm>
            <a:off x="3692637" y="2869850"/>
            <a:ext cx="1822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unix_time</a:t>
            </a:r>
            <a:endParaRPr lang="en-KR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FBCA82-284D-D435-C6A0-F83CDFEC47A5}"/>
              </a:ext>
            </a:extLst>
          </p:cNvPr>
          <p:cNvSpPr txBox="1"/>
          <p:nvPr/>
        </p:nvSpPr>
        <p:spPr>
          <a:xfrm>
            <a:off x="3681417" y="3803556"/>
            <a:ext cx="1834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merch_lat</a:t>
            </a:r>
            <a:endParaRPr lang="en-KR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07C9A6-AE73-2ED1-FE4B-EF58FA90BCCC}"/>
              </a:ext>
            </a:extLst>
          </p:cNvPr>
          <p:cNvSpPr txBox="1"/>
          <p:nvPr/>
        </p:nvSpPr>
        <p:spPr>
          <a:xfrm>
            <a:off x="3352800" y="4737261"/>
            <a:ext cx="2162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merch_long</a:t>
            </a:r>
            <a:endParaRPr lang="en-KR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462E17-A884-73EE-35BF-53C67CA8BB86}"/>
              </a:ext>
            </a:extLst>
          </p:cNvPr>
          <p:cNvSpPr txBox="1"/>
          <p:nvPr/>
        </p:nvSpPr>
        <p:spPr>
          <a:xfrm>
            <a:off x="6643324" y="1936144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 번호</a:t>
            </a:r>
            <a:endParaRPr lang="en-KR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93A4AE-DCB5-390A-DF7A-5693E6A23651}"/>
              </a:ext>
            </a:extLst>
          </p:cNvPr>
          <p:cNvSpPr txBox="1"/>
          <p:nvPr/>
        </p:nvSpPr>
        <p:spPr>
          <a:xfrm>
            <a:off x="6643324" y="2869850"/>
            <a:ext cx="3222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거래 시간 </a:t>
            </a:r>
            <a:r>
              <a:rPr lang="en-US" altLang="ko-KR" sz="2800" dirty="0" err="1"/>
              <a:t>unix</a:t>
            </a:r>
            <a:r>
              <a:rPr lang="ko-KR" altLang="en-US" sz="2800" dirty="0"/>
              <a:t> 표현</a:t>
            </a:r>
            <a:endParaRPr lang="en-KR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38CF0-8E29-8BF9-9919-343AAB95C413}"/>
              </a:ext>
            </a:extLst>
          </p:cNvPr>
          <p:cNvSpPr txBox="1"/>
          <p:nvPr/>
        </p:nvSpPr>
        <p:spPr>
          <a:xfrm>
            <a:off x="6643324" y="3803556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상점 위치 위도</a:t>
            </a:r>
            <a:endParaRPr lang="en-KR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B3D50F-E752-A531-968A-7EB7078C3FB2}"/>
              </a:ext>
            </a:extLst>
          </p:cNvPr>
          <p:cNvSpPr txBox="1"/>
          <p:nvPr/>
        </p:nvSpPr>
        <p:spPr>
          <a:xfrm>
            <a:off x="6643324" y="4737261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상점 위치 경도</a:t>
            </a:r>
            <a:endParaRPr lang="en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72B87-0134-5ADD-7ADB-A8208058CBA5}"/>
              </a:ext>
            </a:extLst>
          </p:cNvPr>
          <p:cNvSpPr txBox="1"/>
          <p:nvPr/>
        </p:nvSpPr>
        <p:spPr>
          <a:xfrm>
            <a:off x="4005223" y="5670968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r"/>
            <a:r>
              <a:rPr lang="en-US" sz="2800" dirty="0" err="1"/>
              <a:t>is_fraud</a:t>
            </a:r>
            <a:endParaRPr lang="en-KR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5CE339-1A6C-D6CB-0FE8-E75F74C90E38}"/>
              </a:ext>
            </a:extLst>
          </p:cNvPr>
          <p:cNvSpPr txBox="1"/>
          <p:nvPr/>
        </p:nvSpPr>
        <p:spPr>
          <a:xfrm>
            <a:off x="6643324" y="5670968"/>
            <a:ext cx="231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rgbClr val="4B5555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/>
            <a:r>
              <a:rPr lang="ko-KR" altLang="en-US" sz="2800" dirty="0"/>
              <a:t>사기거래 여부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4229691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</TotalTime>
  <Words>1026</Words>
  <Application>Microsoft Macintosh PowerPoint</Application>
  <PresentationFormat>Widescreen</PresentationFormat>
  <Paragraphs>449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맑은 고딕</vt:lpstr>
      <vt:lpstr>나눔고딕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신용카드 사기 거래 탐지</dc:title>
  <dc:creator>조 민정</dc:creator>
  <cp:lastModifiedBy>Lee, Injae</cp:lastModifiedBy>
  <cp:revision>41</cp:revision>
  <dcterms:created xsi:type="dcterms:W3CDTF">2022-10-24T06:01:34Z</dcterms:created>
  <dcterms:modified xsi:type="dcterms:W3CDTF">2022-10-31T00:46:13Z</dcterms:modified>
</cp:coreProperties>
</file>