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8" r:id="rId3"/>
    <p:sldId id="269" r:id="rId4"/>
    <p:sldId id="258" r:id="rId5"/>
    <p:sldId id="259" r:id="rId6"/>
    <p:sldId id="260" r:id="rId7"/>
    <p:sldId id="263" r:id="rId8"/>
    <p:sldId id="271" r:id="rId9"/>
    <p:sldId id="270" r:id="rId10"/>
    <p:sldId id="261" r:id="rId11"/>
    <p:sldId id="262" r:id="rId12"/>
    <p:sldId id="264" r:id="rId13"/>
    <p:sldId id="272" r:id="rId14"/>
    <p:sldId id="267" r:id="rId15"/>
    <p:sldId id="266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3E9BB-63EE-452A-9F76-EF859B4DDDBA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905F2-20BD-443F-9F6F-DBABF9F93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26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AA601-36C9-4F11-9279-17405E7D6031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31550-41F9-42E6-B884-B7E7BE7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7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5DC1F-D154-41B2-8EA0-948014A5B1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68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86D4-C5AB-4B6D-88A6-B1F0159C37C4}" type="datetime1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37FB-A532-453D-B7A0-A020B25FB4F2}" type="datetime1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8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56D3-13F5-447C-99BA-AFF6DB69FD05}" type="datetime1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3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3457-E32A-4934-B866-ECDCA3E510B0}" type="datetime1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9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7382-F036-4FFB-8C69-4A9D3D482302}" type="datetime1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1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4F06-87CE-4CFA-A3CC-8B599C7AFBC2}" type="datetime1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1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DE55-E762-4E0C-A3BB-EF56543146ED}" type="datetime1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5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9896-0059-4077-B79F-94C0263A5ABB}" type="datetime1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2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1FB1-5526-4BD2-9A7E-BD90BE0643A1}" type="datetime1">
              <a:rPr lang="en-US" smtClean="0"/>
              <a:t>6/20/2020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0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64B7-85EC-437A-982A-4B3401957FA3}" type="datetime1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5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0D47E-8823-478F-8476-0A39D9A1C018}" type="datetime1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1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33298-9DD8-47F6-8836-160B03C96989}" type="datetime1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68729" y="5829299"/>
            <a:ext cx="998763" cy="892175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1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080" y="621979"/>
            <a:ext cx="9144000" cy="5196929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Strings</a:t>
            </a:r>
            <a:br>
              <a:rPr lang="en-US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I</a:t>
            </a:r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Title: Programming Language II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CSE 111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Semester: Summer 2020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- 7</a:t>
            </a:r>
            <a:r>
              <a:rPr lang="en-US" sz="13900" b="1" dirty="0" smtClean="0"/>
              <a:t/>
            </a:r>
            <a:br>
              <a:rPr lang="en-US" sz="13900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67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A097-2FBA-4F58-A106-99B575F68B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92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Operations (Deletion)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‘del’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 to unbind reference to a String.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Cannot delete a character from a String (Immutability)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3525" y="2160754"/>
            <a:ext cx="253616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"I 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Baymax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45016" y="2160754"/>
            <a:ext cx="3822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am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Baymax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FF0000"/>
                </a:solidFill>
              </a:rPr>
              <a:t>NameError</a:t>
            </a:r>
            <a:r>
              <a:rPr lang="en-US" b="1" dirty="0">
                <a:solidFill>
                  <a:srgbClr val="FF0000"/>
                </a:solidFill>
              </a:rPr>
              <a:t>: name 's' is not defined</a:t>
            </a:r>
            <a:endParaRPr lang="en-US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3525" y="4587705"/>
            <a:ext cx="253616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= "I 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Baymax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 s[0]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45016" y="4587705"/>
            <a:ext cx="525151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TypeError</a:t>
            </a:r>
            <a:r>
              <a:rPr lang="en-US" b="1" dirty="0">
                <a:solidFill>
                  <a:srgbClr val="FF0000"/>
                </a:solidFill>
              </a:rPr>
              <a:t>: '</a:t>
            </a:r>
            <a:r>
              <a:rPr lang="en-US" b="1" dirty="0" err="1">
                <a:solidFill>
                  <a:srgbClr val="FF0000"/>
                </a:solidFill>
              </a:rPr>
              <a:t>str</a:t>
            </a:r>
            <a:r>
              <a:rPr lang="en-US" b="1" dirty="0">
                <a:solidFill>
                  <a:srgbClr val="FF0000"/>
                </a:solidFill>
              </a:rPr>
              <a:t>' object doesn't support item deletion</a:t>
            </a:r>
            <a:endParaRPr lang="en-US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Operations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(Repetition)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‘*’ operator to repeat a String multiple times.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For example,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instead of loops.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For example,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Both will produce the same result.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7275" y="2587381"/>
            <a:ext cx="25361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"I 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Baymax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print(s * 4)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6251" y="2573410"/>
            <a:ext cx="51306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BaymaxI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BaymaxI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BaymaxI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Baymax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0599" y="4012356"/>
            <a:ext cx="312707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range(0,4):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Hi")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75575" y="4012356"/>
            <a:ext cx="32063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"Hi\n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"*4,end="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20551" y="3458358"/>
            <a:ext cx="979755" cy="1754326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84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Operations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(Slicing)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501" y="1690688"/>
            <a:ext cx="10515600" cy="4351338"/>
          </a:xfrm>
        </p:spPr>
        <p:txBody>
          <a:bodyPr/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is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feature that enables accessing parts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 like strings, tuples, and lists.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case of String, slicing means creating a substring from a String.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String[start: stop: step]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start: From which index to start, inclusive. If not set, default value is 0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stop: At which index to stop slicing, exclusive. If not set, default value is last index of the String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step: Optional. How many step to take. If not set, default value is 1. </a:t>
            </a:r>
          </a:p>
          <a:p>
            <a:pPr marL="0" lvl="1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For example: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26138" y="4124615"/>
            <a:ext cx="2841325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"I am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Baymax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rint(s[2:4])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rint(s[:4])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rint(s[5:])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rint(s[:])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rint(s[2:9:2])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rint(s[9:5:-1])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148655"/>
              </p:ext>
            </p:extLst>
          </p:nvPr>
        </p:nvGraphicFramePr>
        <p:xfrm>
          <a:off x="1226139" y="1482234"/>
          <a:ext cx="9219535" cy="10455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77558">
                  <a:extLst>
                    <a:ext uri="{9D8B030D-6E8A-4147-A177-3AD203B41FA5}">
                      <a16:colId xmlns:a16="http://schemas.microsoft.com/office/drawing/2014/main" val="784813499"/>
                    </a:ext>
                  </a:extLst>
                </a:gridCol>
                <a:gridCol w="459029">
                  <a:extLst>
                    <a:ext uri="{9D8B030D-6E8A-4147-A177-3AD203B41FA5}">
                      <a16:colId xmlns:a16="http://schemas.microsoft.com/office/drawing/2014/main" val="2812398936"/>
                    </a:ext>
                  </a:extLst>
                </a:gridCol>
                <a:gridCol w="579197">
                  <a:extLst>
                    <a:ext uri="{9D8B030D-6E8A-4147-A177-3AD203B41FA5}">
                      <a16:colId xmlns:a16="http://schemas.microsoft.com/office/drawing/2014/main" val="3913875948"/>
                    </a:ext>
                  </a:extLst>
                </a:gridCol>
                <a:gridCol w="957391">
                  <a:extLst>
                    <a:ext uri="{9D8B030D-6E8A-4147-A177-3AD203B41FA5}">
                      <a16:colId xmlns:a16="http://schemas.microsoft.com/office/drawing/2014/main" val="694132961"/>
                    </a:ext>
                  </a:extLst>
                </a:gridCol>
                <a:gridCol w="768295">
                  <a:extLst>
                    <a:ext uri="{9D8B030D-6E8A-4147-A177-3AD203B41FA5}">
                      <a16:colId xmlns:a16="http://schemas.microsoft.com/office/drawing/2014/main" val="2380047534"/>
                    </a:ext>
                  </a:extLst>
                </a:gridCol>
                <a:gridCol w="768295">
                  <a:extLst>
                    <a:ext uri="{9D8B030D-6E8A-4147-A177-3AD203B41FA5}">
                      <a16:colId xmlns:a16="http://schemas.microsoft.com/office/drawing/2014/main" val="3588310150"/>
                    </a:ext>
                  </a:extLst>
                </a:gridCol>
                <a:gridCol w="768295">
                  <a:extLst>
                    <a:ext uri="{9D8B030D-6E8A-4147-A177-3AD203B41FA5}">
                      <a16:colId xmlns:a16="http://schemas.microsoft.com/office/drawing/2014/main" val="1315591782"/>
                    </a:ext>
                  </a:extLst>
                </a:gridCol>
                <a:gridCol w="768295">
                  <a:extLst>
                    <a:ext uri="{9D8B030D-6E8A-4147-A177-3AD203B41FA5}">
                      <a16:colId xmlns:a16="http://schemas.microsoft.com/office/drawing/2014/main" val="4232961455"/>
                    </a:ext>
                  </a:extLst>
                </a:gridCol>
                <a:gridCol w="768295">
                  <a:extLst>
                    <a:ext uri="{9D8B030D-6E8A-4147-A177-3AD203B41FA5}">
                      <a16:colId xmlns:a16="http://schemas.microsoft.com/office/drawing/2014/main" val="1990922939"/>
                    </a:ext>
                  </a:extLst>
                </a:gridCol>
                <a:gridCol w="768295">
                  <a:extLst>
                    <a:ext uri="{9D8B030D-6E8A-4147-A177-3AD203B41FA5}">
                      <a16:colId xmlns:a16="http://schemas.microsoft.com/office/drawing/2014/main" val="1084988159"/>
                    </a:ext>
                  </a:extLst>
                </a:gridCol>
                <a:gridCol w="768295">
                  <a:extLst>
                    <a:ext uri="{9D8B030D-6E8A-4147-A177-3AD203B41FA5}">
                      <a16:colId xmlns:a16="http://schemas.microsoft.com/office/drawing/2014/main" val="4085837734"/>
                    </a:ext>
                  </a:extLst>
                </a:gridCol>
                <a:gridCol w="768295">
                  <a:extLst>
                    <a:ext uri="{9D8B030D-6E8A-4147-A177-3AD203B41FA5}">
                      <a16:colId xmlns:a16="http://schemas.microsoft.com/office/drawing/2014/main" val="61565157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Characters</a:t>
                      </a:r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4135388"/>
                  </a:ext>
                </a:extLst>
              </a:tr>
              <a:tr h="18842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437620"/>
                  </a:ext>
                </a:extLst>
              </a:tr>
              <a:tr h="43965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</a:p>
                    <a:p>
                      <a:pPr algn="ctr"/>
                      <a:r>
                        <a:rPr 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31937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337" y="4010701"/>
            <a:ext cx="284132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am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Baymax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am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Baymax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am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amya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02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String Membership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501" y="1690687"/>
            <a:ext cx="10515600" cy="5030787"/>
          </a:xfrm>
        </p:spPr>
        <p:txBody>
          <a:bodyPr/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‘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keyword to find whether a String is present inside another String or not.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 String1 </a:t>
            </a:r>
            <a:r>
              <a:rPr lang="en-US" sz="1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String2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String1 is present inside String2, the result will be </a:t>
            </a:r>
            <a:r>
              <a:rPr lang="en-US" sz="1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Otherwise the result will be 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</a:t>
            </a:r>
          </a:p>
          <a:p>
            <a:pPr marL="228600" lvl="1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in ‘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statement as condition.</a:t>
            </a:r>
          </a:p>
          <a:p>
            <a:pPr marL="0" lvl="1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</a:t>
            </a:r>
          </a:p>
          <a:p>
            <a:pPr marL="285750" lvl="1" indent="-285750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35374" y="3016251"/>
            <a:ext cx="284132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"I am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Baymax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"am"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print(s2 in s1)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"Hello" 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print(s3 in s2)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0638" y="3022602"/>
            <a:ext cx="28413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5374" y="4818867"/>
            <a:ext cx="416530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"I am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Baymax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"am"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s2 in s1: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print("Found")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print("Not found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03163" y="4822329"/>
            <a:ext cx="284132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99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412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is a sequence of Unicode characters.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 inside Strings are indexed and can be accessed using index number.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is immutable.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basic operations of String.</a:t>
            </a:r>
          </a:p>
          <a:p>
            <a:pPr lvl="1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 : Merges to Strings</a:t>
            </a:r>
          </a:p>
          <a:p>
            <a:pPr lvl="1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Deletion: Unbinds the reference of a String</a:t>
            </a:r>
          </a:p>
          <a:p>
            <a:pPr lvl="1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Repetition: Repeats a String several times.</a:t>
            </a:r>
          </a:p>
          <a:p>
            <a:pPr lvl="1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Slicing: Creates substring from a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2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432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Escape sequence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formatting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of String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0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889" y="178618"/>
            <a:ext cx="9508911" cy="636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8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 Lecture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4689"/>
            <a:ext cx="10515600" cy="4351338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functions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in functions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Defined functions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 functions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 function</a:t>
            </a:r>
          </a:p>
          <a:p>
            <a:pPr marL="228600"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function?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3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Today’s Lecture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969" y="1497821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Indexing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Mutability of String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String operations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Deletion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Repetition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Slicing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9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30" y="365125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90036" y="1431985"/>
            <a:ext cx="10370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0036" y="1431985"/>
            <a:ext cx="108297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of bytes representing Unicode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Represented using single quotes(ex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'Hello')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double quotes(ex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"Hello")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Multiline Strings are represented using triple quotes. For example: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'''Welcome to Python.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Today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going to learn Strings.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excited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?'''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character is also a String. For example: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'P' or "P"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not a character, it is a String.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sensitive. For example:</a:t>
            </a:r>
          </a:p>
          <a:p>
            <a:pPr marL="457200"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"A" and "a"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two different Strings.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 is also a String. For example:</a:t>
            </a:r>
          </a:p>
          <a:p>
            <a:pPr marL="0"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</a:t>
            </a:r>
            <a:r>
              <a:rPr lang="en-US" dirty="0" smtClean="0"/>
              <a:t> "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' '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String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("" or '')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dirty="0" smtClean="0"/>
          </a:p>
          <a:p>
            <a:pPr lvl="2"/>
            <a:r>
              <a:rPr lang="en-US" dirty="0"/>
              <a:t>	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81003" y="2556451"/>
            <a:ext cx="29202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 representation: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"Hello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there. I am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Baymax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'Hello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there. I 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Baymax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'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'Hello'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"H"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'H'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96178" y="4310777"/>
            <a:ext cx="3186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Wrongs representation: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'Hello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there. I am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Baymax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"</a:t>
            </a:r>
            <a:endParaRPr lang="en-US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"Hello there. I am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Baymax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'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'Hello"</a:t>
            </a:r>
            <a:endParaRPr lang="en-US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"H'</a:t>
            </a:r>
            <a:endParaRPr lang="en-US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use mixture of quotes.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0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8721"/>
            <a:ext cx="10515600" cy="4777629"/>
          </a:xfrm>
        </p:spPr>
        <p:txBody>
          <a:bodyPr>
            <a:normAutofit fontScale="40000" lnSpcReduction="20000"/>
          </a:bodyPr>
          <a:lstStyle/>
          <a:p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characters in a String are indexed. For example, in string “I am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Baymax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the characters are indexed like this:</a:t>
            </a:r>
          </a:p>
          <a:p>
            <a:pPr marL="0" indent="0">
              <a:buNone/>
            </a:pPr>
            <a:endParaRPr lang="en-US" sz="4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Indexing starts at 0</a:t>
            </a:r>
          </a:p>
          <a:p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 in a String can be accessed</a:t>
            </a:r>
          </a:p>
          <a:p>
            <a:pPr marL="0" indent="0">
              <a:buNone/>
            </a:pP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using index</a:t>
            </a:r>
          </a:p>
          <a:p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must be an integer</a:t>
            </a:r>
          </a:p>
          <a:p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 is also a character in the String</a:t>
            </a:r>
          </a:p>
          <a:p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index can also be used</a:t>
            </a:r>
          </a:p>
          <a:p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index out of range </a:t>
            </a:r>
          </a:p>
          <a:p>
            <a:pPr marL="0" indent="0">
              <a:buNone/>
            </a:pP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will cause error</a:t>
            </a: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10808"/>
              </p:ext>
            </p:extLst>
          </p:nvPr>
        </p:nvGraphicFramePr>
        <p:xfrm>
          <a:off x="1083467" y="2046522"/>
          <a:ext cx="10102968" cy="110348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80812">
                  <a:extLst>
                    <a:ext uri="{9D8B030D-6E8A-4147-A177-3AD203B41FA5}">
                      <a16:colId xmlns:a16="http://schemas.microsoft.com/office/drawing/2014/main" val="784813499"/>
                    </a:ext>
                  </a:extLst>
                </a:gridCol>
                <a:gridCol w="503016">
                  <a:extLst>
                    <a:ext uri="{9D8B030D-6E8A-4147-A177-3AD203B41FA5}">
                      <a16:colId xmlns:a16="http://schemas.microsoft.com/office/drawing/2014/main" val="2812398936"/>
                    </a:ext>
                  </a:extLst>
                </a:gridCol>
                <a:gridCol w="634698">
                  <a:extLst>
                    <a:ext uri="{9D8B030D-6E8A-4147-A177-3AD203B41FA5}">
                      <a16:colId xmlns:a16="http://schemas.microsoft.com/office/drawing/2014/main" val="3913875948"/>
                    </a:ext>
                  </a:extLst>
                </a:gridCol>
                <a:gridCol w="1049130">
                  <a:extLst>
                    <a:ext uri="{9D8B030D-6E8A-4147-A177-3AD203B41FA5}">
                      <a16:colId xmlns:a16="http://schemas.microsoft.com/office/drawing/2014/main" val="694132961"/>
                    </a:ext>
                  </a:extLst>
                </a:gridCol>
                <a:gridCol w="841914">
                  <a:extLst>
                    <a:ext uri="{9D8B030D-6E8A-4147-A177-3AD203B41FA5}">
                      <a16:colId xmlns:a16="http://schemas.microsoft.com/office/drawing/2014/main" val="2380047534"/>
                    </a:ext>
                  </a:extLst>
                </a:gridCol>
                <a:gridCol w="841914">
                  <a:extLst>
                    <a:ext uri="{9D8B030D-6E8A-4147-A177-3AD203B41FA5}">
                      <a16:colId xmlns:a16="http://schemas.microsoft.com/office/drawing/2014/main" val="3588310150"/>
                    </a:ext>
                  </a:extLst>
                </a:gridCol>
                <a:gridCol w="841914">
                  <a:extLst>
                    <a:ext uri="{9D8B030D-6E8A-4147-A177-3AD203B41FA5}">
                      <a16:colId xmlns:a16="http://schemas.microsoft.com/office/drawing/2014/main" val="1315591782"/>
                    </a:ext>
                  </a:extLst>
                </a:gridCol>
                <a:gridCol w="841914">
                  <a:extLst>
                    <a:ext uri="{9D8B030D-6E8A-4147-A177-3AD203B41FA5}">
                      <a16:colId xmlns:a16="http://schemas.microsoft.com/office/drawing/2014/main" val="4232961455"/>
                    </a:ext>
                  </a:extLst>
                </a:gridCol>
                <a:gridCol w="841914">
                  <a:extLst>
                    <a:ext uri="{9D8B030D-6E8A-4147-A177-3AD203B41FA5}">
                      <a16:colId xmlns:a16="http://schemas.microsoft.com/office/drawing/2014/main" val="1990922939"/>
                    </a:ext>
                  </a:extLst>
                </a:gridCol>
                <a:gridCol w="841914">
                  <a:extLst>
                    <a:ext uri="{9D8B030D-6E8A-4147-A177-3AD203B41FA5}">
                      <a16:colId xmlns:a16="http://schemas.microsoft.com/office/drawing/2014/main" val="1084988159"/>
                    </a:ext>
                  </a:extLst>
                </a:gridCol>
                <a:gridCol w="841914">
                  <a:extLst>
                    <a:ext uri="{9D8B030D-6E8A-4147-A177-3AD203B41FA5}">
                      <a16:colId xmlns:a16="http://schemas.microsoft.com/office/drawing/2014/main" val="4085837734"/>
                    </a:ext>
                  </a:extLst>
                </a:gridCol>
                <a:gridCol w="841914">
                  <a:extLst>
                    <a:ext uri="{9D8B030D-6E8A-4147-A177-3AD203B41FA5}">
                      <a16:colId xmlns:a16="http://schemas.microsoft.com/office/drawing/2014/main" val="615651575"/>
                    </a:ext>
                  </a:extLst>
                </a:gridCol>
              </a:tblGrid>
              <a:tr h="29615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Characters</a:t>
                      </a:r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4135388"/>
                  </a:ext>
                </a:extLst>
              </a:tr>
              <a:tr h="29615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437620"/>
                  </a:ext>
                </a:extLst>
              </a:tr>
              <a:tr h="5111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</a:p>
                    <a:p>
                      <a:pPr algn="ctr"/>
                      <a:r>
                        <a:rPr 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31937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124133" y="3249899"/>
            <a:ext cx="2021637" cy="2523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"I am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Baymax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print(s[0])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rint(s[5])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rint(s[1])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rint(s[-1])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rint(s[-9])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rint(s[11])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rint(s[-12])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print(s[20])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[-40])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82961" y="3249899"/>
            <a:ext cx="1966823" cy="2523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endParaRPr lang="en-US" sz="1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IndexError</a:t>
            </a:r>
            <a:endParaRPr lang="en-US" sz="1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IndexError</a:t>
            </a:r>
            <a:endParaRPr lang="en-US" sz="1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IndexError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IndexError</a:t>
            </a:r>
            <a:endParaRPr lang="en-US" sz="1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7530501" y="4107432"/>
            <a:ext cx="59522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59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characters in a String are indexed. For example, in string “I am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Baymax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the characters are indexed like this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can you print the last character of your String if you don’t the index of it?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819299"/>
              </p:ext>
            </p:extLst>
          </p:nvPr>
        </p:nvGraphicFramePr>
        <p:xfrm>
          <a:off x="1044516" y="2211135"/>
          <a:ext cx="10102968" cy="110348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80812">
                  <a:extLst>
                    <a:ext uri="{9D8B030D-6E8A-4147-A177-3AD203B41FA5}">
                      <a16:colId xmlns:a16="http://schemas.microsoft.com/office/drawing/2014/main" val="784813499"/>
                    </a:ext>
                  </a:extLst>
                </a:gridCol>
                <a:gridCol w="503016">
                  <a:extLst>
                    <a:ext uri="{9D8B030D-6E8A-4147-A177-3AD203B41FA5}">
                      <a16:colId xmlns:a16="http://schemas.microsoft.com/office/drawing/2014/main" val="2812398936"/>
                    </a:ext>
                  </a:extLst>
                </a:gridCol>
                <a:gridCol w="634698">
                  <a:extLst>
                    <a:ext uri="{9D8B030D-6E8A-4147-A177-3AD203B41FA5}">
                      <a16:colId xmlns:a16="http://schemas.microsoft.com/office/drawing/2014/main" val="3913875948"/>
                    </a:ext>
                  </a:extLst>
                </a:gridCol>
                <a:gridCol w="1049130">
                  <a:extLst>
                    <a:ext uri="{9D8B030D-6E8A-4147-A177-3AD203B41FA5}">
                      <a16:colId xmlns:a16="http://schemas.microsoft.com/office/drawing/2014/main" val="694132961"/>
                    </a:ext>
                  </a:extLst>
                </a:gridCol>
                <a:gridCol w="841914">
                  <a:extLst>
                    <a:ext uri="{9D8B030D-6E8A-4147-A177-3AD203B41FA5}">
                      <a16:colId xmlns:a16="http://schemas.microsoft.com/office/drawing/2014/main" val="2380047534"/>
                    </a:ext>
                  </a:extLst>
                </a:gridCol>
                <a:gridCol w="841914">
                  <a:extLst>
                    <a:ext uri="{9D8B030D-6E8A-4147-A177-3AD203B41FA5}">
                      <a16:colId xmlns:a16="http://schemas.microsoft.com/office/drawing/2014/main" val="3588310150"/>
                    </a:ext>
                  </a:extLst>
                </a:gridCol>
                <a:gridCol w="841914">
                  <a:extLst>
                    <a:ext uri="{9D8B030D-6E8A-4147-A177-3AD203B41FA5}">
                      <a16:colId xmlns:a16="http://schemas.microsoft.com/office/drawing/2014/main" val="1315591782"/>
                    </a:ext>
                  </a:extLst>
                </a:gridCol>
                <a:gridCol w="841914">
                  <a:extLst>
                    <a:ext uri="{9D8B030D-6E8A-4147-A177-3AD203B41FA5}">
                      <a16:colId xmlns:a16="http://schemas.microsoft.com/office/drawing/2014/main" val="4232961455"/>
                    </a:ext>
                  </a:extLst>
                </a:gridCol>
                <a:gridCol w="841914">
                  <a:extLst>
                    <a:ext uri="{9D8B030D-6E8A-4147-A177-3AD203B41FA5}">
                      <a16:colId xmlns:a16="http://schemas.microsoft.com/office/drawing/2014/main" val="1990922939"/>
                    </a:ext>
                  </a:extLst>
                </a:gridCol>
                <a:gridCol w="841914">
                  <a:extLst>
                    <a:ext uri="{9D8B030D-6E8A-4147-A177-3AD203B41FA5}">
                      <a16:colId xmlns:a16="http://schemas.microsoft.com/office/drawing/2014/main" val="1084988159"/>
                    </a:ext>
                  </a:extLst>
                </a:gridCol>
                <a:gridCol w="841914">
                  <a:extLst>
                    <a:ext uri="{9D8B030D-6E8A-4147-A177-3AD203B41FA5}">
                      <a16:colId xmlns:a16="http://schemas.microsoft.com/office/drawing/2014/main" val="4085837734"/>
                    </a:ext>
                  </a:extLst>
                </a:gridCol>
                <a:gridCol w="841914">
                  <a:extLst>
                    <a:ext uri="{9D8B030D-6E8A-4147-A177-3AD203B41FA5}">
                      <a16:colId xmlns:a16="http://schemas.microsoft.com/office/drawing/2014/main" val="615651575"/>
                    </a:ext>
                  </a:extLst>
                </a:gridCol>
              </a:tblGrid>
              <a:tr h="29615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Characters</a:t>
                      </a:r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4135388"/>
                  </a:ext>
                </a:extLst>
              </a:tr>
              <a:tr h="29615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437620"/>
                  </a:ext>
                </a:extLst>
              </a:tr>
              <a:tr h="5111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</a:p>
                    <a:p>
                      <a:pPr algn="ctr"/>
                      <a:r>
                        <a:rPr 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31937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81100" y="3866357"/>
            <a:ext cx="583882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1: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"I 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Baymax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rint(s[-1])  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00B050"/>
                </a:solidFill>
              </a:rPr>
              <a:t>last character will always be at -1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933700" y="4600575"/>
            <a:ext cx="8001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81100" y="4982371"/>
            <a:ext cx="286702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2: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"I 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Baymax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print(s[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(s)-1])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77100" y="3743325"/>
            <a:ext cx="38195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(String)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function that returns the length of the string given as argument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say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(String)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function that returns the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characters in the String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argument. For example: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 = "I 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Baymax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(s))</a:t>
            </a:r>
          </a:p>
          <a:p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 will be 11 as there are 11 characters in String S. 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11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Mutability of String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41718" y="1397480"/>
            <a:ext cx="100310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Strings are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immutable.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a String is created the characters in it cannot be changed/deleted.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For example,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change entire String.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For example,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3033" y="2308486"/>
            <a:ext cx="476501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"I 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Baymax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s[0] = "5"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line will give you an error like this: 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TypeError</a:t>
            </a:r>
            <a:r>
              <a:rPr lang="en-US" b="1" dirty="0">
                <a:solidFill>
                  <a:srgbClr val="FF0000"/>
                </a:solidFill>
              </a:rPr>
              <a:t>: '</a:t>
            </a:r>
            <a:r>
              <a:rPr lang="en-US" b="1" dirty="0" err="1">
                <a:solidFill>
                  <a:srgbClr val="FF0000"/>
                </a:solidFill>
              </a:rPr>
              <a:t>str</a:t>
            </a:r>
            <a:r>
              <a:rPr lang="en-US" b="1" dirty="0">
                <a:solidFill>
                  <a:srgbClr val="FF0000"/>
                </a:solidFill>
              </a:rPr>
              <a:t>' object does not support item </a:t>
            </a:r>
            <a:r>
              <a:rPr lang="en-US" b="1" dirty="0" smtClean="0">
                <a:solidFill>
                  <a:srgbClr val="FF0000"/>
                </a:solidFill>
              </a:rPr>
              <a:t>assignment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3034" y="4479635"/>
            <a:ext cx="3217654" cy="107721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"I 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Baymax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print(s)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"I am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Superman"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rint(s)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93033" y="5641476"/>
            <a:ext cx="2107542" cy="107721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am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Baymax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am Superman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Cloud 8"/>
          <p:cNvSpPr/>
          <p:nvPr/>
        </p:nvSpPr>
        <p:spPr>
          <a:xfrm>
            <a:off x="7453942" y="3595582"/>
            <a:ext cx="3079631" cy="276076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am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Baymax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am Superman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7307291" y="4641801"/>
            <a:ext cx="93165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307291" y="4641801"/>
            <a:ext cx="2" cy="458192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6858720" y="5099993"/>
            <a:ext cx="448573" cy="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53997" y="4807605"/>
            <a:ext cx="567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6858719" y="5217887"/>
            <a:ext cx="448573" cy="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307291" y="5217886"/>
            <a:ext cx="1" cy="241923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307291" y="5459809"/>
            <a:ext cx="8511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Multiply 28"/>
          <p:cNvSpPr/>
          <p:nvPr/>
        </p:nvSpPr>
        <p:spPr>
          <a:xfrm>
            <a:off x="7665291" y="4413467"/>
            <a:ext cx="526211" cy="429055"/>
          </a:xfrm>
          <a:prstGeom prst="mathMultiply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471858" y="6349362"/>
            <a:ext cx="104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Iterating over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619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loops to iterate over a String character by character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‘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loop:</a:t>
            </a:r>
          </a:p>
          <a:p>
            <a:pPr lvl="1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the loop control variable as index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</a:t>
            </a:r>
          </a:p>
          <a:p>
            <a:pPr marL="457200" lvl="1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‘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loop</a:t>
            </a:r>
          </a:p>
          <a:p>
            <a:pPr marL="685800" lvl="2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need to maintain indexing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35424" y="2840182"/>
            <a:ext cx="352712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index=0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= "I 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Baymax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index 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print(s[index])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index+=1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5424" y="5145831"/>
            <a:ext cx="352712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"I 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Baymax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char in 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print(char)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5437" y="2671474"/>
            <a:ext cx="1241126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29474" y="3417995"/>
            <a:ext cx="383857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Tip:</a:t>
            </a:r>
          </a:p>
          <a:p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while loop to iterate over Strings if you need index along with characters in the String; Otherwise use for loop.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58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(Concatenation)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4950"/>
            <a:ext cx="10515600" cy="4672013"/>
          </a:xfrm>
        </p:spPr>
        <p:txBody>
          <a:bodyPr/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operator to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/merge two Strings.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For example, 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operator does not add space between two Strings automatically.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many Strings as you like with ‘+’ operator.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For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10911" y="2271831"/>
            <a:ext cx="3217547" cy="92333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= "Hello there." 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s + "I 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Baymax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16161" y="2271831"/>
            <a:ext cx="2518638" cy="92333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Hello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there.I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Baymax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0911" y="4573260"/>
            <a:ext cx="6861514" cy="92333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= 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Hello"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"there."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"I 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Baymax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17231" y="4711759"/>
            <a:ext cx="2634054" cy="92333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Hello there.  I am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Baymax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172200" y="2801125"/>
            <a:ext cx="1906" cy="2754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06402" y="2915523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space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71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1499</Words>
  <Application>Microsoft Office PowerPoint</Application>
  <PresentationFormat>Widescreen</PresentationFormat>
  <Paragraphs>419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Times New Roman</vt:lpstr>
      <vt:lpstr>Office Theme</vt:lpstr>
      <vt:lpstr>  Introduction to Strings Part I      Course Title: Programming Language II Course Code: CSE 111 Semester: Summer 2020 Lecture - 7  </vt:lpstr>
      <vt:lpstr>Last Lecture</vt:lpstr>
      <vt:lpstr>Today’s Lecture</vt:lpstr>
      <vt:lpstr>String</vt:lpstr>
      <vt:lpstr>Indexing</vt:lpstr>
      <vt:lpstr>Indexing</vt:lpstr>
      <vt:lpstr>Mutability of String</vt:lpstr>
      <vt:lpstr>Iterating over String</vt:lpstr>
      <vt:lpstr>String Operations (Concatenation)</vt:lpstr>
      <vt:lpstr>String Operations (Deletion)</vt:lpstr>
      <vt:lpstr>String Operations (Repetition)</vt:lpstr>
      <vt:lpstr>String Operations (Slicing)</vt:lpstr>
      <vt:lpstr>Checking String Membership</vt:lpstr>
      <vt:lpstr>Summary</vt:lpstr>
      <vt:lpstr>Next Lecture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CSE110 Python  </dc:title>
  <dc:creator>Md. Tawhid Anwar</dc:creator>
  <cp:lastModifiedBy>Windows User</cp:lastModifiedBy>
  <cp:revision>294</cp:revision>
  <dcterms:created xsi:type="dcterms:W3CDTF">2020-06-03T07:05:09Z</dcterms:created>
  <dcterms:modified xsi:type="dcterms:W3CDTF">2020-06-19T21:15:00Z</dcterms:modified>
</cp:coreProperties>
</file>