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4" r:id="rId3"/>
    <p:sldId id="288" r:id="rId4"/>
    <p:sldId id="276" r:id="rId5"/>
    <p:sldId id="277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embeddedFontLst>
    <p:embeddedFont>
      <p:font typeface="Libre Baskerville" panose="020000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62300"/>
    <a:srgbClr val="00F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2:17:12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24522,'0'3740'0,"16225"-3740"0,-16225-3740 0,-16225 3740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2:17:12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24522,'0'3896'0,"11895"-3896"0,-11895-3896 0,-11895 3896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2:17:12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24522,'0'4628'0,"24572"-4628"0,-24572-4628 0,-24572 4628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2:17:12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24522,'0'7678'0,"29883"-7678"0,-29883-7678 0,-29883 7678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2:17:12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24522,'0'5557'0,"12766"-5557"0,-12766-5557 0,-12766 5557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2:17:12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24522,'0'4572'0,"15616"-4572"0,-15616-4572 0,-15616 4572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2:17:12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24522,'0'3255'0,"18139"-3255"0,-18139-3255 0,-18139 3255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2:17:12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24522,'0'3266'0,"14751"-3266"0,-14751-3266 0,-14751 3266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06:30:05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24522,'0'1111'0,"17664"-1111"0,-17664-1111 0,-17664 1111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2:17:12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24522,'0'3497'0,"20426"-3497"0,-20426-3497 0,-20426 3497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2:17:12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24522,'0'2451'0,"17299"-2451"0,-17299-2451 0,-17299 2451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4T12:17:12.4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 24522,'0'5478'0,"16101"-5478"0,-16101-5478 0,-16101 5478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6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1186" y="49844"/>
            <a:ext cx="11669704" cy="250654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851760" y="2782710"/>
            <a:ext cx="648848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Used Laptops Data </a:t>
            </a:r>
            <a:r>
              <a:rPr lang="en-IN" sz="3600" b="1" dirty="0">
                <a:latin typeface="Calibri" panose="020F0502020204030204" pitchFamily="34" charset="0"/>
              </a:rPr>
              <a:t>Analysis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913A8-BD5C-84EA-5289-4B7DD6E27BD2}"/>
              </a:ext>
            </a:extLst>
          </p:cNvPr>
          <p:cNvSpPr txBox="1"/>
          <p:nvPr/>
        </p:nvSpPr>
        <p:spPr>
          <a:xfrm>
            <a:off x="659354" y="4364448"/>
            <a:ext cx="4532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Calibri" panose="020F0502020204030204" pitchFamily="34" charset="0"/>
              </a:rPr>
              <a:t>Used Laptops Data Analysis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/>
              <a:t>efurbished 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Institution: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Innomatics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Reseach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Labs</a:t>
            </a: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B576B-0615-3235-A500-8EEAA571F839}"/>
              </a:ext>
            </a:extLst>
          </p:cNvPr>
          <p:cNvSpPr txBox="1"/>
          <p:nvPr/>
        </p:nvSpPr>
        <p:spPr>
          <a:xfrm>
            <a:off x="6558116" y="4564503"/>
            <a:ext cx="2104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895DF-524C-8B27-A8D0-9CF876339527}"/>
              </a:ext>
            </a:extLst>
          </p:cNvPr>
          <p:cNvSpPr txBox="1"/>
          <p:nvPr/>
        </p:nvSpPr>
        <p:spPr>
          <a:xfrm>
            <a:off x="7423355" y="5086010"/>
            <a:ext cx="292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YEDEEDYA INJETI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172F2B-B031-ACAD-5A85-1734B4E6BEBE}"/>
              </a:ext>
            </a:extLst>
          </p:cNvPr>
          <p:cNvSpPr txBox="1"/>
          <p:nvPr/>
        </p:nvSpPr>
        <p:spPr>
          <a:xfrm>
            <a:off x="447153" y="365461"/>
            <a:ext cx="1110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Plots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5FAE65-957A-DD8F-0CDC-58537606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53" y="780244"/>
            <a:ext cx="5169679" cy="2509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B3CF1-3491-419B-DC9F-91FEEA640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89" y="619932"/>
            <a:ext cx="5828242" cy="2948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2EEFC0-269E-FAE2-77A4-700343713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26" y="3116826"/>
            <a:ext cx="4919406" cy="31212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76CFEA-FC7F-D27E-7216-0B5FAC65C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789" y="3289797"/>
            <a:ext cx="5645786" cy="29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1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13E04-3017-66E2-1585-8207DC741089}"/>
              </a:ext>
            </a:extLst>
          </p:cNvPr>
          <p:cNvSpPr txBox="1"/>
          <p:nvPr/>
        </p:nvSpPr>
        <p:spPr>
          <a:xfrm>
            <a:off x="491613" y="791290"/>
            <a:ext cx="4345859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Brands: MSI, HP, Lenovo, ASUS, Dell, Acer, LG.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Dell → ₹1,39,834 (highest)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Lenovo → ₹1,30,311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Asus → ₹1,12,823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LG → ₹1,18,987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HP → ₹1,06,403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MSI → ₹97,894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Acer → ₹91,198 (lowest)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48BAD-C243-2B3F-90D9-F333CA67EE8E}"/>
              </a:ext>
            </a:extLst>
          </p:cNvPr>
          <p:cNvSpPr txBox="1"/>
          <p:nvPr/>
        </p:nvSpPr>
        <p:spPr>
          <a:xfrm>
            <a:off x="383457" y="341082"/>
            <a:ext cx="5368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Average prices by brand (for i7 + GPU laptops)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082554-D94C-4C38-92DD-A7C87F0E1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053" y="189286"/>
            <a:ext cx="6098884" cy="3239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61076C-D6C6-312C-92E0-9CC45A702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871" y="3429000"/>
            <a:ext cx="5987066" cy="30608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047C55-22F6-4BDD-06B4-ACD24C3F988F}"/>
              </a:ext>
            </a:extLst>
          </p:cNvPr>
          <p:cNvSpPr txBox="1"/>
          <p:nvPr/>
        </p:nvSpPr>
        <p:spPr>
          <a:xfrm>
            <a:off x="383457" y="3509876"/>
            <a:ext cx="5368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Average prices by brand (for i7 + 8, 16, 32, </a:t>
            </a:r>
            <a:r>
              <a:rPr lang="en-GB" b="1" dirty="0" err="1">
                <a:solidFill>
                  <a:srgbClr val="FF0000"/>
                </a:solidFill>
              </a:rPr>
              <a:t>gb</a:t>
            </a:r>
            <a:r>
              <a:rPr lang="en-GB" b="1" dirty="0">
                <a:solidFill>
                  <a:srgbClr val="FF0000"/>
                </a:solidFill>
              </a:rPr>
              <a:t> Ram laptops)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8FD91-F428-4DF9-BB15-0BB07A73B0F7}"/>
              </a:ext>
            </a:extLst>
          </p:cNvPr>
          <p:cNvSpPr txBox="1"/>
          <p:nvPr/>
        </p:nvSpPr>
        <p:spPr>
          <a:xfrm>
            <a:off x="570269" y="3925811"/>
            <a:ext cx="39722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priced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Dell (32GB) ~₹2.23L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Apple (16GB) ~₹1.86L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HP (32GB) ~₹1.51L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Mid-range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Lenovo &amp; Asus (8–16GB) ~₹95K–1.1L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HP &amp; Dell (8–16GB) ~₹90K–1.1L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 (8–16GB) ~₹73K–93K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Acer (8–16GB) ~₹65K–73K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Sony (8GB) ~₹69K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Toshiba (8GB) ~₹58K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Zebronics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(16GB) ~₹42K (cheapest)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9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8EC5C-7A9E-7E51-9CF5-31D3EE33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660" y="215986"/>
            <a:ext cx="4555236" cy="2866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78A702-1557-7B4A-0C44-15BC5B507E02}"/>
              </a:ext>
            </a:extLst>
          </p:cNvPr>
          <p:cNvSpPr txBox="1"/>
          <p:nvPr/>
        </p:nvSpPr>
        <p:spPr>
          <a:xfrm>
            <a:off x="501446" y="737095"/>
            <a:ext cx="588952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Apple</a:t>
            </a:r>
            <a:endParaRPr lang="en-US" sz="1200" dirty="0"/>
          </a:p>
          <a:p>
            <a:pPr lvl="1"/>
            <a:r>
              <a:rPr lang="en-US" sz="1200" dirty="0"/>
              <a:t>16GB → 168,617</a:t>
            </a:r>
          </a:p>
          <a:p>
            <a:pPr lvl="1"/>
            <a:r>
              <a:rPr lang="en-US" sz="1200" dirty="0"/>
              <a:t>8GB → 101,153</a:t>
            </a:r>
          </a:p>
          <a:p>
            <a:r>
              <a:rPr lang="en-US" sz="1200" b="1" dirty="0"/>
              <a:t>Microsoft</a:t>
            </a:r>
            <a:endParaRPr lang="en-US" sz="1200" dirty="0"/>
          </a:p>
          <a:p>
            <a:pPr lvl="1"/>
            <a:r>
              <a:rPr lang="en-US" sz="1200" dirty="0"/>
              <a:t>16GB → 147,344</a:t>
            </a:r>
          </a:p>
          <a:p>
            <a:pPr lvl="1"/>
            <a:r>
              <a:rPr lang="en-US" sz="1200" dirty="0"/>
              <a:t>8GB → 89,825</a:t>
            </a:r>
          </a:p>
          <a:p>
            <a:r>
              <a:rPr lang="en-US" sz="1200" b="1" dirty="0"/>
              <a:t>HP, Dell, Lenovo, Acer</a:t>
            </a:r>
            <a:r>
              <a:rPr lang="en-US" sz="1200" dirty="0"/>
              <a:t> → ~50,000 – 66,000</a:t>
            </a:r>
          </a:p>
          <a:p>
            <a:r>
              <a:rPr lang="en-US" sz="1200" b="1" dirty="0"/>
              <a:t>Budget brands</a:t>
            </a:r>
            <a:endParaRPr lang="en-US" sz="1200" dirty="0"/>
          </a:p>
          <a:p>
            <a:pPr lvl="1"/>
            <a:r>
              <a:rPr lang="en-US" sz="1200" dirty="0"/>
              <a:t>Avita → 25,000</a:t>
            </a:r>
          </a:p>
          <a:p>
            <a:pPr lvl="1"/>
            <a:r>
              <a:rPr lang="en-US" sz="1200" dirty="0"/>
              <a:t>Old → 16,000</a:t>
            </a:r>
          </a:p>
          <a:p>
            <a:pPr lvl="1"/>
            <a:r>
              <a:rPr lang="en-US" sz="1200" dirty="0"/>
              <a:t>Brother → 15,700</a:t>
            </a:r>
          </a:p>
          <a:p>
            <a:pPr lvl="1"/>
            <a:r>
              <a:rPr lang="en-US" sz="1200" dirty="0"/>
              <a:t>LG → ~4,000</a:t>
            </a:r>
          </a:p>
          <a:p>
            <a:r>
              <a:rPr lang="en-US" sz="1200" b="1" dirty="0"/>
              <a:t>MSI &amp; Asus</a:t>
            </a:r>
            <a:r>
              <a:rPr lang="en-US" sz="1200" dirty="0"/>
              <a:t> → mix of ~60,000 (mid-range) and ~80,000+ (premium)</a:t>
            </a:r>
          </a:p>
          <a:p>
            <a:r>
              <a:rPr lang="en-US" sz="1200" b="1" dirty="0"/>
              <a:t>Xiaomi</a:t>
            </a:r>
            <a:r>
              <a:rPr lang="en-US" sz="1200" dirty="0"/>
              <a:t> → inconsistent</a:t>
            </a:r>
          </a:p>
          <a:p>
            <a:pPr lvl="1"/>
            <a:r>
              <a:rPr lang="en-US" sz="1200" dirty="0"/>
              <a:t>16GB → 65,000</a:t>
            </a:r>
          </a:p>
          <a:p>
            <a:pPr lvl="1"/>
            <a:r>
              <a:rPr lang="en-US" sz="1200" dirty="0"/>
              <a:t>32GB → 50,000</a:t>
            </a:r>
          </a:p>
          <a:p>
            <a:pPr lvl="1"/>
            <a:r>
              <a:rPr lang="en-US" sz="1200" dirty="0"/>
              <a:t>8GB → 115,000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58C5B-2286-F55A-84E6-78F0F24A69E4}"/>
              </a:ext>
            </a:extLst>
          </p:cNvPr>
          <p:cNvSpPr txBox="1"/>
          <p:nvPr/>
        </p:nvSpPr>
        <p:spPr>
          <a:xfrm>
            <a:off x="383457" y="341082"/>
            <a:ext cx="5368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Average prices by brand (i5 + 8GB, 16GB, 32GB RAM)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46BA82-3704-557F-16A3-FDEB1D1C5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690" y="3294533"/>
            <a:ext cx="5736557" cy="2826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297618-E6C3-D1EB-3ABF-3AD17CB69D05}"/>
              </a:ext>
            </a:extLst>
          </p:cNvPr>
          <p:cNvSpPr txBox="1"/>
          <p:nvPr/>
        </p:nvSpPr>
        <p:spPr>
          <a:xfrm>
            <a:off x="398206" y="4498070"/>
            <a:ext cx="44884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Lower mid-range (~50,000–60,000): HP, Lenovo, Dell i5 laptops (8GB–16GB RAM).</a:t>
            </a:r>
          </a:p>
          <a:p>
            <a:endParaRPr lang="en-US" dirty="0"/>
          </a:p>
          <a:p>
            <a:r>
              <a:rPr lang="en-US" dirty="0"/>
              <a:t>Mid (~65,000–75,000): HP, Dell, Lenovo i5/i7 with 16GB RAM.</a:t>
            </a:r>
          </a:p>
          <a:p>
            <a:endParaRPr lang="en-US" dirty="0"/>
          </a:p>
          <a:p>
            <a:r>
              <a:rPr lang="en-US" dirty="0"/>
              <a:t>Upper mid (~80,000–100,000): Asus, MSI, Apple entry-level MacBooks, Microsoft Surface.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196B16-132C-CE55-FE4E-334F20B51F25}"/>
              </a:ext>
            </a:extLst>
          </p:cNvPr>
          <p:cNvSpPr txBox="1"/>
          <p:nvPr/>
        </p:nvSpPr>
        <p:spPr>
          <a:xfrm>
            <a:off x="398207" y="4030304"/>
            <a:ext cx="4340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Laptops priced between ₹50,000 and ₹100,000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7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C0F952-2D0E-59AD-5C13-60833273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06" y="475434"/>
            <a:ext cx="5419076" cy="28577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0CA48-73A9-A4A5-E593-7E84BF49536F}"/>
              </a:ext>
            </a:extLst>
          </p:cNvPr>
          <p:cNvSpPr txBox="1"/>
          <p:nvPr/>
        </p:nvSpPr>
        <p:spPr>
          <a:xfrm>
            <a:off x="370618" y="1538562"/>
            <a:ext cx="59561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₹1.01L – ₹1.2L: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HP i7, Acer i5, Samsung i5/i7.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₹1.2L – ₹1.8L: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Asus ROG, MSI, Sony Ryzen, higher HP Pavilion/Envy.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₹1.5L – ₹2L+: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 Surface, Apple M2/M3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₹2.5L+: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Apple high-end M4, workstation laptops.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62821-2BDF-31C1-FA7E-F1738D8B8713}"/>
              </a:ext>
            </a:extLst>
          </p:cNvPr>
          <p:cNvSpPr txBox="1"/>
          <p:nvPr/>
        </p:nvSpPr>
        <p:spPr>
          <a:xfrm>
            <a:off x="370618" y="999953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Laptops above 1000,000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873D8-B98B-2F22-CFF1-A86C14C18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754" y="3126171"/>
            <a:ext cx="5494628" cy="29601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3A49CB-58FB-B821-293B-B5D4F6106BCA}"/>
              </a:ext>
            </a:extLst>
          </p:cNvPr>
          <p:cNvSpPr txBox="1"/>
          <p:nvPr/>
        </p:nvSpPr>
        <p:spPr>
          <a:xfrm>
            <a:off x="286642" y="3830435"/>
            <a:ext cx="61156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 ₹25k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Budget laptops (HP, Lenovo, Dell, Acer) | 4–8GB RAM | 256–512GB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₹50k–₹1L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Mid-range (HP, Dell, Lenovo, MSI) | i5/i7 | 8–16GB RAM | 512GB–1TB.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Above ₹1L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Premium (Apple, Microsoft, Asus, Samsung, HP) | i7/M-series | 16–32GB RAM | High storage.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4A648-0D7C-24C7-2675-4A48283D0541}"/>
              </a:ext>
            </a:extLst>
          </p:cNvPr>
          <p:cNvSpPr txBox="1"/>
          <p:nvPr/>
        </p:nvSpPr>
        <p:spPr>
          <a:xfrm>
            <a:off x="290854" y="3445869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Laptops above 25k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7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A2E24A-89B6-FD3A-961C-3C3AFD0F91C6}"/>
              </a:ext>
            </a:extLst>
          </p:cNvPr>
          <p:cNvSpPr txBox="1"/>
          <p:nvPr/>
        </p:nvSpPr>
        <p:spPr>
          <a:xfrm>
            <a:off x="658759" y="745105"/>
            <a:ext cx="690224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Conclusion from Your Data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Budget Segment (&lt;₹25k)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Brands: </a:t>
            </a:r>
            <a:r>
              <a:rPr lang="en-US" sz="1200" b="1" dirty="0"/>
              <a:t>HP, Lenovo, Dell, Acer, </a:t>
            </a:r>
            <a:r>
              <a:rPr lang="en-US" sz="1200" b="1" dirty="0" err="1"/>
              <a:t>Technotab</a:t>
            </a:r>
            <a:r>
              <a:rPr lang="en-US" sz="1200" b="1" dirty="0"/>
              <a:t>, Old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Specs: 4–8GB RAM, 256–512GB storage, all </a:t>
            </a:r>
            <a:r>
              <a:rPr lang="en-US" sz="1200" b="1" dirty="0"/>
              <a:t>integrated GPUs</a:t>
            </a:r>
            <a:r>
              <a:rPr lang="en-US" sz="12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HP Athlon (8GB/256GB) ₹21k,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Lenovo i7 (16GB/1TB) surprisingly cheap at ₹17k.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Mostly </a:t>
            </a:r>
            <a:r>
              <a:rPr lang="en-US" sz="1200" b="1" dirty="0"/>
              <a:t>basic usage laptops</a:t>
            </a:r>
            <a:r>
              <a:rPr lang="en-US" sz="1200" dirty="0"/>
              <a:t>, with some unusual pricing  (like i7 under ₹20k).</a:t>
            </a:r>
          </a:p>
          <a:p>
            <a:pPr marL="457200" lvl="1"/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b="1" dirty="0"/>
              <a:t>Premium Segment (&gt;₹1L)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Brands: </a:t>
            </a:r>
            <a:r>
              <a:rPr lang="en-US" sz="1200" b="1" dirty="0"/>
              <a:t>HP, Microsoft, Apple, Asus, Samsung, Sony, Acer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Specs: 8–64GB RAM, 512GB–1TB storage, mix of </a:t>
            </a:r>
            <a:r>
              <a:rPr lang="en-US" sz="1200" b="1" dirty="0"/>
              <a:t>integrated &amp; dedicated GPUs</a:t>
            </a:r>
            <a:r>
              <a:rPr lang="en-US" sz="1200" dirty="0"/>
              <a:t> (RTX/GTX).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Apple M4 (8GB/1TB) ₹2.78L,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Microsoft Snapdragon (16GB/512GB) ₹1.59L,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HP i7 with RTX ₹1.09L.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These are </a:t>
            </a:r>
            <a:r>
              <a:rPr lang="en-US" sz="1200" b="1" dirty="0"/>
              <a:t>high-performance &amp; luxury laptops</a:t>
            </a:r>
            <a:r>
              <a:rPr lang="en-US" sz="1200" dirty="0"/>
              <a:t>;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 </a:t>
            </a:r>
            <a:r>
              <a:rPr lang="en-US" sz="1200" b="1" dirty="0"/>
              <a:t>Apple clearly sits at the very top in pricing.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19EF0-93CA-FAB5-2298-8413E3F9122F}"/>
              </a:ext>
            </a:extLst>
          </p:cNvPr>
          <p:cNvSpPr txBox="1"/>
          <p:nvPr/>
        </p:nvSpPr>
        <p:spPr>
          <a:xfrm>
            <a:off x="658759" y="318061"/>
            <a:ext cx="38739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</a:rPr>
              <a:t>Conclusion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9E302-14E7-FC90-A257-1EF257F41B45}"/>
              </a:ext>
            </a:extLst>
          </p:cNvPr>
          <p:cNvSpPr txBox="1"/>
          <p:nvPr/>
        </p:nvSpPr>
        <p:spPr>
          <a:xfrm>
            <a:off x="658758" y="4414997"/>
            <a:ext cx="91636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HP &amp; Lenovo</a:t>
            </a:r>
            <a:r>
              <a:rPr lang="en-GB" dirty="0"/>
              <a:t> → appear in both </a:t>
            </a:r>
            <a:r>
              <a:rPr lang="en-GB" b="1" dirty="0"/>
              <a:t>budget and premium ranges</a:t>
            </a:r>
            <a:r>
              <a:rPr lang="en-GB" dirty="0"/>
              <a:t>, showing wide market coverage.</a:t>
            </a:r>
          </a:p>
          <a:p>
            <a:r>
              <a:rPr lang="en-GB" b="1" dirty="0"/>
              <a:t>Apple &amp; Microsoft</a:t>
            </a:r>
            <a:r>
              <a:rPr lang="en-GB" dirty="0"/>
              <a:t> → only appear in </a:t>
            </a:r>
            <a:r>
              <a:rPr lang="en-GB" b="1" dirty="0"/>
              <a:t>premium</a:t>
            </a:r>
            <a:r>
              <a:rPr lang="en-GB" dirty="0"/>
              <a:t>, targeting high spenders.</a:t>
            </a:r>
          </a:p>
          <a:p>
            <a:r>
              <a:rPr lang="en-GB" b="1" dirty="0" err="1"/>
              <a:t>Technotab</a:t>
            </a:r>
            <a:r>
              <a:rPr lang="en-GB" b="1" dirty="0"/>
              <a:t> &amp; Old brands</a:t>
            </a:r>
            <a:r>
              <a:rPr lang="en-GB" dirty="0"/>
              <a:t> → only show up in </a:t>
            </a:r>
            <a:r>
              <a:rPr lang="en-GB" b="1" dirty="0"/>
              <a:t>low-price</a:t>
            </a:r>
            <a:r>
              <a:rPr lang="en-GB" dirty="0"/>
              <a:t> segment, with very cheap units (even ₹5,499).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Some data seems (e.g., i7 laptops below ₹20k), suggesting either </a:t>
            </a:r>
            <a:r>
              <a:rPr lang="en-GB" b="1" dirty="0"/>
              <a:t>second-hand/refurbished listings</a:t>
            </a:r>
            <a:r>
              <a:rPr lang="en-GB" dirty="0"/>
              <a:t> or mispriced entries.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DE896-DEB7-1D1C-7A8F-BBE3068EADC4}"/>
              </a:ext>
            </a:extLst>
          </p:cNvPr>
          <p:cNvSpPr txBox="1"/>
          <p:nvPr/>
        </p:nvSpPr>
        <p:spPr>
          <a:xfrm>
            <a:off x="658758" y="4094743"/>
            <a:ext cx="33528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rgbClr val="FF0000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48373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6;p16">
            <a:extLst>
              <a:ext uri="{FF2B5EF4-FFF2-40B4-BE49-F238E27FC236}">
                <a16:creationId xmlns:a16="http://schemas.microsoft.com/office/drawing/2014/main" id="{A96A0172-6B8B-E6D6-6343-FB66EC6370A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7;p16">
            <a:extLst>
              <a:ext uri="{FF2B5EF4-FFF2-40B4-BE49-F238E27FC236}">
                <a16:creationId xmlns:a16="http://schemas.microsoft.com/office/drawing/2014/main" id="{BB711EEC-67D2-B2C6-90F6-75A7B048C71C}"/>
              </a:ext>
            </a:extLst>
          </p:cNvPr>
          <p:cNvSpPr txBox="1"/>
          <p:nvPr/>
        </p:nvSpPr>
        <p:spPr>
          <a:xfrm>
            <a:off x="1647723" y="2338439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71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8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9E3847CC-31D7-7C4F-8DD8-F194D2334EF7}"/>
              </a:ext>
            </a:extLst>
          </p:cNvPr>
          <p:cNvSpPr/>
          <p:nvPr/>
        </p:nvSpPr>
        <p:spPr>
          <a:xfrm>
            <a:off x="1137837" y="926019"/>
            <a:ext cx="1460021" cy="1342103"/>
          </a:xfrm>
          <a:prstGeom prst="flowChartOffpageConnector">
            <a:avLst/>
          </a:prstGeom>
          <a:solidFill>
            <a:srgbClr val="00F40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lowchart: Off-page Connector 5">
            <a:extLst>
              <a:ext uri="{FF2B5EF4-FFF2-40B4-BE49-F238E27FC236}">
                <a16:creationId xmlns:a16="http://schemas.microsoft.com/office/drawing/2014/main" id="{92E24B1F-735A-49D6-5A5F-57A7439A9874}"/>
              </a:ext>
            </a:extLst>
          </p:cNvPr>
          <p:cNvSpPr/>
          <p:nvPr/>
        </p:nvSpPr>
        <p:spPr>
          <a:xfrm>
            <a:off x="9544426" y="926015"/>
            <a:ext cx="1504335" cy="1342103"/>
          </a:xfrm>
          <a:prstGeom prst="flowChartOffpageConnector">
            <a:avLst/>
          </a:prstGeom>
          <a:solidFill>
            <a:srgbClr val="00F40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441C7641-B896-1947-A5FF-F7ADE2E35451}"/>
              </a:ext>
            </a:extLst>
          </p:cNvPr>
          <p:cNvSpPr/>
          <p:nvPr/>
        </p:nvSpPr>
        <p:spPr>
          <a:xfrm>
            <a:off x="2971748" y="926016"/>
            <a:ext cx="1710815" cy="1342103"/>
          </a:xfrm>
          <a:prstGeom prst="flowChartOffpageConnector">
            <a:avLst/>
          </a:prstGeom>
          <a:solidFill>
            <a:srgbClr val="00F40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E7344A39-6DC2-0516-9147-0FA2CC728BF3}"/>
              </a:ext>
            </a:extLst>
          </p:cNvPr>
          <p:cNvSpPr/>
          <p:nvPr/>
        </p:nvSpPr>
        <p:spPr>
          <a:xfrm>
            <a:off x="5049010" y="926015"/>
            <a:ext cx="1433226" cy="1342103"/>
          </a:xfrm>
          <a:prstGeom prst="flowChartOffpageConnector">
            <a:avLst/>
          </a:prstGeom>
          <a:solidFill>
            <a:srgbClr val="00F40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Off-page Connector 8">
            <a:extLst>
              <a:ext uri="{FF2B5EF4-FFF2-40B4-BE49-F238E27FC236}">
                <a16:creationId xmlns:a16="http://schemas.microsoft.com/office/drawing/2014/main" id="{F2803215-7FF0-0FA3-FA52-A7F245D70E60}"/>
              </a:ext>
            </a:extLst>
          </p:cNvPr>
          <p:cNvSpPr/>
          <p:nvPr/>
        </p:nvSpPr>
        <p:spPr>
          <a:xfrm>
            <a:off x="6848945" y="926015"/>
            <a:ext cx="2084443" cy="1342103"/>
          </a:xfrm>
          <a:prstGeom prst="flowChartOffpageConnector">
            <a:avLst/>
          </a:prstGeom>
          <a:solidFill>
            <a:srgbClr val="00F40C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D620E-83C0-DF17-E884-6A72359E5C1D}"/>
              </a:ext>
            </a:extLst>
          </p:cNvPr>
          <p:cNvSpPr txBox="1"/>
          <p:nvPr/>
        </p:nvSpPr>
        <p:spPr>
          <a:xfrm>
            <a:off x="1188336" y="1452383"/>
            <a:ext cx="137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Web Scraping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07D629-1495-0BA7-FD8F-763AC2A7C33C}"/>
              </a:ext>
            </a:extLst>
          </p:cNvPr>
          <p:cNvSpPr txBox="1"/>
          <p:nvPr/>
        </p:nvSpPr>
        <p:spPr>
          <a:xfrm>
            <a:off x="3078392" y="1462552"/>
            <a:ext cx="149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 Extraction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8B812-C6DE-9036-E9E0-A973AA6543FE}"/>
              </a:ext>
            </a:extLst>
          </p:cNvPr>
          <p:cNvSpPr txBox="1"/>
          <p:nvPr/>
        </p:nvSpPr>
        <p:spPr>
          <a:xfrm>
            <a:off x="5116851" y="1462552"/>
            <a:ext cx="1377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 Cleaning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49A5C-53D1-2396-D658-773655E5E574}"/>
              </a:ext>
            </a:extLst>
          </p:cNvPr>
          <p:cNvSpPr txBox="1"/>
          <p:nvPr/>
        </p:nvSpPr>
        <p:spPr>
          <a:xfrm>
            <a:off x="7027070" y="1344661"/>
            <a:ext cx="1912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Dropping unwanted </a:t>
            </a:r>
          </a:p>
          <a:p>
            <a:r>
              <a:rPr lang="en-US" b="1" dirty="0">
                <a:solidFill>
                  <a:schemeClr val="tx1"/>
                </a:solidFill>
              </a:rPr>
              <a:t>Columns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0B252-3423-96B4-3038-1A59A4871D27}"/>
              </a:ext>
            </a:extLst>
          </p:cNvPr>
          <p:cNvSpPr txBox="1"/>
          <p:nvPr/>
        </p:nvSpPr>
        <p:spPr>
          <a:xfrm>
            <a:off x="9572075" y="1325766"/>
            <a:ext cx="14766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Missing Values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Treatement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3697E4-7F24-0664-8D84-24BE5920EA9D}"/>
              </a:ext>
            </a:extLst>
          </p:cNvPr>
          <p:cNvSpPr txBox="1"/>
          <p:nvPr/>
        </p:nvSpPr>
        <p:spPr>
          <a:xfrm flipH="1">
            <a:off x="1720363" y="1036890"/>
            <a:ext cx="2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1</a:t>
            </a:r>
            <a:endParaRPr 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B6D25-3247-D59A-1CF5-364E8B8670D2}"/>
              </a:ext>
            </a:extLst>
          </p:cNvPr>
          <p:cNvSpPr txBox="1"/>
          <p:nvPr/>
        </p:nvSpPr>
        <p:spPr>
          <a:xfrm>
            <a:off x="3674194" y="1036890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5CE24-30F1-E3F7-1982-2EC63970C2D3}"/>
              </a:ext>
            </a:extLst>
          </p:cNvPr>
          <p:cNvSpPr txBox="1"/>
          <p:nvPr/>
        </p:nvSpPr>
        <p:spPr>
          <a:xfrm>
            <a:off x="5616383" y="1036890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3</a:t>
            </a:r>
            <a:endParaRPr 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EDED97-0CF6-E7A3-B884-93C4E3DCE6BA}"/>
              </a:ext>
            </a:extLst>
          </p:cNvPr>
          <p:cNvSpPr txBox="1"/>
          <p:nvPr/>
        </p:nvSpPr>
        <p:spPr>
          <a:xfrm>
            <a:off x="7741926" y="1036890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4</a:t>
            </a:r>
            <a:endParaRPr 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6B428-2A47-CAC2-3EB0-AD6EDB909223}"/>
              </a:ext>
            </a:extLst>
          </p:cNvPr>
          <p:cNvSpPr txBox="1"/>
          <p:nvPr/>
        </p:nvSpPr>
        <p:spPr>
          <a:xfrm>
            <a:off x="10161178" y="956614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</a:rPr>
              <a:t>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59CAAD94-0800-0B59-F3DC-A394B4B08B9C}"/>
              </a:ext>
            </a:extLst>
          </p:cNvPr>
          <p:cNvSpPr/>
          <p:nvPr/>
        </p:nvSpPr>
        <p:spPr>
          <a:xfrm rot="10800000">
            <a:off x="2030192" y="2376271"/>
            <a:ext cx="1248696" cy="1769805"/>
          </a:xfrm>
          <a:prstGeom prst="flowChartOffpageConnector">
            <a:avLst/>
          </a:prstGeom>
          <a:solidFill>
            <a:srgbClr val="F62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Off-page Connector 26">
            <a:extLst>
              <a:ext uri="{FF2B5EF4-FFF2-40B4-BE49-F238E27FC236}">
                <a16:creationId xmlns:a16="http://schemas.microsoft.com/office/drawing/2014/main" id="{E9B4B91D-2649-0B5C-F6E1-C033D70F4880}"/>
              </a:ext>
            </a:extLst>
          </p:cNvPr>
          <p:cNvSpPr/>
          <p:nvPr/>
        </p:nvSpPr>
        <p:spPr>
          <a:xfrm rot="10800000">
            <a:off x="5136046" y="2393149"/>
            <a:ext cx="1328610" cy="1769805"/>
          </a:xfrm>
          <a:prstGeom prst="flowChartOffpageConnector">
            <a:avLst/>
          </a:prstGeom>
          <a:solidFill>
            <a:srgbClr val="F62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Off-page Connector 27">
            <a:extLst>
              <a:ext uri="{FF2B5EF4-FFF2-40B4-BE49-F238E27FC236}">
                <a16:creationId xmlns:a16="http://schemas.microsoft.com/office/drawing/2014/main" id="{3CD05FC9-BE04-B8ED-C550-D0F1F8B65B1B}"/>
              </a:ext>
            </a:extLst>
          </p:cNvPr>
          <p:cNvSpPr/>
          <p:nvPr/>
        </p:nvSpPr>
        <p:spPr>
          <a:xfrm rot="10800000">
            <a:off x="8662176" y="2381749"/>
            <a:ext cx="1248696" cy="1769805"/>
          </a:xfrm>
          <a:prstGeom prst="flowChartOffpageConnector">
            <a:avLst/>
          </a:prstGeom>
          <a:solidFill>
            <a:srgbClr val="F623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2D085B-FE9C-C294-9014-8E1F8B9209C4}"/>
              </a:ext>
            </a:extLst>
          </p:cNvPr>
          <p:cNvSpPr txBox="1"/>
          <p:nvPr/>
        </p:nvSpPr>
        <p:spPr>
          <a:xfrm>
            <a:off x="2126313" y="3405862"/>
            <a:ext cx="1027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Analysis</a:t>
            </a:r>
            <a:endParaRPr 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1D693B-6D81-E247-97BE-585071F136FE}"/>
              </a:ext>
            </a:extLst>
          </p:cNvPr>
          <p:cNvSpPr txBox="1"/>
          <p:nvPr/>
        </p:nvSpPr>
        <p:spPr>
          <a:xfrm>
            <a:off x="5497982" y="3415511"/>
            <a:ext cx="686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Plots</a:t>
            </a:r>
            <a:endParaRPr 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7B8421-5C71-5764-5CC0-2E70899BDBA2}"/>
              </a:ext>
            </a:extLst>
          </p:cNvPr>
          <p:cNvSpPr txBox="1"/>
          <p:nvPr/>
        </p:nvSpPr>
        <p:spPr>
          <a:xfrm>
            <a:off x="8964740" y="3447140"/>
            <a:ext cx="686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Stats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BB9416-339B-A0F6-CA5D-5CD72D09804F}"/>
              </a:ext>
            </a:extLst>
          </p:cNvPr>
          <p:cNvSpPr txBox="1"/>
          <p:nvPr/>
        </p:nvSpPr>
        <p:spPr>
          <a:xfrm>
            <a:off x="2505300" y="2895233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6</a:t>
            </a:r>
            <a:endParaRPr 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A3D89B-D1A6-69B9-2A0C-F7131BEE293A}"/>
              </a:ext>
            </a:extLst>
          </p:cNvPr>
          <p:cNvSpPr txBox="1"/>
          <p:nvPr/>
        </p:nvSpPr>
        <p:spPr>
          <a:xfrm>
            <a:off x="5640649" y="2922433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7</a:t>
            </a:r>
            <a:endParaRPr 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A92A4C-7A7C-25AF-7AFE-070410F97442}"/>
              </a:ext>
            </a:extLst>
          </p:cNvPr>
          <p:cNvSpPr txBox="1"/>
          <p:nvPr/>
        </p:nvSpPr>
        <p:spPr>
          <a:xfrm>
            <a:off x="9137284" y="2893033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8</a:t>
            </a:r>
            <a:endParaRPr lang="en-US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443BC0-2FC5-23E3-10E5-1CC2C13D06B2}"/>
              </a:ext>
            </a:extLst>
          </p:cNvPr>
          <p:cNvCxnSpPr>
            <a:cxnSpLocks/>
          </p:cNvCxnSpPr>
          <p:nvPr/>
        </p:nvCxnSpPr>
        <p:spPr>
          <a:xfrm>
            <a:off x="864155" y="2318358"/>
            <a:ext cx="1091251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DADB5DC-343E-4C2C-2733-19C5A1CE7959}"/>
              </a:ext>
            </a:extLst>
          </p:cNvPr>
          <p:cNvSpPr txBox="1"/>
          <p:nvPr/>
        </p:nvSpPr>
        <p:spPr>
          <a:xfrm>
            <a:off x="230468" y="180347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Work 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4C01ED-522C-8CB1-4134-4E5CECA61EAE}"/>
              </a:ext>
            </a:extLst>
          </p:cNvPr>
          <p:cNvSpPr txBox="1"/>
          <p:nvPr/>
        </p:nvSpPr>
        <p:spPr>
          <a:xfrm>
            <a:off x="776272" y="4413752"/>
            <a:ext cx="7885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Web Scraping</a:t>
            </a:r>
            <a:r>
              <a:rPr lang="en-GB" dirty="0"/>
              <a:t>: Collect data from websites using requests and </a:t>
            </a:r>
            <a:r>
              <a:rPr lang="en-GB" dirty="0" err="1"/>
              <a:t>BeautifulSoup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2788BE-267D-BA37-BA66-8572C139089B}"/>
              </a:ext>
            </a:extLst>
          </p:cNvPr>
          <p:cNvSpPr txBox="1"/>
          <p:nvPr/>
        </p:nvSpPr>
        <p:spPr>
          <a:xfrm>
            <a:off x="776272" y="4809807"/>
            <a:ext cx="8681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Extraction</a:t>
            </a:r>
            <a:r>
              <a:rPr lang="en-US" dirty="0"/>
              <a:t>: Use string operations (split(), upper(), replace()) and regex for pattern matching.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2D4633-A4B3-3E05-E68B-0C4DC277E038}"/>
              </a:ext>
            </a:extLst>
          </p:cNvPr>
          <p:cNvSpPr txBox="1"/>
          <p:nvPr/>
        </p:nvSpPr>
        <p:spPr>
          <a:xfrm>
            <a:off x="776272" y="5172811"/>
            <a:ext cx="98749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Column Drop</a:t>
            </a:r>
            <a:r>
              <a:rPr lang="en-GB" dirty="0"/>
              <a:t>: Remove unnecessary columns used for intermediate processing (e.g., raw spec column, split lists)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F02AEC-834A-2FE3-83F6-3675A021280D}"/>
              </a:ext>
            </a:extLst>
          </p:cNvPr>
          <p:cNvSpPr txBox="1"/>
          <p:nvPr/>
        </p:nvSpPr>
        <p:spPr>
          <a:xfrm>
            <a:off x="776272" y="5532032"/>
            <a:ext cx="10296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Missing Values Treatment: </a:t>
            </a:r>
            <a:r>
              <a:rPr lang="en-GB" dirty="0"/>
              <a:t>Fill missing categorical values with mode. Fill missing numeric values with mean, median .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F0F712-00C2-901F-B4A7-FA6DE8036EFE}"/>
              </a:ext>
            </a:extLst>
          </p:cNvPr>
          <p:cNvSpPr txBox="1"/>
          <p:nvPr/>
        </p:nvSpPr>
        <p:spPr>
          <a:xfrm>
            <a:off x="776272" y="5891253"/>
            <a:ext cx="7483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Data Analysis: </a:t>
            </a:r>
            <a:r>
              <a:rPr lang="en-GB" dirty="0"/>
              <a:t>Explore data using summary statistics: count, mean, min, max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208018-CC6B-12ED-D2F0-4EA197FF246E}"/>
              </a:ext>
            </a:extLst>
          </p:cNvPr>
          <p:cNvSpPr txBox="1"/>
          <p:nvPr/>
        </p:nvSpPr>
        <p:spPr>
          <a:xfrm>
            <a:off x="776272" y="6258347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Statistics:  </a:t>
            </a:r>
            <a:r>
              <a:rPr lang="en-GB" dirty="0"/>
              <a:t>Skewness Kurtosis Pivot tables &amp; aggregations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4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84E2D1-0C4C-9B3A-69BD-B8DB91D1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944295"/>
            <a:ext cx="5987845" cy="5004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F45D73-1772-488C-A233-959B5D4E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5" y="944295"/>
            <a:ext cx="5624052" cy="4969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E57F2F-2B7E-969D-407F-5B4E84EF7797}"/>
              </a:ext>
            </a:extLst>
          </p:cNvPr>
          <p:cNvSpPr txBox="1"/>
          <p:nvPr/>
        </p:nvSpPr>
        <p:spPr>
          <a:xfrm>
            <a:off x="216037" y="260272"/>
            <a:ext cx="275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Website: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64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A5A558-66F9-46D8-88F9-E3BB7C0457EB}"/>
              </a:ext>
            </a:extLst>
          </p:cNvPr>
          <p:cNvSpPr/>
          <p:nvPr/>
        </p:nvSpPr>
        <p:spPr>
          <a:xfrm>
            <a:off x="4018961" y="1573587"/>
            <a:ext cx="5279922" cy="235974"/>
          </a:xfrm>
          <a:prstGeom prst="roundRect">
            <a:avLst/>
          </a:prstGeom>
          <a:solidFill>
            <a:srgbClr val="FF0000">
              <a:alpha val="4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https://www.nehruplacemarket.com/laptop-price/laptop-price.php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27A8F387-E8F1-A767-89D6-278282B20442}"/>
              </a:ext>
            </a:extLst>
          </p:cNvPr>
          <p:cNvSpPr/>
          <p:nvPr/>
        </p:nvSpPr>
        <p:spPr>
          <a:xfrm>
            <a:off x="5852679" y="2039704"/>
            <a:ext cx="1651819" cy="717755"/>
          </a:xfrm>
          <a:prstGeom prst="snip2SameRect">
            <a:avLst/>
          </a:prstGeom>
          <a:solidFill>
            <a:srgbClr val="FFC000">
              <a:alpha val="7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Raw Csv File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F0DE6FA-250C-93DE-8A22-A04B87384490}"/>
              </a:ext>
            </a:extLst>
          </p:cNvPr>
          <p:cNvSpPr/>
          <p:nvPr/>
        </p:nvSpPr>
        <p:spPr>
          <a:xfrm>
            <a:off x="2494960" y="2639476"/>
            <a:ext cx="1455175" cy="688258"/>
          </a:xfrm>
          <a:prstGeom prst="round2Diag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Brand &amp; Model + Spec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3CE72F20-DB22-1ECF-D2A9-8A5EB471C491}"/>
              </a:ext>
            </a:extLst>
          </p:cNvPr>
          <p:cNvSpPr/>
          <p:nvPr/>
        </p:nvSpPr>
        <p:spPr>
          <a:xfrm>
            <a:off x="9407041" y="2639476"/>
            <a:ext cx="1455175" cy="688258"/>
          </a:xfrm>
          <a:prstGeom prst="round2Diag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Unit - Price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1116E5-73BC-F86C-E81D-F0568707A2B6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>
            <a:off x="6658922" y="1809561"/>
            <a:ext cx="19667" cy="230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302C990-C505-D5D9-81CF-6A82964C4158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10800000" flipV="1">
            <a:off x="3222549" y="2398582"/>
            <a:ext cx="2630131" cy="2408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71A950B-60B8-B01D-A725-E48C5BCB0AAD}"/>
              </a:ext>
            </a:extLst>
          </p:cNvPr>
          <p:cNvCxnSpPr>
            <a:stCxn id="6" idx="0"/>
            <a:endCxn id="12" idx="3"/>
          </p:cNvCxnSpPr>
          <p:nvPr/>
        </p:nvCxnSpPr>
        <p:spPr>
          <a:xfrm>
            <a:off x="7504498" y="2398582"/>
            <a:ext cx="2630131" cy="2408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045182E5-667A-E967-2C45-32C4584ED69A}"/>
              </a:ext>
            </a:extLst>
          </p:cNvPr>
          <p:cNvSpPr/>
          <p:nvPr/>
        </p:nvSpPr>
        <p:spPr>
          <a:xfrm>
            <a:off x="853894" y="3849042"/>
            <a:ext cx="1235947" cy="444639"/>
          </a:xfrm>
          <a:prstGeom prst="snipRoundRect">
            <a:avLst/>
          </a:prstGeom>
          <a:solidFill>
            <a:srgbClr val="00F4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Brand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: Top Corners One Rounded and One Snipped 31">
            <a:extLst>
              <a:ext uri="{FF2B5EF4-FFF2-40B4-BE49-F238E27FC236}">
                <a16:creationId xmlns:a16="http://schemas.microsoft.com/office/drawing/2014/main" id="{E85E515F-A9D2-D6C1-3689-E07513269AB8}"/>
              </a:ext>
            </a:extLst>
          </p:cNvPr>
          <p:cNvSpPr/>
          <p:nvPr/>
        </p:nvSpPr>
        <p:spPr>
          <a:xfrm>
            <a:off x="756475" y="5859669"/>
            <a:ext cx="1235947" cy="444639"/>
          </a:xfrm>
          <a:prstGeom prst="snipRoundRect">
            <a:avLst/>
          </a:prstGeom>
          <a:solidFill>
            <a:srgbClr val="00F4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Storage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: Top Corners One Rounded and One Snipped 32">
            <a:extLst>
              <a:ext uri="{FF2B5EF4-FFF2-40B4-BE49-F238E27FC236}">
                <a16:creationId xmlns:a16="http://schemas.microsoft.com/office/drawing/2014/main" id="{D088017D-01DF-1AA4-F93B-023038C51B54}"/>
              </a:ext>
            </a:extLst>
          </p:cNvPr>
          <p:cNvSpPr/>
          <p:nvPr/>
        </p:nvSpPr>
        <p:spPr>
          <a:xfrm>
            <a:off x="853894" y="4896580"/>
            <a:ext cx="1235947" cy="444639"/>
          </a:xfrm>
          <a:prstGeom prst="snipRoundRect">
            <a:avLst/>
          </a:prstGeom>
          <a:solidFill>
            <a:srgbClr val="00F4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Processor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: Top Corners One Rounded and One Snipped 33">
            <a:extLst>
              <a:ext uri="{FF2B5EF4-FFF2-40B4-BE49-F238E27FC236}">
                <a16:creationId xmlns:a16="http://schemas.microsoft.com/office/drawing/2014/main" id="{641CEB99-D291-0050-79AD-AB0C97CF3E4D}"/>
              </a:ext>
            </a:extLst>
          </p:cNvPr>
          <p:cNvSpPr/>
          <p:nvPr/>
        </p:nvSpPr>
        <p:spPr>
          <a:xfrm>
            <a:off x="4402173" y="3849042"/>
            <a:ext cx="1235947" cy="444639"/>
          </a:xfrm>
          <a:prstGeom prst="snipRoundRect">
            <a:avLst/>
          </a:prstGeom>
          <a:solidFill>
            <a:srgbClr val="00F4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: Top Corners One Rounded and One Snipped 34">
            <a:extLst>
              <a:ext uri="{FF2B5EF4-FFF2-40B4-BE49-F238E27FC236}">
                <a16:creationId xmlns:a16="http://schemas.microsoft.com/office/drawing/2014/main" id="{6D0AF161-3B48-D2FB-D103-7D750DE065FF}"/>
              </a:ext>
            </a:extLst>
          </p:cNvPr>
          <p:cNvSpPr/>
          <p:nvPr/>
        </p:nvSpPr>
        <p:spPr>
          <a:xfrm>
            <a:off x="4402172" y="4918918"/>
            <a:ext cx="1235947" cy="444639"/>
          </a:xfrm>
          <a:prstGeom prst="snipRoundRect">
            <a:avLst/>
          </a:prstGeom>
          <a:solidFill>
            <a:srgbClr val="00F4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: Top Corners One Rounded and One Snipped 35">
            <a:extLst>
              <a:ext uri="{FF2B5EF4-FFF2-40B4-BE49-F238E27FC236}">
                <a16:creationId xmlns:a16="http://schemas.microsoft.com/office/drawing/2014/main" id="{E3D25AE0-085D-FA74-42E9-BC6BD7F91FB8}"/>
              </a:ext>
            </a:extLst>
          </p:cNvPr>
          <p:cNvSpPr/>
          <p:nvPr/>
        </p:nvSpPr>
        <p:spPr>
          <a:xfrm>
            <a:off x="2604573" y="5859669"/>
            <a:ext cx="1235947" cy="444639"/>
          </a:xfrm>
          <a:prstGeom prst="snipRoundRect">
            <a:avLst/>
          </a:prstGeom>
          <a:solidFill>
            <a:srgbClr val="00F4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GPU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: Top Corners One Rounded and One Snipped 36">
            <a:extLst>
              <a:ext uri="{FF2B5EF4-FFF2-40B4-BE49-F238E27FC236}">
                <a16:creationId xmlns:a16="http://schemas.microsoft.com/office/drawing/2014/main" id="{C28A79CD-DC0F-B743-8306-639402B81D7C}"/>
              </a:ext>
            </a:extLst>
          </p:cNvPr>
          <p:cNvSpPr/>
          <p:nvPr/>
        </p:nvSpPr>
        <p:spPr>
          <a:xfrm>
            <a:off x="4385721" y="5970456"/>
            <a:ext cx="1268851" cy="444639"/>
          </a:xfrm>
          <a:prstGeom prst="snipRoundRect">
            <a:avLst/>
          </a:prstGeom>
          <a:solidFill>
            <a:srgbClr val="00F4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tx1"/>
                </a:solidFill>
              </a:rPr>
              <a:t>MotherBard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AF60F2F-3171-389C-E8F0-B31C924CC1F5}"/>
              </a:ext>
            </a:extLst>
          </p:cNvPr>
          <p:cNvCxnSpPr>
            <a:stCxn id="7" idx="2"/>
            <a:endCxn id="25" idx="3"/>
          </p:cNvCxnSpPr>
          <p:nvPr/>
        </p:nvCxnSpPr>
        <p:spPr>
          <a:xfrm rot="10800000" flipV="1">
            <a:off x="1471868" y="2983604"/>
            <a:ext cx="1023092" cy="865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8FACAC0-5780-D400-56CE-54F9F84017E1}"/>
              </a:ext>
            </a:extLst>
          </p:cNvPr>
          <p:cNvCxnSpPr>
            <a:stCxn id="7" idx="0"/>
            <a:endCxn id="34" idx="3"/>
          </p:cNvCxnSpPr>
          <p:nvPr/>
        </p:nvCxnSpPr>
        <p:spPr>
          <a:xfrm>
            <a:off x="3950135" y="2983605"/>
            <a:ext cx="1070012" cy="865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2A347F4-9435-93B3-417E-0786BF3C00AC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1507969" y="3919054"/>
            <a:ext cx="1781719" cy="6179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711992A-6C5D-0B45-2134-CF82EF9752DA}"/>
              </a:ext>
            </a:extLst>
          </p:cNvPr>
          <p:cNvCxnSpPr>
            <a:endCxn id="35" idx="2"/>
          </p:cNvCxnSpPr>
          <p:nvPr/>
        </p:nvCxnSpPr>
        <p:spPr>
          <a:xfrm rot="16200000" flipH="1">
            <a:off x="3173268" y="3912334"/>
            <a:ext cx="1813504" cy="644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6865B65-5722-288D-4B61-6F580EE1656A}"/>
              </a:ext>
            </a:extLst>
          </p:cNvPr>
          <p:cNvCxnSpPr>
            <a:cxnSpLocks/>
          </p:cNvCxnSpPr>
          <p:nvPr/>
        </p:nvCxnSpPr>
        <p:spPr>
          <a:xfrm rot="5400000">
            <a:off x="1070681" y="4027698"/>
            <a:ext cx="2522489" cy="1141456"/>
          </a:xfrm>
          <a:prstGeom prst="bentConnector3">
            <a:avLst>
              <a:gd name="adj1" fmla="val 86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924E979-DEA7-7F46-8FCE-05A1966F1E27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2884361" y="3834670"/>
            <a:ext cx="2753026" cy="1518545"/>
          </a:xfrm>
          <a:prstGeom prst="bentConnector3">
            <a:avLst>
              <a:gd name="adj1" fmla="val 846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EC8B6FC-8122-8143-3460-DAB7FC28F522}"/>
              </a:ext>
            </a:extLst>
          </p:cNvPr>
          <p:cNvCxnSpPr>
            <a:stCxn id="7" idx="1"/>
            <a:endCxn id="36" idx="3"/>
          </p:cNvCxnSpPr>
          <p:nvPr/>
        </p:nvCxnSpPr>
        <p:spPr>
          <a:xfrm rot="5400000">
            <a:off x="1956581" y="4593701"/>
            <a:ext cx="253193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: Top Corners One Rounded and One Snipped 73">
            <a:extLst>
              <a:ext uri="{FF2B5EF4-FFF2-40B4-BE49-F238E27FC236}">
                <a16:creationId xmlns:a16="http://schemas.microsoft.com/office/drawing/2014/main" id="{D8019BF9-15C1-1F60-D6CF-8E96DC9641DF}"/>
              </a:ext>
            </a:extLst>
          </p:cNvPr>
          <p:cNvSpPr/>
          <p:nvPr/>
        </p:nvSpPr>
        <p:spPr>
          <a:xfrm>
            <a:off x="9516654" y="4732145"/>
            <a:ext cx="1750682" cy="931879"/>
          </a:xfrm>
          <a:prstGeom prst="snipRoundRect">
            <a:avLst/>
          </a:prstGeom>
          <a:solidFill>
            <a:srgbClr val="00F4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Unit - Price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0B4AF4F-700C-44C8-13C1-E08866CD23AD}"/>
              </a:ext>
            </a:extLst>
          </p:cNvPr>
          <p:cNvCxnSpPr>
            <a:cxnSpLocks/>
            <a:stCxn id="12" idx="1"/>
            <a:endCxn id="74" idx="3"/>
          </p:cNvCxnSpPr>
          <p:nvPr/>
        </p:nvCxnSpPr>
        <p:spPr>
          <a:xfrm rot="16200000" flipH="1">
            <a:off x="9561107" y="3901256"/>
            <a:ext cx="1404411" cy="257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B663639-8B03-857C-5434-2DE8E48E9382}"/>
              </a:ext>
            </a:extLst>
          </p:cNvPr>
          <p:cNvSpPr txBox="1"/>
          <p:nvPr/>
        </p:nvSpPr>
        <p:spPr>
          <a:xfrm>
            <a:off x="216037" y="260272"/>
            <a:ext cx="275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Data Extraction: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FA677AA-1974-6B55-5F89-32EDEA72F5CA}"/>
              </a:ext>
            </a:extLst>
          </p:cNvPr>
          <p:cNvSpPr txBox="1"/>
          <p:nvPr/>
        </p:nvSpPr>
        <p:spPr>
          <a:xfrm>
            <a:off x="216037" y="665224"/>
            <a:ext cx="12027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raw dataset contains three main columns, where one column combines brand, model, processor, RAM, storage, and GPU specifications </a:t>
            </a:r>
          </a:p>
          <a:p>
            <a:r>
              <a:rPr lang="en-GB" dirty="0"/>
              <a:t>into a single text field. The other columns include the seller information and the unit price of each laptop, often requiring extraction and cleaning </a:t>
            </a:r>
          </a:p>
          <a:p>
            <a:r>
              <a:rPr lang="en-GB" dirty="0"/>
              <a:t>for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9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777590-F610-370D-EC0A-423C06FF1C32}"/>
              </a:ext>
            </a:extLst>
          </p:cNvPr>
          <p:cNvSpPr txBox="1"/>
          <p:nvPr/>
        </p:nvSpPr>
        <p:spPr>
          <a:xfrm>
            <a:off x="502418" y="343821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1. Brand: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56A71-E453-5735-DEF3-3C3626AFBF16}"/>
              </a:ext>
            </a:extLst>
          </p:cNvPr>
          <p:cNvSpPr txBox="1"/>
          <p:nvPr/>
        </p:nvSpPr>
        <p:spPr>
          <a:xfrm>
            <a:off x="1740383" y="395327"/>
            <a:ext cx="6069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Extracts the brand name from the Brand &amp; Model + Spec column</a:t>
            </a:r>
          </a:p>
          <a:p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67970-240A-33C9-0B1B-37925CEBC6A4}"/>
              </a:ext>
            </a:extLst>
          </p:cNvPr>
          <p:cNvSpPr txBox="1"/>
          <p:nvPr/>
        </p:nvSpPr>
        <p:spPr>
          <a:xfrm>
            <a:off x="703383" y="821863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Convert text to uppercase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4B6C8-1FC4-3F1F-555A-A4AD132814A5}"/>
              </a:ext>
            </a:extLst>
          </p:cNvPr>
          <p:cNvSpPr txBox="1"/>
          <p:nvPr/>
        </p:nvSpPr>
        <p:spPr>
          <a:xfrm>
            <a:off x="4347736" y="839851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Split text into words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EFBCC4-703E-0674-2603-D7F26E6CCE1D}"/>
              </a:ext>
            </a:extLst>
          </p:cNvPr>
          <p:cNvSpPr txBox="1"/>
          <p:nvPr/>
        </p:nvSpPr>
        <p:spPr>
          <a:xfrm>
            <a:off x="6975277" y="821861"/>
            <a:ext cx="2699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Take the first word as the brand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4AA94F-969F-7541-A63B-8DD64C12925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986380" y="975752"/>
            <a:ext cx="1361356" cy="1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6992B2-8788-875C-5B94-4AFE10AD7B2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6085712" y="975750"/>
            <a:ext cx="889565" cy="1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83F6E6-ACBF-E330-CC2A-560603DB064E}"/>
              </a:ext>
            </a:extLst>
          </p:cNvPr>
          <p:cNvSpPr txBox="1"/>
          <p:nvPr/>
        </p:nvSpPr>
        <p:spPr>
          <a:xfrm>
            <a:off x="502418" y="2633198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2. Model: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0A2BBDA-AC45-F2A8-3926-FCF488D9F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86413"/>
              </p:ext>
            </p:extLst>
          </p:nvPr>
        </p:nvGraphicFramePr>
        <p:xfrm>
          <a:off x="703383" y="1265539"/>
          <a:ext cx="5642987" cy="1219200"/>
        </p:xfrm>
        <a:graphic>
          <a:graphicData uri="http://schemas.openxmlformats.org/drawingml/2006/table">
            <a:tbl>
              <a:tblPr/>
              <a:tblGrid>
                <a:gridCol w="2814413">
                  <a:extLst>
                    <a:ext uri="{9D8B030D-6E8A-4147-A177-3AD203B41FA5}">
                      <a16:colId xmlns:a16="http://schemas.microsoft.com/office/drawing/2014/main" val="3413625482"/>
                    </a:ext>
                  </a:extLst>
                </a:gridCol>
                <a:gridCol w="2828574">
                  <a:extLst>
                    <a:ext uri="{9D8B030D-6E8A-4147-A177-3AD203B41FA5}">
                      <a16:colId xmlns:a16="http://schemas.microsoft.com/office/drawing/2014/main" val="2742107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Brand &amp; Model + Spec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Brand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44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HP</a:t>
                      </a:r>
                      <a:r>
                        <a:rPr lang="en-US" dirty="0"/>
                        <a:t> Pavilion 15 8GB RAM i5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22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Dell</a:t>
                      </a:r>
                      <a:r>
                        <a:rPr lang="en-US" dirty="0"/>
                        <a:t> Inspiron 14 i7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362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Lenovo</a:t>
                      </a:r>
                      <a:r>
                        <a:rPr lang="en-US" dirty="0"/>
                        <a:t> ThinkPad X1 Carbon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LENOVO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47467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B940179-611F-C2F5-6345-521B5420DC0B}"/>
              </a:ext>
            </a:extLst>
          </p:cNvPr>
          <p:cNvSpPr txBox="1"/>
          <p:nvPr/>
        </p:nvSpPr>
        <p:spPr>
          <a:xfrm>
            <a:off x="1727866" y="2685339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Second word from Brand &amp; Model + Spec</a:t>
            </a:r>
            <a:endParaRPr lang="en-US" sz="1600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DD42906-BCD3-694F-55A4-D6C563EC5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3283"/>
              </p:ext>
            </p:extLst>
          </p:nvPr>
        </p:nvGraphicFramePr>
        <p:xfrm>
          <a:off x="773723" y="3154806"/>
          <a:ext cx="5466303" cy="1456383"/>
        </p:xfrm>
        <a:graphic>
          <a:graphicData uri="http://schemas.openxmlformats.org/drawingml/2006/table">
            <a:tbl>
              <a:tblPr/>
              <a:tblGrid>
                <a:gridCol w="2672862">
                  <a:extLst>
                    <a:ext uri="{9D8B030D-6E8A-4147-A177-3AD203B41FA5}">
                      <a16:colId xmlns:a16="http://schemas.microsoft.com/office/drawing/2014/main" val="2753007708"/>
                    </a:ext>
                  </a:extLst>
                </a:gridCol>
                <a:gridCol w="864158">
                  <a:extLst>
                    <a:ext uri="{9D8B030D-6E8A-4147-A177-3AD203B41FA5}">
                      <a16:colId xmlns:a16="http://schemas.microsoft.com/office/drawing/2014/main" val="1846967815"/>
                    </a:ext>
                  </a:extLst>
                </a:gridCol>
                <a:gridCol w="1929283">
                  <a:extLst>
                    <a:ext uri="{9D8B030D-6E8A-4147-A177-3AD203B41FA5}">
                      <a16:colId xmlns:a16="http://schemas.microsoft.com/office/drawing/2014/main" val="254083293"/>
                    </a:ext>
                  </a:extLst>
                </a:gridCol>
              </a:tblGrid>
              <a:tr h="3286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Brand &amp; Model + Spec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Brand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73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HP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Pavilion</a:t>
                      </a:r>
                      <a:r>
                        <a:rPr lang="en-US" dirty="0"/>
                        <a:t> 15 8GB RAM i5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PAVILION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074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Dell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Inspiron</a:t>
                      </a:r>
                      <a:r>
                        <a:rPr lang="en-US" dirty="0"/>
                        <a:t> 14 i7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INSPIRON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989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Lenovo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ThinkPad</a:t>
                      </a:r>
                      <a:r>
                        <a:rPr lang="en-US" dirty="0"/>
                        <a:t> X1 Carbon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LENOVO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THINKPAD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8223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10E8656-EB52-EDEB-AB8E-CAC1E731E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267603"/>
              </p:ext>
            </p:extLst>
          </p:nvPr>
        </p:nvGraphicFramePr>
        <p:xfrm>
          <a:off x="6741510" y="1247556"/>
          <a:ext cx="4391605" cy="1902823"/>
        </p:xfrm>
        <a:graphic>
          <a:graphicData uri="http://schemas.openxmlformats.org/drawingml/2006/table">
            <a:tbl>
              <a:tblPr/>
              <a:tblGrid>
                <a:gridCol w="1918614">
                  <a:extLst>
                    <a:ext uri="{9D8B030D-6E8A-4147-A177-3AD203B41FA5}">
                      <a16:colId xmlns:a16="http://schemas.microsoft.com/office/drawing/2014/main" val="3842370045"/>
                    </a:ext>
                  </a:extLst>
                </a:gridCol>
                <a:gridCol w="2472991">
                  <a:extLst>
                    <a:ext uri="{9D8B030D-6E8A-4147-A177-3AD203B41FA5}">
                      <a16:colId xmlns:a16="http://schemas.microsoft.com/office/drawing/2014/main" val="994086556"/>
                    </a:ext>
                  </a:extLst>
                </a:gridCol>
              </a:tblGrid>
              <a:tr h="212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HP., HPK, PAVILION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highlight>
                            <a:srgbClr val="C0C0C0"/>
                          </a:highlight>
                        </a:rPr>
                        <a:t>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74375"/>
                  </a:ext>
                </a:extLst>
              </a:tr>
              <a:tr h="212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INSPIRON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highlight>
                            <a:srgbClr val="C0C0C0"/>
                          </a:highlight>
                        </a:rPr>
                        <a:t>DELL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5562"/>
                  </a:ext>
                </a:extLst>
              </a:tr>
              <a:tr h="4397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LENOV0, LENOVA, THINKBOOK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highlight>
                            <a:srgbClr val="C0C0C0"/>
                          </a:highlight>
                        </a:rPr>
                        <a:t>LENOVO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078966"/>
                  </a:ext>
                </a:extLst>
              </a:tr>
              <a:tr h="212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ASUS., ASUS,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highlight>
                            <a:srgbClr val="C0C0C0"/>
                          </a:highlight>
                        </a:rPr>
                        <a:t>ASUS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614143"/>
                  </a:ext>
                </a:extLst>
              </a:tr>
              <a:tr h="212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VAIO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highlight>
                            <a:srgbClr val="C0C0C0"/>
                          </a:highlight>
                        </a:rPr>
                        <a:t>SONY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31239"/>
                  </a:ext>
                </a:extLst>
              </a:tr>
              <a:tr h="212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M4, MAC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highlight>
                            <a:srgbClr val="C0C0C0"/>
                          </a:highlight>
                        </a:rPr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516745"/>
                  </a:ext>
                </a:extLst>
              </a:tr>
              <a:tr h="212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XIOAMI, MI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highlight>
                            <a:srgbClr val="C0C0C0"/>
                          </a:highlight>
                        </a:rPr>
                        <a:t>XIAOMI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77729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C41836E-DDAB-AE5D-5637-B8D6CA0A578A}"/>
              </a:ext>
            </a:extLst>
          </p:cNvPr>
          <p:cNvSpPr txBox="1"/>
          <p:nvPr/>
        </p:nvSpPr>
        <p:spPr>
          <a:xfrm>
            <a:off x="502418" y="4732687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3. Processor: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A77015-229F-E165-7139-7663EF572BC2}"/>
              </a:ext>
            </a:extLst>
          </p:cNvPr>
          <p:cNvSpPr txBox="1"/>
          <p:nvPr/>
        </p:nvSpPr>
        <p:spPr>
          <a:xfrm>
            <a:off x="2229801" y="4834458"/>
            <a:ext cx="9057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 list of patterns and checks each spec string for matches from processor patterns (e.g., I5, I7, RYZEN 5).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23DEBB-F36B-E132-6FE1-28B54514CE00}"/>
              </a:ext>
            </a:extLst>
          </p:cNvPr>
          <p:cNvSpPr txBox="1"/>
          <p:nvPr/>
        </p:nvSpPr>
        <p:spPr>
          <a:xfrm>
            <a:off x="773723" y="514188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found → assigns the processor, else → Nan. Example</a:t>
            </a:r>
            <a:endParaRPr lang="en-US" dirty="0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FAF79F35-A6EE-F891-FD16-D8F930C4C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82670"/>
              </p:ext>
            </p:extLst>
          </p:nvPr>
        </p:nvGraphicFramePr>
        <p:xfrm>
          <a:off x="773723" y="5565775"/>
          <a:ext cx="6330462" cy="1073926"/>
        </p:xfrm>
        <a:graphic>
          <a:graphicData uri="http://schemas.openxmlformats.org/drawingml/2006/table">
            <a:tbl>
              <a:tblPr/>
              <a:tblGrid>
                <a:gridCol w="2599657">
                  <a:extLst>
                    <a:ext uri="{9D8B030D-6E8A-4147-A177-3AD203B41FA5}">
                      <a16:colId xmlns:a16="http://schemas.microsoft.com/office/drawing/2014/main" val="527689286"/>
                    </a:ext>
                  </a:extLst>
                </a:gridCol>
                <a:gridCol w="3730805">
                  <a:extLst>
                    <a:ext uri="{9D8B030D-6E8A-4147-A177-3AD203B41FA5}">
                      <a16:colId xmlns:a16="http://schemas.microsoft.com/office/drawing/2014/main" val="339453712"/>
                    </a:ext>
                  </a:extLst>
                </a:gridCol>
              </a:tblGrid>
              <a:tr h="269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Brand &amp; Model + Spec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Processor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049527"/>
                  </a:ext>
                </a:extLst>
              </a:tr>
              <a:tr h="269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HP Pavilion 15 8GB RAM 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i5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I5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6215"/>
                  </a:ext>
                </a:extLst>
              </a:tr>
              <a:tr h="266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Lenovo ThinkPad Ryzen 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RYZEN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522159"/>
                  </a:ext>
                </a:extLst>
              </a:tr>
              <a:tr h="2690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Acer Aspire 8GB 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highlight>
                            <a:srgbClr val="FFFF00"/>
                          </a:highlight>
                        </a:rPr>
                        <a:t>NaN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6346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4D19875-BBEE-191C-4C3D-78E01D015964}"/>
                  </a:ext>
                </a:extLst>
              </p14:cNvPr>
              <p14:cNvContentPartPr/>
              <p14:nvPr/>
            </p14:nvContentPartPr>
            <p14:xfrm>
              <a:off x="628942" y="1217009"/>
              <a:ext cx="5842196" cy="1346832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4D19875-BBEE-191C-4C3D-78E01D0159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821" y="1210889"/>
                <a:ext cx="5854438" cy="1359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3C35E8-15B8-98A6-2906-893817FA8569}"/>
                  </a:ext>
                </a:extLst>
              </p14:cNvPr>
              <p14:cNvContentPartPr/>
              <p14:nvPr/>
            </p14:nvContentPartPr>
            <p14:xfrm>
              <a:off x="6690200" y="1218956"/>
              <a:ext cx="4596889" cy="200073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3C35E8-15B8-98A6-2906-893817FA85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84079" y="1212836"/>
                <a:ext cx="4609131" cy="2012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079E640-55B4-BA95-30FB-6F81EBE3AC79}"/>
                  </a:ext>
                </a:extLst>
              </p14:cNvPr>
              <p14:cNvContentPartPr/>
              <p14:nvPr/>
            </p14:nvContentPartPr>
            <p14:xfrm>
              <a:off x="723479" y="3086349"/>
              <a:ext cx="5622891" cy="1646338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079E640-55B4-BA95-30FB-6F81EBE3AC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358" y="3080229"/>
                <a:ext cx="5635133" cy="1658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3980A58-599E-1BC5-4D50-94D71E57117B}"/>
                  </a:ext>
                </a:extLst>
              </p14:cNvPr>
              <p14:cNvContentPartPr/>
              <p14:nvPr/>
            </p14:nvContentPartPr>
            <p14:xfrm>
              <a:off x="703383" y="5467724"/>
              <a:ext cx="6531430" cy="1171978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3980A58-599E-1BC5-4D50-94D71E5711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262" y="5461605"/>
                <a:ext cx="6543672" cy="118421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98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64D529-F71C-D5A0-243A-84ABA21818FE}"/>
              </a:ext>
            </a:extLst>
          </p:cNvPr>
          <p:cNvSpPr txBox="1"/>
          <p:nvPr/>
        </p:nvSpPr>
        <p:spPr>
          <a:xfrm>
            <a:off x="452178" y="392418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4. Ram: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75982-EC12-5A2B-E9F2-826F93012693}"/>
              </a:ext>
            </a:extLst>
          </p:cNvPr>
          <p:cNvSpPr txBox="1"/>
          <p:nvPr/>
        </p:nvSpPr>
        <p:spPr>
          <a:xfrm>
            <a:off x="1456826" y="484751"/>
            <a:ext cx="8616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a list of patterns and checks each spec string for matches from ram patterns (e.g., 8gb, 16gb, 32gb).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5D7D3-8FE7-EF07-82E5-7D3E17FF4AF8}"/>
              </a:ext>
            </a:extLst>
          </p:cNvPr>
          <p:cNvSpPr txBox="1"/>
          <p:nvPr/>
        </p:nvSpPr>
        <p:spPr>
          <a:xfrm>
            <a:off x="723483" y="790961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found → assigns the ram, else → Nan. Example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D27A1B-0F21-D2EF-E8C9-DE870CD7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00587"/>
              </p:ext>
            </p:extLst>
          </p:nvPr>
        </p:nvGraphicFramePr>
        <p:xfrm>
          <a:off x="858296" y="1177550"/>
          <a:ext cx="5237704" cy="1097280"/>
        </p:xfrm>
        <a:graphic>
          <a:graphicData uri="http://schemas.openxmlformats.org/drawingml/2006/table">
            <a:tbl>
              <a:tblPr/>
              <a:tblGrid>
                <a:gridCol w="2618852">
                  <a:extLst>
                    <a:ext uri="{9D8B030D-6E8A-4147-A177-3AD203B41FA5}">
                      <a16:colId xmlns:a16="http://schemas.microsoft.com/office/drawing/2014/main" val="270171703"/>
                    </a:ext>
                  </a:extLst>
                </a:gridCol>
                <a:gridCol w="2618852">
                  <a:extLst>
                    <a:ext uri="{9D8B030D-6E8A-4147-A177-3AD203B41FA5}">
                      <a16:colId xmlns:a16="http://schemas.microsoft.com/office/drawing/2014/main" val="3233974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Brand &amp; Model + Spec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RAM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204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HP Pavilion 15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8GB</a:t>
                      </a:r>
                      <a:r>
                        <a:rPr lang="en-US" sz="1200" dirty="0"/>
                        <a:t> RAM i5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8GB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708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Dell Inspiron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16GB</a:t>
                      </a:r>
                      <a:r>
                        <a:rPr lang="en-US" sz="1200" dirty="0"/>
                        <a:t> RAM i7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16GB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638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Acer Aspire i3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highlight>
                            <a:srgbClr val="FFFF00"/>
                          </a:highlight>
                        </a:rPr>
                        <a:t>NaN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6550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66A3B6-C37C-5BB5-9E5E-EF814D143731}"/>
                  </a:ext>
                </a:extLst>
              </p14:cNvPr>
              <p14:cNvContentPartPr/>
              <p14:nvPr/>
            </p14:nvContentPartPr>
            <p14:xfrm>
              <a:off x="838200" y="1118835"/>
              <a:ext cx="5311392" cy="117609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66A3B6-C37C-5BB5-9E5E-EF814D1437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2079" y="1112715"/>
                <a:ext cx="5323634" cy="118833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4BEDB26-9DB8-2B68-2B7A-6874D5228209}"/>
              </a:ext>
            </a:extLst>
          </p:cNvPr>
          <p:cNvSpPr txBox="1"/>
          <p:nvPr/>
        </p:nvSpPr>
        <p:spPr>
          <a:xfrm>
            <a:off x="452178" y="2433908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5. GPU: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F62C1-3CC1-6863-5F15-1EADFC865D3B}"/>
              </a:ext>
            </a:extLst>
          </p:cNvPr>
          <p:cNvSpPr txBox="1"/>
          <p:nvPr/>
        </p:nvSpPr>
        <p:spPr>
          <a:xfrm>
            <a:off x="1456826" y="2526241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Finds GPU from </a:t>
            </a:r>
            <a:r>
              <a:rPr lang="en-GB" dirty="0" err="1"/>
              <a:t>gpu</a:t>
            </a:r>
            <a:r>
              <a:rPr lang="en-GB" dirty="0"/>
              <a:t> patterns. if none found → assigns "Integrated"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D9102-2231-3AE3-6D9E-0AA04F82D18F}"/>
              </a:ext>
            </a:extLst>
          </p:cNvPr>
          <p:cNvSpPr txBox="1"/>
          <p:nvPr/>
        </p:nvSpPr>
        <p:spPr>
          <a:xfrm>
            <a:off x="858296" y="2972999"/>
            <a:ext cx="609432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"HP Pavilion 15 </a:t>
            </a:r>
            <a:r>
              <a:rPr lang="en-US" dirty="0">
                <a:highlight>
                  <a:srgbClr val="FFFF00"/>
                </a:highlight>
              </a:rPr>
              <a:t>GTX 1650</a:t>
            </a:r>
            <a:r>
              <a:rPr lang="en-US" dirty="0"/>
              <a:t>" → GPU: </a:t>
            </a:r>
            <a:r>
              <a:rPr lang="en-US" dirty="0">
                <a:highlight>
                  <a:srgbClr val="FFFF00"/>
                </a:highlight>
              </a:rPr>
              <a:t>GTX 1650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90690-C520-AA93-57A5-36061EFCB32B}"/>
              </a:ext>
            </a:extLst>
          </p:cNvPr>
          <p:cNvSpPr txBox="1"/>
          <p:nvPr/>
        </p:nvSpPr>
        <p:spPr>
          <a:xfrm>
            <a:off x="452178" y="3416917"/>
            <a:ext cx="2263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6. Motherboards: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C9F7C-9547-A1B0-C4BC-DDA11C415440}"/>
              </a:ext>
            </a:extLst>
          </p:cNvPr>
          <p:cNvSpPr txBox="1"/>
          <p:nvPr/>
        </p:nvSpPr>
        <p:spPr>
          <a:xfrm>
            <a:off x="2594987" y="349180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Checks for keywords from motherboard; if found → "</a:t>
            </a:r>
            <a:r>
              <a:rPr lang="en-GB" dirty="0">
                <a:highlight>
                  <a:srgbClr val="FFFF00"/>
                </a:highlight>
              </a:rPr>
              <a:t>Yes</a:t>
            </a:r>
            <a:r>
              <a:rPr lang="en-GB" dirty="0"/>
              <a:t>", else → "</a:t>
            </a:r>
            <a:r>
              <a:rPr lang="en-GB" dirty="0">
                <a:highlight>
                  <a:srgbClr val="FFFF00"/>
                </a:highlight>
              </a:rPr>
              <a:t>No</a:t>
            </a:r>
            <a:r>
              <a:rPr lang="en-GB" dirty="0"/>
              <a:t>".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40E85CE-E0BB-BF53-5E71-2B41B8213B00}"/>
                  </a:ext>
                </a:extLst>
              </p14:cNvPr>
              <p14:cNvContentPartPr/>
              <p14:nvPr/>
            </p14:nvContentPartPr>
            <p14:xfrm>
              <a:off x="723482" y="2926351"/>
              <a:ext cx="6360605" cy="40011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40E85CE-E0BB-BF53-5E71-2B41B8213B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361" y="2920234"/>
                <a:ext cx="6372847" cy="41234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A72D194-ECA0-D5AE-D9A5-F50BCAF8D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06739"/>
              </p:ext>
            </p:extLst>
          </p:nvPr>
        </p:nvGraphicFramePr>
        <p:xfrm>
          <a:off x="723482" y="3996811"/>
          <a:ext cx="7244862" cy="1219200"/>
        </p:xfrm>
        <a:graphic>
          <a:graphicData uri="http://schemas.openxmlformats.org/drawingml/2006/table">
            <a:tbl>
              <a:tblPr/>
              <a:tblGrid>
                <a:gridCol w="3622431">
                  <a:extLst>
                    <a:ext uri="{9D8B030D-6E8A-4147-A177-3AD203B41FA5}">
                      <a16:colId xmlns:a16="http://schemas.microsoft.com/office/drawing/2014/main" val="3307599313"/>
                    </a:ext>
                  </a:extLst>
                </a:gridCol>
                <a:gridCol w="3622431">
                  <a:extLst>
                    <a:ext uri="{9D8B030D-6E8A-4147-A177-3AD203B41FA5}">
                      <a16:colId xmlns:a16="http://schemas.microsoft.com/office/drawing/2014/main" val="1393537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Brand &amp; Model + Spec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Motherboard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343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dirty="0"/>
                        <a:t>HP Pavilion 15 i5 GTX 1650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36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Asus ROG Ryzen 7 </a:t>
                      </a:r>
                      <a:r>
                        <a:rPr lang="pt-BR" dirty="0">
                          <a:highlight>
                            <a:srgbClr val="FFFF00"/>
                          </a:highlight>
                        </a:rPr>
                        <a:t>H510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1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Dell Inspiron 16GB RAM i7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56654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BAA188A-7E60-807A-509A-067890CC3797}"/>
              </a:ext>
            </a:extLst>
          </p:cNvPr>
          <p:cNvSpPr txBox="1"/>
          <p:nvPr/>
        </p:nvSpPr>
        <p:spPr>
          <a:xfrm>
            <a:off x="452178" y="5373045"/>
            <a:ext cx="1749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7. Unit Price: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E8F242-90C8-3406-8724-751F57C90D6F}"/>
              </a:ext>
            </a:extLst>
          </p:cNvPr>
          <p:cNvSpPr txBox="1"/>
          <p:nvPr/>
        </p:nvSpPr>
        <p:spPr>
          <a:xfrm>
            <a:off x="723482" y="5794917"/>
            <a:ext cx="609432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Removed non-numeric 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Converted to numeric.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Replaced 0 and 1 with </a:t>
            </a:r>
            <a:r>
              <a:rPr lang="en-GB" dirty="0" err="1"/>
              <a:t>NaN</a:t>
            </a:r>
            <a:r>
              <a:rPr lang="en-GB" dirty="0"/>
              <a:t>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DA7CAC-C751-274E-4938-658D18752ABC}"/>
                  </a:ext>
                </a:extLst>
              </p14:cNvPr>
              <p14:cNvContentPartPr/>
              <p14:nvPr/>
            </p14:nvContentPartPr>
            <p14:xfrm>
              <a:off x="723482" y="3956620"/>
              <a:ext cx="7355393" cy="125939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DA7CAC-C751-274E-4938-658D18752A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361" y="3950499"/>
                <a:ext cx="7367636" cy="1271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9B787D-96E4-A1A8-690E-1CF9853B444D}"/>
                  </a:ext>
                </a:extLst>
              </p14:cNvPr>
              <p14:cNvContentPartPr/>
              <p14:nvPr/>
            </p14:nvContentPartPr>
            <p14:xfrm>
              <a:off x="723482" y="5739165"/>
              <a:ext cx="6229138" cy="882699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9B787D-96E4-A1A8-690E-1CF9853B44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361" y="5733045"/>
                <a:ext cx="6241380" cy="8949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490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23298A-6850-FE00-6A52-B03745604822}"/>
              </a:ext>
            </a:extLst>
          </p:cNvPr>
          <p:cNvSpPr txBox="1"/>
          <p:nvPr/>
        </p:nvSpPr>
        <p:spPr>
          <a:xfrm>
            <a:off x="216037" y="260272"/>
            <a:ext cx="275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Data Cleaning: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9C00D-BFA7-87B0-0D53-3B8998470E7A}"/>
              </a:ext>
            </a:extLst>
          </p:cNvPr>
          <p:cNvSpPr/>
          <p:nvPr/>
        </p:nvSpPr>
        <p:spPr>
          <a:xfrm>
            <a:off x="512461" y="1434496"/>
            <a:ext cx="1738369" cy="16780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970EC5-B5D2-3AEB-F92E-E51C646F5EEF}"/>
              </a:ext>
            </a:extLst>
          </p:cNvPr>
          <p:cNvSpPr txBox="1"/>
          <p:nvPr/>
        </p:nvSpPr>
        <p:spPr>
          <a:xfrm>
            <a:off x="823966" y="1547448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Brand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E7EA5-CC24-AC00-D2DE-A1549B648B20}"/>
              </a:ext>
            </a:extLst>
          </p:cNvPr>
          <p:cNvSpPr txBox="1"/>
          <p:nvPr/>
        </p:nvSpPr>
        <p:spPr>
          <a:xfrm>
            <a:off x="798835" y="213719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Processor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AB2EE-C71D-F569-C159-87FDA555C2E4}"/>
              </a:ext>
            </a:extLst>
          </p:cNvPr>
          <p:cNvSpPr txBox="1"/>
          <p:nvPr/>
        </p:nvSpPr>
        <p:spPr>
          <a:xfrm>
            <a:off x="818252" y="238207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C8D6F-AD4C-02DD-9425-16DA108E6482}"/>
              </a:ext>
            </a:extLst>
          </p:cNvPr>
          <p:cNvSpPr txBox="1"/>
          <p:nvPr/>
        </p:nvSpPr>
        <p:spPr>
          <a:xfrm>
            <a:off x="809713" y="264705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Storage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3281A2-BF13-787A-8037-47C04500740C}"/>
              </a:ext>
            </a:extLst>
          </p:cNvPr>
          <p:cNvSpPr txBox="1"/>
          <p:nvPr/>
        </p:nvSpPr>
        <p:spPr>
          <a:xfrm>
            <a:off x="823966" y="182101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89F6DD-F2B3-0254-C7E2-2D8D0E57FF79}"/>
              </a:ext>
            </a:extLst>
          </p:cNvPr>
          <p:cNvSpPr txBox="1"/>
          <p:nvPr/>
        </p:nvSpPr>
        <p:spPr>
          <a:xfrm>
            <a:off x="2512093" y="1667123"/>
            <a:ext cx="9797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str.lower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002B5-A194-F337-4AF4-40CCCFB8E0BC}"/>
              </a:ext>
            </a:extLst>
          </p:cNvPr>
          <p:cNvSpPr txBox="1"/>
          <p:nvPr/>
        </p:nvSpPr>
        <p:spPr>
          <a:xfrm>
            <a:off x="2512093" y="2060581"/>
            <a:ext cx="279275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str.replace</a:t>
            </a:r>
            <a:r>
              <a:rPr lang="en-GB" dirty="0"/>
              <a:t>(r'\s+', '_', regex=True)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E5B7B-1368-D7B0-D472-10398B764930}"/>
              </a:ext>
            </a:extLst>
          </p:cNvPr>
          <p:cNvSpPr txBox="1"/>
          <p:nvPr/>
        </p:nvSpPr>
        <p:spPr>
          <a:xfrm>
            <a:off x="2512093" y="2454695"/>
            <a:ext cx="352853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str.replace</a:t>
            </a:r>
            <a:r>
              <a:rPr lang="en-GB" dirty="0"/>
              <a:t>(r'[^A-Za-z0-9_]','',regex = True)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8AF15-6990-C37F-E1B1-04D51834FD11}"/>
              </a:ext>
            </a:extLst>
          </p:cNvPr>
          <p:cNvSpPr txBox="1"/>
          <p:nvPr/>
        </p:nvSpPr>
        <p:spPr>
          <a:xfrm>
            <a:off x="482315" y="705209"/>
            <a:ext cx="11309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Converted Storage Size values to lowercase. Replaced whitespace with underscores. Removed all special characters (keeping only letters, numbers, _).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B6720-AA63-8B87-5354-BC138C30696F}"/>
              </a:ext>
            </a:extLst>
          </p:cNvPr>
          <p:cNvSpPr txBox="1"/>
          <p:nvPr/>
        </p:nvSpPr>
        <p:spPr>
          <a:xfrm>
            <a:off x="7787071" y="1524933"/>
            <a:ext cx="37856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Unit Price cleaning</a:t>
            </a:r>
            <a:r>
              <a:rPr lang="en-GB" dirty="0"/>
              <a:t>: </a:t>
            </a:r>
          </a:p>
          <a:p>
            <a:r>
              <a:rPr lang="en-GB" dirty="0"/>
              <a:t>Removed all non-numeric characters.</a:t>
            </a:r>
          </a:p>
          <a:p>
            <a:r>
              <a:rPr lang="en-GB" dirty="0"/>
              <a:t>Converted to numeric (invalid → Nan).</a:t>
            </a:r>
          </a:p>
          <a:p>
            <a:r>
              <a:rPr lang="en-GB" dirty="0"/>
              <a:t>Replaced 0 and 1 with Nan.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58483C-0AA6-8F6E-6377-45141F8BCBA4}"/>
                  </a:ext>
                </a:extLst>
              </p14:cNvPr>
              <p14:cNvContentPartPr/>
              <p14:nvPr/>
            </p14:nvContentPartPr>
            <p14:xfrm>
              <a:off x="371788" y="1322814"/>
              <a:ext cx="5797899" cy="197304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58483C-0AA6-8F6E-6377-45141F8BCB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667" y="1316692"/>
                <a:ext cx="5810141" cy="1985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8CF62A-463E-2211-36D2-A7E9DD636F7C}"/>
                  </a:ext>
                </a:extLst>
              </p14:cNvPr>
              <p14:cNvContentPartPr/>
              <p14:nvPr/>
            </p14:nvContentPartPr>
            <p14:xfrm>
              <a:off x="7289249" y="1435636"/>
              <a:ext cx="4283494" cy="1403113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8CF62A-463E-2211-36D2-A7E9DD636F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83128" y="1429515"/>
                <a:ext cx="4295737" cy="1415355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9F2AEA7-12C8-102E-11FB-066DC3C9849F}"/>
              </a:ext>
            </a:extLst>
          </p:cNvPr>
          <p:cNvSpPr txBox="1"/>
          <p:nvPr/>
        </p:nvSpPr>
        <p:spPr>
          <a:xfrm>
            <a:off x="276332" y="3540741"/>
            <a:ext cx="492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Dropping unwanted columns: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B1C3291-CB16-784F-0050-9A0EA9C64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29379"/>
              </p:ext>
            </p:extLst>
          </p:nvPr>
        </p:nvGraphicFramePr>
        <p:xfrm>
          <a:off x="371788" y="4562062"/>
          <a:ext cx="8621491" cy="1524000"/>
        </p:xfrm>
        <a:graphic>
          <a:graphicData uri="http://schemas.openxmlformats.org/drawingml/2006/table">
            <a:tbl>
              <a:tblPr/>
              <a:tblGrid>
                <a:gridCol w="2249089">
                  <a:extLst>
                    <a:ext uri="{9D8B030D-6E8A-4147-A177-3AD203B41FA5}">
                      <a16:colId xmlns:a16="http://schemas.microsoft.com/office/drawing/2014/main" val="945079957"/>
                    </a:ext>
                  </a:extLst>
                </a:gridCol>
                <a:gridCol w="6372402">
                  <a:extLst>
                    <a:ext uri="{9D8B030D-6E8A-4147-A177-3AD203B41FA5}">
                      <a16:colId xmlns:a16="http://schemas.microsoft.com/office/drawing/2014/main" val="35301207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Column Name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 / Reason for Dropping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12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Brand &amp; Model + Spec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Original combined text column used for feature extraction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Spec_Upper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Uppercase version of the specs for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53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highlight>
                            <a:srgbClr val="FFFF00"/>
                          </a:highlight>
                        </a:rPr>
                        <a:t>Spec_Split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List of split words from the specs column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066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Seller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Seller information which is not needed for EDA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2218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B620A99-2182-8AA6-9D8B-B3F91C801279}"/>
              </a:ext>
            </a:extLst>
          </p:cNvPr>
          <p:cNvSpPr txBox="1"/>
          <p:nvPr/>
        </p:nvSpPr>
        <p:spPr>
          <a:xfrm>
            <a:off x="371788" y="4066615"/>
            <a:ext cx="5144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Unwanted columns that are dropped during cleaning are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823A82B-EFBA-34AA-E43D-279A269C1F2A}"/>
                  </a:ext>
                </a:extLst>
              </p14:cNvPr>
              <p14:cNvContentPartPr/>
              <p14:nvPr/>
            </p14:nvContentPartPr>
            <p14:xfrm>
              <a:off x="276332" y="4485785"/>
              <a:ext cx="8847571" cy="1667006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823A82B-EFBA-34AA-E43D-279A269C1F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211" y="4479663"/>
                <a:ext cx="8859813" cy="167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3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2F87D0-800C-7D82-6825-DD77950E9908}"/>
              </a:ext>
            </a:extLst>
          </p:cNvPr>
          <p:cNvSpPr txBox="1"/>
          <p:nvPr/>
        </p:nvSpPr>
        <p:spPr>
          <a:xfrm>
            <a:off x="175848" y="234833"/>
            <a:ext cx="492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Missing values treatment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59CF48-3164-393F-0A52-415EF158F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25665"/>
              </p:ext>
            </p:extLst>
          </p:nvPr>
        </p:nvGraphicFramePr>
        <p:xfrm>
          <a:off x="717619" y="1690063"/>
          <a:ext cx="4668297" cy="2423160"/>
        </p:xfrm>
        <a:graphic>
          <a:graphicData uri="http://schemas.openxmlformats.org/drawingml/2006/table">
            <a:tbl>
              <a:tblPr/>
              <a:tblGrid>
                <a:gridCol w="1138264">
                  <a:extLst>
                    <a:ext uri="{9D8B030D-6E8A-4147-A177-3AD203B41FA5}">
                      <a16:colId xmlns:a16="http://schemas.microsoft.com/office/drawing/2014/main" val="580263767"/>
                    </a:ext>
                  </a:extLst>
                </a:gridCol>
                <a:gridCol w="1025999">
                  <a:extLst>
                    <a:ext uri="{9D8B030D-6E8A-4147-A177-3AD203B41FA5}">
                      <a16:colId xmlns:a16="http://schemas.microsoft.com/office/drawing/2014/main" val="4027373569"/>
                    </a:ext>
                  </a:extLst>
                </a:gridCol>
                <a:gridCol w="2504034">
                  <a:extLst>
                    <a:ext uri="{9D8B030D-6E8A-4147-A177-3AD203B41FA5}">
                      <a16:colId xmlns:a16="http://schemas.microsoft.com/office/drawing/2014/main" val="2529303810"/>
                    </a:ext>
                  </a:extLst>
                </a:gridCol>
              </a:tblGrid>
              <a:tr h="216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Column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Missing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Percentage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6783"/>
                  </a:ext>
                </a:extLst>
              </a:tr>
              <a:tr h="216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brand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05726"/>
                  </a:ext>
                </a:extLst>
              </a:tr>
              <a:tr h="216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498550"/>
                  </a:ext>
                </a:extLst>
              </a:tr>
              <a:tr h="216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processor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255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513312"/>
                  </a:ext>
                </a:extLst>
              </a:tr>
              <a:tr h="216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 err="1">
                          <a:highlight>
                            <a:srgbClr val="FFFF00"/>
                          </a:highlight>
                        </a:rPr>
                        <a:t>ram_size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52906"/>
                  </a:ext>
                </a:extLst>
              </a:tr>
              <a:tr h="216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 err="1">
                          <a:highlight>
                            <a:srgbClr val="FFFF00"/>
                          </a:highlight>
                        </a:rPr>
                        <a:t>storage_size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355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10%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032606"/>
                  </a:ext>
                </a:extLst>
              </a:tr>
              <a:tr h="216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 err="1"/>
                        <a:t>gpu</a:t>
                      </a:r>
                      <a:endParaRPr lang="en-US" sz="105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295467"/>
                  </a:ext>
                </a:extLst>
              </a:tr>
              <a:tr h="216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motherboard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/>
                        <a:t>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191724"/>
                  </a:ext>
                </a:extLst>
              </a:tr>
              <a:tr h="216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 err="1">
                          <a:highlight>
                            <a:srgbClr val="FFFF00"/>
                          </a:highlight>
                        </a:rPr>
                        <a:t>unit_price</a:t>
                      </a:r>
                      <a:endParaRPr lang="en-US" sz="105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dirty="0">
                          <a:highlight>
                            <a:srgbClr val="FFFF00"/>
                          </a:highlight>
                        </a:rPr>
                        <a:t>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039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B97092-EC47-8C3C-CC37-133E7AD57F45}"/>
              </a:ext>
            </a:extLst>
          </p:cNvPr>
          <p:cNvSpPr txBox="1"/>
          <p:nvPr/>
        </p:nvSpPr>
        <p:spPr>
          <a:xfrm>
            <a:off x="314011" y="746442"/>
            <a:ext cx="77246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Storage size and processor have the highest missing percentages (10% and 7%).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Ram with (2%)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unit price has a minor 1% missing values.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C4BB1C-4DE2-ADED-7011-AA1FAD522A32}"/>
                  </a:ext>
                </a:extLst>
              </p14:cNvPr>
              <p14:cNvContentPartPr/>
              <p14:nvPr/>
            </p14:nvContentPartPr>
            <p14:xfrm>
              <a:off x="484169" y="1535050"/>
              <a:ext cx="10759935" cy="276564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C4BB1C-4DE2-ADED-7011-AA1FAD522A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048" y="1528927"/>
                <a:ext cx="10772177" cy="277789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C1EFF00-4103-12C5-6556-F5093D92B8CE}"/>
              </a:ext>
            </a:extLst>
          </p:cNvPr>
          <p:cNvSpPr txBox="1"/>
          <p:nvPr/>
        </p:nvSpPr>
        <p:spPr>
          <a:xfrm>
            <a:off x="5613507" y="2021582"/>
            <a:ext cx="3520445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[column'].</a:t>
            </a:r>
            <a:r>
              <a:rPr lang="en-US" dirty="0" err="1"/>
              <a:t>fillna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[column'].mode()[0])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6A748-52F2-5045-CC79-0B6E5A23D285}"/>
              </a:ext>
            </a:extLst>
          </p:cNvPr>
          <p:cNvSpPr txBox="1"/>
          <p:nvPr/>
        </p:nvSpPr>
        <p:spPr>
          <a:xfrm>
            <a:off x="9361543" y="2021582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Object datatype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8B262-6538-9507-25EE-4263970D8E89}"/>
              </a:ext>
            </a:extLst>
          </p:cNvPr>
          <p:cNvSpPr txBox="1"/>
          <p:nvPr/>
        </p:nvSpPr>
        <p:spPr>
          <a:xfrm>
            <a:off x="5613507" y="2593866"/>
            <a:ext cx="25663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unit_price</a:t>
            </a:r>
            <a:r>
              <a:rPr lang="en-US" dirty="0"/>
              <a:t>'].</a:t>
            </a:r>
            <a:r>
              <a:rPr lang="en-US" dirty="0" err="1"/>
              <a:t>astype</a:t>
            </a:r>
            <a:r>
              <a:rPr lang="en-US" dirty="0"/>
              <a:t>('int')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9F3F9-20EA-9922-6703-58B84E33CA8D}"/>
              </a:ext>
            </a:extLst>
          </p:cNvPr>
          <p:cNvSpPr txBox="1"/>
          <p:nvPr/>
        </p:nvSpPr>
        <p:spPr>
          <a:xfrm>
            <a:off x="5613507" y="3139503"/>
            <a:ext cx="48508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/>
              <a:t>df</a:t>
            </a:r>
            <a:r>
              <a:rPr lang="en-GB" dirty="0"/>
              <a:t>['</a:t>
            </a:r>
            <a:r>
              <a:rPr lang="en-GB" dirty="0" err="1"/>
              <a:t>unit_price</a:t>
            </a:r>
            <a:r>
              <a:rPr lang="en-GB" dirty="0"/>
              <a:t>'] = </a:t>
            </a:r>
            <a:r>
              <a:rPr lang="en-GB" dirty="0" err="1"/>
              <a:t>df</a:t>
            </a:r>
            <a:r>
              <a:rPr lang="en-GB" dirty="0"/>
              <a:t>['</a:t>
            </a:r>
            <a:r>
              <a:rPr lang="en-GB" dirty="0" err="1"/>
              <a:t>unit_price</a:t>
            </a:r>
            <a:r>
              <a:rPr lang="en-GB" dirty="0"/>
              <a:t>'].</a:t>
            </a:r>
            <a:r>
              <a:rPr lang="en-GB" dirty="0" err="1"/>
              <a:t>fillna</a:t>
            </a:r>
            <a:r>
              <a:rPr lang="en-GB" dirty="0"/>
              <a:t>(</a:t>
            </a:r>
            <a:r>
              <a:rPr lang="en-GB" dirty="0" err="1"/>
              <a:t>df</a:t>
            </a:r>
            <a:r>
              <a:rPr lang="en-GB" dirty="0"/>
              <a:t>['</a:t>
            </a:r>
            <a:r>
              <a:rPr lang="en-GB" dirty="0" err="1"/>
              <a:t>unit_price</a:t>
            </a:r>
            <a:r>
              <a:rPr lang="en-GB" dirty="0"/>
              <a:t>'].mean())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E236F-A0EF-25D8-BEB3-A66C43A8D110}"/>
              </a:ext>
            </a:extLst>
          </p:cNvPr>
          <p:cNvSpPr txBox="1"/>
          <p:nvPr/>
        </p:nvSpPr>
        <p:spPr>
          <a:xfrm>
            <a:off x="9405259" y="2602178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 datatype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F6584-387E-77A0-5A6B-76F8B6D771DE}"/>
              </a:ext>
            </a:extLst>
          </p:cNvPr>
          <p:cNvSpPr txBox="1"/>
          <p:nvPr/>
        </p:nvSpPr>
        <p:spPr>
          <a:xfrm>
            <a:off x="314011" y="4455708"/>
            <a:ext cx="496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Non-Visuals analysis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B68099-4A54-F043-338A-A18DC2C0A1E5}"/>
              </a:ext>
            </a:extLst>
          </p:cNvPr>
          <p:cNvSpPr txBox="1"/>
          <p:nvPr/>
        </p:nvSpPr>
        <p:spPr>
          <a:xfrm>
            <a:off x="484169" y="5485454"/>
            <a:ext cx="2765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min	</a:t>
            </a:r>
            <a:r>
              <a:rPr lang="en-GB" dirty="0">
                <a:solidFill>
                  <a:srgbClr val="00B0F0"/>
                </a:solidFill>
                <a:highlight>
                  <a:srgbClr val="FFFF00"/>
                </a:highlight>
              </a:rPr>
              <a:t>3250</a:t>
            </a:r>
          </a:p>
          <a:p>
            <a:r>
              <a:rPr lang="en-GB" dirty="0">
                <a:solidFill>
                  <a:srgbClr val="7030A0"/>
                </a:solidFill>
              </a:rPr>
              <a:t>max	</a:t>
            </a:r>
            <a:r>
              <a:rPr lang="en-GB" dirty="0">
                <a:solidFill>
                  <a:srgbClr val="7030A0"/>
                </a:solidFill>
                <a:highlight>
                  <a:srgbClr val="FFFF00"/>
                </a:highlight>
              </a:rPr>
              <a:t>1115001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B3FEB-52BC-47B2-B0FF-AD90C5B555AA}"/>
              </a:ext>
            </a:extLst>
          </p:cNvPr>
          <p:cNvSpPr txBox="1"/>
          <p:nvPr/>
        </p:nvSpPr>
        <p:spPr>
          <a:xfrm>
            <a:off x="401935" y="5002687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Price range: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2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B5DE66-C272-00B8-56DF-E1A7B6575F7D}"/>
              </a:ext>
            </a:extLst>
          </p:cNvPr>
          <p:cNvSpPr txBox="1"/>
          <p:nvPr/>
        </p:nvSpPr>
        <p:spPr>
          <a:xfrm>
            <a:off x="301452" y="370397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Processors count: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474997-3D22-737E-8E93-5A0877B35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39028"/>
              </p:ext>
            </p:extLst>
          </p:nvPr>
        </p:nvGraphicFramePr>
        <p:xfrm>
          <a:off x="410725" y="866190"/>
          <a:ext cx="11370549" cy="853902"/>
        </p:xfrm>
        <a:graphic>
          <a:graphicData uri="http://schemas.openxmlformats.org/drawingml/2006/table">
            <a:tbl>
              <a:tblPr/>
              <a:tblGrid>
                <a:gridCol w="565625">
                  <a:extLst>
                    <a:ext uri="{9D8B030D-6E8A-4147-A177-3AD203B41FA5}">
                      <a16:colId xmlns:a16="http://schemas.microsoft.com/office/drawing/2014/main" val="2161348195"/>
                    </a:ext>
                  </a:extLst>
                </a:gridCol>
                <a:gridCol w="631274">
                  <a:extLst>
                    <a:ext uri="{9D8B030D-6E8A-4147-A177-3AD203B41FA5}">
                      <a16:colId xmlns:a16="http://schemas.microsoft.com/office/drawing/2014/main" val="2394545878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4249210238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1138588688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4291521686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1841183235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1106991950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79689313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1158550982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672454701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1517556166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2580516036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2969052443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1973436122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3774124854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3661582662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604973666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3600673440"/>
                    </a:ext>
                  </a:extLst>
                </a:gridCol>
                <a:gridCol w="598450">
                  <a:extLst>
                    <a:ext uri="{9D8B030D-6E8A-4147-A177-3AD203B41FA5}">
                      <a16:colId xmlns:a16="http://schemas.microsoft.com/office/drawing/2014/main" val="1915544451"/>
                    </a:ext>
                  </a:extLst>
                </a:gridCol>
              </a:tblGrid>
              <a:tr h="4998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i3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ryzen_5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ryzen_7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ryzen_3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dual_core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celeron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ultra_5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ultra_7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athlon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ryzen_9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ultra_9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snapdragon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01943"/>
                  </a:ext>
                </a:extLst>
              </a:tr>
              <a:tr h="3540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1479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756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511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161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126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4874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46E6545-2272-155E-A4E0-F76BC897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64281"/>
              </p:ext>
            </p:extLst>
          </p:nvPr>
        </p:nvGraphicFramePr>
        <p:xfrm>
          <a:off x="410725" y="2447636"/>
          <a:ext cx="10515600" cy="6096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0160441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6974911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5117609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232372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390485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46326297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111877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30904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16_gb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32_gb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64_gb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24_gb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87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1856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1151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0425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940A10E-6594-AC7E-38E9-6E570FE7D5FA}"/>
              </a:ext>
            </a:extLst>
          </p:cNvPr>
          <p:cNvSpPr txBox="1"/>
          <p:nvPr/>
        </p:nvSpPr>
        <p:spPr>
          <a:xfrm>
            <a:off x="301452" y="1883809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Ram count: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2BBCB3-12D5-44C7-28E0-6C2EFBC394B8}"/>
              </a:ext>
            </a:extLst>
          </p:cNvPr>
          <p:cNvSpPr txBox="1"/>
          <p:nvPr/>
        </p:nvSpPr>
        <p:spPr>
          <a:xfrm>
            <a:off x="301451" y="3228945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Brand count: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CC35E6-846B-610A-7D28-FCD69EECF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32882"/>
              </p:ext>
            </p:extLst>
          </p:nvPr>
        </p:nvGraphicFramePr>
        <p:xfrm>
          <a:off x="410725" y="3629055"/>
          <a:ext cx="10515600" cy="609600"/>
        </p:xfrm>
        <a:graphic>
          <a:graphicData uri="http://schemas.openxmlformats.org/drawingml/2006/table">
            <a:tbl>
              <a:tblPr/>
              <a:tblGrid>
                <a:gridCol w="1051560">
                  <a:extLst>
                    <a:ext uri="{9D8B030D-6E8A-4147-A177-3AD203B41FA5}">
                      <a16:colId xmlns:a16="http://schemas.microsoft.com/office/drawing/2014/main" val="402456341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5922288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9730902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123014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9045911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3598701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6394080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682712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165247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534816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lenovo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msi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hcl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microsoft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samsung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920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1164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8654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5BF823E-C253-0B22-2F37-E552F7D3398D}"/>
              </a:ext>
            </a:extLst>
          </p:cNvPr>
          <p:cNvSpPr txBox="1"/>
          <p:nvPr/>
        </p:nvSpPr>
        <p:spPr>
          <a:xfrm>
            <a:off x="301450" y="4271312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Storage count:</a:t>
            </a:r>
            <a:endParaRPr lang="en-US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C681FE-1F77-155A-62A3-3F06B2E27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52294"/>
              </p:ext>
            </p:extLst>
          </p:nvPr>
        </p:nvGraphicFramePr>
        <p:xfrm>
          <a:off x="410725" y="4742357"/>
          <a:ext cx="10515600" cy="6096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30311338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4262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3382951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60642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1735462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1520913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087920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44060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512_gb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1_tb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256_gb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500_gb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128_gb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2_tb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ssd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4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2322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5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3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2442</TotalTime>
  <Words>1723</Words>
  <Application>Microsoft Office PowerPoint</Application>
  <PresentationFormat>Widescreen</PresentationFormat>
  <Paragraphs>369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Calibri</vt:lpstr>
      <vt:lpstr>Libre Baskerville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YEDEEDYA INJETI</cp:lastModifiedBy>
  <cp:revision>17</cp:revision>
  <dcterms:created xsi:type="dcterms:W3CDTF">2021-02-16T05:19:01Z</dcterms:created>
  <dcterms:modified xsi:type="dcterms:W3CDTF">2025-09-20T04:48:19Z</dcterms:modified>
</cp:coreProperties>
</file>