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5" r:id="rId2"/>
    <p:sldId id="286" r:id="rId3"/>
    <p:sldId id="263" r:id="rId4"/>
    <p:sldId id="294" r:id="rId5"/>
    <p:sldId id="295" r:id="rId6"/>
    <p:sldId id="296" r:id="rId7"/>
    <p:sldId id="297" r:id="rId8"/>
    <p:sldId id="287" r:id="rId9"/>
    <p:sldId id="292" r:id="rId10"/>
    <p:sldId id="293" r:id="rId11"/>
    <p:sldId id="298" r:id="rId12"/>
    <p:sldId id="299" r:id="rId13"/>
    <p:sldId id="288" r:id="rId14"/>
    <p:sldId id="289" r:id="rId15"/>
    <p:sldId id="290" r:id="rId16"/>
    <p:sldId id="291" r:id="rId17"/>
    <p:sldId id="313" r:id="rId18"/>
    <p:sldId id="304" r:id="rId19"/>
    <p:sldId id="308" r:id="rId20"/>
    <p:sldId id="309" r:id="rId21"/>
    <p:sldId id="310" r:id="rId22"/>
    <p:sldId id="311" r:id="rId23"/>
    <p:sldId id="312" r:id="rId24"/>
    <p:sldId id="314" r:id="rId25"/>
    <p:sldId id="30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9" autoAdjust="0"/>
    <p:restoredTop sz="94660"/>
  </p:normalViewPr>
  <p:slideViewPr>
    <p:cSldViewPr snapToGrid="0">
      <p:cViewPr varScale="1">
        <p:scale>
          <a:sx n="85" d="100"/>
          <a:sy n="85" d="100"/>
        </p:scale>
        <p:origin x="93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모서리가 둥근 직사각형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F434-4DFA-46A8-B6F1-FC603D7CCFAD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865075B-B58C-4119-B35E-3EAF870E431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83611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F434-4DFA-46A8-B6F1-FC603D7CCFAD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5075B-B58C-4119-B35E-3EAF870E4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93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F434-4DFA-46A8-B6F1-FC603D7CCFAD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5075B-B58C-4119-B35E-3EAF870E4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035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F434-4DFA-46A8-B6F1-FC603D7CCFAD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5075B-B58C-4119-B35E-3EAF870E431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9310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모서리가 둥근 직사각형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F434-4DFA-46A8-B6F1-FC603D7CCFAD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865075B-B58C-4119-B35E-3EAF870E4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5945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F434-4DFA-46A8-B6F1-FC603D7CCFAD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5075B-B58C-4119-B35E-3EAF870E431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55067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F434-4DFA-46A8-B6F1-FC603D7CCFAD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5075B-B58C-4119-B35E-3EAF870E431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04122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F434-4DFA-46A8-B6F1-FC603D7CCFAD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5075B-B58C-4119-B35E-3EAF870E4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25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F434-4DFA-46A8-B6F1-FC603D7CCFAD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5075B-B58C-4119-B35E-3EAF870E4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811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모서리가 둥근 직사각형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F434-4DFA-46A8-B6F1-FC603D7CCFAD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5075B-B58C-4119-B35E-3EAF870E431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72309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F434-4DFA-46A8-B6F1-FC603D7CCFAD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865075B-B58C-4119-B35E-3EAF870E431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96894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모서리가 둥근 직사각형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4CDF434-4DFA-46A8-B6F1-FC603D7CCFAD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865075B-B58C-4119-B35E-3EAF870E4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062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1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1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gi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DECB93D-C05F-4F38-8950-3CABA7B0CB0B}"/>
              </a:ext>
            </a:extLst>
          </p:cNvPr>
          <p:cNvSpPr txBox="1">
            <a:spLocks/>
          </p:cNvSpPr>
          <p:nvPr/>
        </p:nvSpPr>
        <p:spPr>
          <a:xfrm>
            <a:off x="179512" y="1383556"/>
            <a:ext cx="8712968" cy="1143000"/>
          </a:xfrm>
          <a:prstGeom prst="rect">
            <a:avLst/>
          </a:prstGeom>
        </p:spPr>
        <p:txBody>
          <a:bodyPr wrap="none" bIns="91440" anchor="b" anchorCtr="0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6600" dirty="0">
                <a:solidFill>
                  <a:schemeClr val="tx1"/>
                </a:solidFill>
                <a:latin typeface="+mn-ea"/>
                <a:ea typeface="+mn-ea"/>
              </a:rPr>
              <a:t>System Programming</a:t>
            </a:r>
            <a:endParaRPr lang="ko-KR" altLang="en-US" sz="6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8D361BC-64A3-457F-8AEE-C6FED698C419}"/>
              </a:ext>
            </a:extLst>
          </p:cNvPr>
          <p:cNvSpPr txBox="1">
            <a:spLocks/>
          </p:cNvSpPr>
          <p:nvPr/>
        </p:nvSpPr>
        <p:spPr>
          <a:xfrm>
            <a:off x="3775844" y="4346934"/>
            <a:ext cx="4855339" cy="446276"/>
          </a:xfrm>
          <a:prstGeom prst="rect">
            <a:avLst/>
          </a:prstGeom>
        </p:spPr>
        <p:txBody>
          <a:bodyPr wrap="square" bIns="91440" anchor="b" anchorCtr="0">
            <a:sp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tx1"/>
                </a:solidFill>
                <a:latin typeface="+mn-ea"/>
                <a:ea typeface="+mn-ea"/>
              </a:rPr>
              <a:t>2012105043	</a:t>
            </a:r>
            <a:r>
              <a:rPr lang="ko-KR" altLang="en-US" sz="2000" dirty="0">
                <a:solidFill>
                  <a:schemeClr val="tx1"/>
                </a:solidFill>
                <a:latin typeface="+mn-ea"/>
                <a:ea typeface="+mn-ea"/>
              </a:rPr>
              <a:t>컴퓨터학부</a:t>
            </a:r>
            <a:r>
              <a:rPr lang="en-US" altLang="ko-KR" sz="2000" dirty="0">
                <a:solidFill>
                  <a:schemeClr val="tx1"/>
                </a:solidFill>
                <a:latin typeface="+mn-ea"/>
                <a:ea typeface="+mn-ea"/>
              </a:rPr>
              <a:t>		</a:t>
            </a:r>
            <a:r>
              <a:rPr lang="ko-KR" altLang="en-US" sz="2000" dirty="0" err="1">
                <a:solidFill>
                  <a:schemeClr val="tx1"/>
                </a:solidFill>
                <a:latin typeface="+mn-ea"/>
                <a:ea typeface="+mn-ea"/>
              </a:rPr>
              <a:t>박철우</a:t>
            </a:r>
            <a:endParaRPr lang="ko-KR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067F3BE-011F-4C2D-BD40-2F6BF4365C69}"/>
              </a:ext>
            </a:extLst>
          </p:cNvPr>
          <p:cNvSpPr txBox="1">
            <a:spLocks/>
          </p:cNvSpPr>
          <p:nvPr/>
        </p:nvSpPr>
        <p:spPr>
          <a:xfrm>
            <a:off x="3775844" y="5352408"/>
            <a:ext cx="4855339" cy="446276"/>
          </a:xfrm>
          <a:prstGeom prst="rect">
            <a:avLst/>
          </a:prstGeom>
        </p:spPr>
        <p:txBody>
          <a:bodyPr wrap="square" bIns="91440" anchor="b" anchorCtr="0">
            <a:sp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tx1"/>
                </a:solidFill>
                <a:latin typeface="+mn-ea"/>
                <a:ea typeface="+mn-ea"/>
              </a:rPr>
              <a:t>2013019033	</a:t>
            </a:r>
            <a:r>
              <a:rPr lang="ko-KR" altLang="en-US" sz="2000" dirty="0">
                <a:solidFill>
                  <a:schemeClr val="tx1"/>
                </a:solidFill>
                <a:latin typeface="+mn-ea"/>
                <a:ea typeface="+mn-ea"/>
              </a:rPr>
              <a:t>수학과</a:t>
            </a:r>
            <a:r>
              <a:rPr lang="en-US" altLang="ko-KR" sz="2000" dirty="0">
                <a:solidFill>
                  <a:schemeClr val="tx1"/>
                </a:solidFill>
                <a:latin typeface="+mn-ea"/>
                <a:ea typeface="+mn-ea"/>
              </a:rPr>
              <a:t>			</a:t>
            </a:r>
            <a:r>
              <a:rPr lang="ko-KR" altLang="en-US" sz="2000" dirty="0">
                <a:solidFill>
                  <a:schemeClr val="tx1"/>
                </a:solidFill>
                <a:latin typeface="+mn-ea"/>
                <a:ea typeface="+mn-ea"/>
              </a:rPr>
              <a:t>정인준</a:t>
            </a:r>
            <a:endParaRPr lang="ko-KR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6410F16-4B17-4014-9374-122CF5B9787A}"/>
              </a:ext>
            </a:extLst>
          </p:cNvPr>
          <p:cNvSpPr txBox="1">
            <a:spLocks/>
          </p:cNvSpPr>
          <p:nvPr/>
        </p:nvSpPr>
        <p:spPr>
          <a:xfrm>
            <a:off x="3775844" y="4849671"/>
            <a:ext cx="4855339" cy="446276"/>
          </a:xfrm>
          <a:prstGeom prst="rect">
            <a:avLst/>
          </a:prstGeom>
        </p:spPr>
        <p:txBody>
          <a:bodyPr wrap="square" bIns="91440" anchor="b" anchorCtr="0">
            <a:sp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tx1"/>
                </a:solidFill>
                <a:latin typeface="+mn-ea"/>
                <a:ea typeface="+mn-ea"/>
              </a:rPr>
              <a:t>2012105108	</a:t>
            </a:r>
            <a:r>
              <a:rPr lang="ko-KR" altLang="en-US" sz="2000" dirty="0">
                <a:solidFill>
                  <a:schemeClr val="tx1"/>
                </a:solidFill>
                <a:latin typeface="+mn-ea"/>
                <a:ea typeface="+mn-ea"/>
              </a:rPr>
              <a:t>컴퓨터학부</a:t>
            </a:r>
            <a:r>
              <a:rPr lang="en-US" altLang="ko-KR" sz="2000" dirty="0">
                <a:solidFill>
                  <a:schemeClr val="tx1"/>
                </a:solidFill>
                <a:latin typeface="+mn-ea"/>
                <a:ea typeface="+mn-ea"/>
              </a:rPr>
              <a:t>		</a:t>
            </a:r>
            <a:r>
              <a:rPr lang="ko-KR" altLang="en-US" sz="2000" dirty="0" err="1">
                <a:solidFill>
                  <a:schemeClr val="tx1"/>
                </a:solidFill>
                <a:latin typeface="+mn-ea"/>
                <a:ea typeface="+mn-ea"/>
              </a:rPr>
              <a:t>황연우</a:t>
            </a:r>
            <a:endParaRPr lang="ko-KR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B2454550-7364-4D51-8005-D8055C7BC448}"/>
              </a:ext>
            </a:extLst>
          </p:cNvPr>
          <p:cNvSpPr txBox="1">
            <a:spLocks/>
          </p:cNvSpPr>
          <p:nvPr/>
        </p:nvSpPr>
        <p:spPr>
          <a:xfrm>
            <a:off x="3775844" y="5855144"/>
            <a:ext cx="4855339" cy="446276"/>
          </a:xfrm>
          <a:prstGeom prst="rect">
            <a:avLst/>
          </a:prstGeom>
        </p:spPr>
        <p:txBody>
          <a:bodyPr wrap="square" bIns="91440" anchor="b" anchorCtr="0">
            <a:sp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tx1"/>
                </a:solidFill>
                <a:latin typeface="+mn-ea"/>
                <a:ea typeface="+mn-ea"/>
              </a:rPr>
              <a:t>2013064009	</a:t>
            </a:r>
            <a:r>
              <a:rPr lang="ko-KR" altLang="en-US" sz="2000" dirty="0">
                <a:solidFill>
                  <a:schemeClr val="tx1"/>
                </a:solidFill>
                <a:latin typeface="+mn-ea"/>
                <a:ea typeface="+mn-ea"/>
              </a:rPr>
              <a:t>미술학과</a:t>
            </a:r>
            <a:r>
              <a:rPr lang="en-US" altLang="ko-KR" sz="2000" dirty="0">
                <a:solidFill>
                  <a:schemeClr val="tx1"/>
                </a:solidFill>
                <a:latin typeface="+mn-ea"/>
                <a:ea typeface="+mn-ea"/>
              </a:rPr>
              <a:t>		</a:t>
            </a:r>
            <a:r>
              <a:rPr lang="ko-KR" altLang="en-US" sz="2000" dirty="0">
                <a:solidFill>
                  <a:schemeClr val="tx1"/>
                </a:solidFill>
                <a:latin typeface="+mn-ea"/>
                <a:ea typeface="+mn-ea"/>
              </a:rPr>
              <a:t>김현지</a:t>
            </a:r>
            <a:endParaRPr lang="ko-KR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C90CD2F5-1AA1-450A-927F-AA1B8D6DC155}"/>
              </a:ext>
            </a:extLst>
          </p:cNvPr>
          <p:cNvSpPr txBox="1">
            <a:spLocks/>
          </p:cNvSpPr>
          <p:nvPr/>
        </p:nvSpPr>
        <p:spPr>
          <a:xfrm>
            <a:off x="3112651" y="2933194"/>
            <a:ext cx="2815964" cy="630942"/>
          </a:xfrm>
          <a:prstGeom prst="rect">
            <a:avLst/>
          </a:prstGeom>
        </p:spPr>
        <p:txBody>
          <a:bodyPr wrap="none" bIns="91440" anchor="b" anchorCtr="0">
            <a:sp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chemeClr val="tx1"/>
                </a:solidFill>
                <a:latin typeface="+mn-ea"/>
                <a:ea typeface="+mn-ea"/>
              </a:rPr>
              <a:t>- Snake Game</a:t>
            </a:r>
            <a:endParaRPr lang="ko-KR" altLang="en-US" sz="5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92218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D22EE869-922C-4432-BEA5-24819C66C5BE}"/>
              </a:ext>
            </a:extLst>
          </p:cNvPr>
          <p:cNvSpPr/>
          <p:nvPr/>
        </p:nvSpPr>
        <p:spPr>
          <a:xfrm>
            <a:off x="532785" y="868650"/>
            <a:ext cx="18045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+mn-ea"/>
              </a:rPr>
              <a:t>- Snake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game</a:t>
            </a:r>
            <a:endParaRPr lang="ko-KR" altLang="en-US" sz="2000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900FD8F-5C7A-4B24-BF60-AE9D373A80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89" t="10876" r="24836" b="221"/>
          <a:stretch/>
        </p:blipFill>
        <p:spPr>
          <a:xfrm>
            <a:off x="1944974" y="1421015"/>
            <a:ext cx="5254053" cy="510432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17A65DB-12D4-46C7-8A27-B44924288C6B}"/>
              </a:ext>
            </a:extLst>
          </p:cNvPr>
          <p:cNvSpPr/>
          <p:nvPr/>
        </p:nvSpPr>
        <p:spPr>
          <a:xfrm>
            <a:off x="299472" y="332656"/>
            <a:ext cx="2864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n-ea"/>
              </a:rPr>
              <a:t>프로젝트 주제 소개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A028F04-4CAF-4AFE-AF2A-F29953A5E2D5}"/>
              </a:ext>
            </a:extLst>
          </p:cNvPr>
          <p:cNvCxnSpPr>
            <a:cxnSpLocks/>
          </p:cNvCxnSpPr>
          <p:nvPr/>
        </p:nvCxnSpPr>
        <p:spPr>
          <a:xfrm>
            <a:off x="383989" y="755079"/>
            <a:ext cx="27148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579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시프 프로젝트(구글)">
            <a:hlinkClick r:id="" action="ppaction://media"/>
            <a:extLst>
              <a:ext uri="{FF2B5EF4-FFF2-40B4-BE49-F238E27FC236}">
                <a16:creationId xmlns:a16="http://schemas.microsoft.com/office/drawing/2014/main" id="{47F0C734-03C6-4DB5-831B-8C98DB334D4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34591" y="560045"/>
            <a:ext cx="8274819" cy="620611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7BC24FD-2000-4496-A8BF-954D29A69EB9}"/>
              </a:ext>
            </a:extLst>
          </p:cNvPr>
          <p:cNvSpPr/>
          <p:nvPr/>
        </p:nvSpPr>
        <p:spPr>
          <a:xfrm>
            <a:off x="299472" y="397239"/>
            <a:ext cx="8545056" cy="4714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22EE869-922C-4432-BEA5-24819C66C5BE}"/>
              </a:ext>
            </a:extLst>
          </p:cNvPr>
          <p:cNvSpPr/>
          <p:nvPr/>
        </p:nvSpPr>
        <p:spPr>
          <a:xfrm>
            <a:off x="532785" y="868650"/>
            <a:ext cx="18045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+mn-ea"/>
              </a:rPr>
              <a:t>- Snake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game</a:t>
            </a:r>
            <a:endParaRPr lang="ko-KR" altLang="en-US" sz="2000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3DC569E-DCF3-4D3F-9555-FBD866541D1D}"/>
              </a:ext>
            </a:extLst>
          </p:cNvPr>
          <p:cNvSpPr/>
          <p:nvPr/>
        </p:nvSpPr>
        <p:spPr>
          <a:xfrm>
            <a:off x="299472" y="332656"/>
            <a:ext cx="2864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n-ea"/>
              </a:rPr>
              <a:t>프로젝트 주제 소개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03CEAB7-61A7-44C0-A416-41F2857B9A14}"/>
              </a:ext>
            </a:extLst>
          </p:cNvPr>
          <p:cNvCxnSpPr>
            <a:cxnSpLocks/>
          </p:cNvCxnSpPr>
          <p:nvPr/>
        </p:nvCxnSpPr>
        <p:spPr>
          <a:xfrm>
            <a:off x="383989" y="755079"/>
            <a:ext cx="27148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36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63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D22EE869-922C-4432-BEA5-24819C66C5BE}"/>
              </a:ext>
            </a:extLst>
          </p:cNvPr>
          <p:cNvSpPr/>
          <p:nvPr/>
        </p:nvSpPr>
        <p:spPr>
          <a:xfrm>
            <a:off x="532785" y="868650"/>
            <a:ext cx="18045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+mn-ea"/>
              </a:rPr>
              <a:t>- Snake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game</a:t>
            </a:r>
            <a:endParaRPr lang="ko-KR" altLang="en-US" sz="2000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1CDBFC-41AE-453C-A640-E44985103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520" y="1552231"/>
            <a:ext cx="2776961" cy="493925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2D4C3AD-D0E0-47FB-A69F-32C592F92739}"/>
              </a:ext>
            </a:extLst>
          </p:cNvPr>
          <p:cNvSpPr/>
          <p:nvPr/>
        </p:nvSpPr>
        <p:spPr>
          <a:xfrm>
            <a:off x="299472" y="332656"/>
            <a:ext cx="2864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n-ea"/>
              </a:rPr>
              <a:t>프로젝트 주제 소개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05D1C8C-A91B-4CF8-9980-E33929AACB60}"/>
              </a:ext>
            </a:extLst>
          </p:cNvPr>
          <p:cNvCxnSpPr>
            <a:cxnSpLocks/>
          </p:cNvCxnSpPr>
          <p:nvPr/>
        </p:nvCxnSpPr>
        <p:spPr>
          <a:xfrm>
            <a:off x="383989" y="755079"/>
            <a:ext cx="27148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312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857500"/>
            <a:ext cx="8712968" cy="1143000"/>
          </a:xfrm>
        </p:spPr>
        <p:txBody>
          <a:bodyPr>
            <a:noAutofit/>
          </a:bodyPr>
          <a:lstStyle/>
          <a:p>
            <a:pPr algn="ctr"/>
            <a:r>
              <a:rPr lang="ko-KR" altLang="en-US" sz="4800">
                <a:solidFill>
                  <a:schemeClr val="tx1"/>
                </a:solidFill>
                <a:latin typeface="+mn-ea"/>
                <a:ea typeface="+mn-ea"/>
              </a:rPr>
              <a:t>시연</a:t>
            </a:r>
            <a:r>
              <a:rPr lang="en-US" altLang="ko-KR" sz="48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4800" dirty="0">
                <a:solidFill>
                  <a:schemeClr val="tx1"/>
                </a:solidFill>
                <a:latin typeface="+mn-ea"/>
                <a:ea typeface="+mn-ea"/>
              </a:rPr>
              <a:t>동영상</a:t>
            </a:r>
          </a:p>
        </p:txBody>
      </p:sp>
    </p:spTree>
    <p:extLst>
      <p:ext uri="{BB962C8B-B14F-4D97-AF65-F5344CB8AC3E}">
        <p14:creationId xmlns:p14="http://schemas.microsoft.com/office/powerpoint/2010/main" val="1864957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84872" y="55780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000" dirty="0">
              <a:latin typeface="+mn-ea"/>
              <a:ea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A063825-A83B-4AC0-90E3-FAEE2692BB38}"/>
              </a:ext>
            </a:extLst>
          </p:cNvPr>
          <p:cNvSpPr/>
          <p:nvPr/>
        </p:nvSpPr>
        <p:spPr>
          <a:xfrm>
            <a:off x="299472" y="332656"/>
            <a:ext cx="18325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n-ea"/>
              </a:rPr>
              <a:t>시연 동영상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51E29C1-D3FC-4D85-98A2-D304A9CEAEAC}"/>
              </a:ext>
            </a:extLst>
          </p:cNvPr>
          <p:cNvCxnSpPr>
            <a:cxnSpLocks/>
          </p:cNvCxnSpPr>
          <p:nvPr/>
        </p:nvCxnSpPr>
        <p:spPr>
          <a:xfrm>
            <a:off x="383989" y="755079"/>
            <a:ext cx="16777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시프 조별과제">
            <a:hlinkClick r:id="" action="ppaction://media"/>
            <a:extLst>
              <a:ext uri="{FF2B5EF4-FFF2-40B4-BE49-F238E27FC236}">
                <a16:creationId xmlns:a16="http://schemas.microsoft.com/office/drawing/2014/main" id="{5D76AA27-EE29-449E-B650-EE92C40A555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85181" y="929866"/>
            <a:ext cx="6173639" cy="571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36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97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857500"/>
            <a:ext cx="8712968" cy="1143000"/>
          </a:xfrm>
        </p:spPr>
        <p:txBody>
          <a:bodyPr>
            <a:noAutofit/>
          </a:bodyPr>
          <a:lstStyle/>
          <a:p>
            <a:pPr algn="ctr"/>
            <a:r>
              <a:rPr lang="ko-KR" altLang="en-US" sz="4800">
                <a:solidFill>
                  <a:schemeClr val="tx1"/>
                </a:solidFill>
                <a:latin typeface="+mn-ea"/>
                <a:ea typeface="+mn-ea"/>
              </a:rPr>
              <a:t>코드 설명</a:t>
            </a:r>
            <a:endParaRPr lang="ko-KR" altLang="en-US" sz="4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1516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AA063825-A83B-4AC0-90E3-FAEE2692BB38}"/>
              </a:ext>
            </a:extLst>
          </p:cNvPr>
          <p:cNvSpPr/>
          <p:nvPr/>
        </p:nvSpPr>
        <p:spPr>
          <a:xfrm>
            <a:off x="299472" y="332656"/>
            <a:ext cx="29514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n-ea"/>
              </a:rPr>
              <a:t>코드 설명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– </a:t>
            </a:r>
            <a:r>
              <a:rPr lang="ko-KR" altLang="en-US" sz="2000" dirty="0">
                <a:latin typeface="+mn-ea"/>
              </a:rPr>
              <a:t>개발 과정</a:t>
            </a:r>
            <a:endParaRPr lang="ko-KR" altLang="en-US" sz="2400" dirty="0">
              <a:latin typeface="+mn-ea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51E29C1-D3FC-4D85-98A2-D304A9CEAEAC}"/>
              </a:ext>
            </a:extLst>
          </p:cNvPr>
          <p:cNvCxnSpPr>
            <a:cxnSpLocks/>
          </p:cNvCxnSpPr>
          <p:nvPr/>
        </p:nvCxnSpPr>
        <p:spPr>
          <a:xfrm>
            <a:off x="383989" y="755079"/>
            <a:ext cx="13678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B7C3D8-C105-4D0D-ADF5-AC62AFE8990D}"/>
              </a:ext>
            </a:extLst>
          </p:cNvPr>
          <p:cNvSpPr/>
          <p:nvPr/>
        </p:nvSpPr>
        <p:spPr>
          <a:xfrm>
            <a:off x="1685458" y="1238709"/>
            <a:ext cx="54700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err="1">
                <a:latin typeface="+mn-ea"/>
              </a:rPr>
              <a:t>moving_test.c</a:t>
            </a:r>
            <a:r>
              <a:rPr lang="en-US" altLang="ko-KR" sz="2400" b="1" dirty="0">
                <a:latin typeface="+mn-ea"/>
              </a:rPr>
              <a:t> (add moving a block)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C73B39F-8397-43EB-9230-4A4C0C00FC72}"/>
              </a:ext>
            </a:extLst>
          </p:cNvPr>
          <p:cNvSpPr/>
          <p:nvPr/>
        </p:nvSpPr>
        <p:spPr>
          <a:xfrm>
            <a:off x="769517" y="2211684"/>
            <a:ext cx="76049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err="1">
                <a:latin typeface="+mn-ea"/>
              </a:rPr>
              <a:t>moving_add_snake.c</a:t>
            </a:r>
            <a:r>
              <a:rPr lang="en-US" altLang="ko-KR" sz="2400" b="1" dirty="0">
                <a:latin typeface="+mn-ea"/>
              </a:rPr>
              <a:t> (converting block into snake)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6EB7F2B-1C25-4FCD-B383-1C6FC4819D30}"/>
              </a:ext>
            </a:extLst>
          </p:cNvPr>
          <p:cNvSpPr/>
          <p:nvPr/>
        </p:nvSpPr>
        <p:spPr>
          <a:xfrm>
            <a:off x="2226665" y="5809892"/>
            <a:ext cx="43876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latin typeface="+mn-ea"/>
              </a:rPr>
              <a:t>snake_ver3.c (add comment)</a:t>
            </a:r>
            <a:endParaRPr lang="ko-KR" altLang="en-US" sz="2400" b="1" dirty="0">
              <a:latin typeface="+mn-ea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6DF716D-FE0F-44EE-A4CB-97C8EA8CF94D}"/>
              </a:ext>
            </a:extLst>
          </p:cNvPr>
          <p:cNvGrpSpPr/>
          <p:nvPr/>
        </p:nvGrpSpPr>
        <p:grpSpPr>
          <a:xfrm>
            <a:off x="572910" y="3184659"/>
            <a:ext cx="7695120" cy="801308"/>
            <a:chOff x="572910" y="4014610"/>
            <a:chExt cx="7695120" cy="80130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3A3A300-6AD0-4D1A-A4C6-3CC0C996ABA2}"/>
                </a:ext>
              </a:extLst>
            </p:cNvPr>
            <p:cNvSpPr/>
            <p:nvPr/>
          </p:nvSpPr>
          <p:spPr>
            <a:xfrm>
              <a:off x="3414490" y="4014610"/>
              <a:ext cx="201196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b="1" dirty="0">
                  <a:latin typeface="+mn-ea"/>
                </a:rPr>
                <a:t>snake_ver1.c</a:t>
              </a:r>
              <a:endParaRPr lang="ko-KR" altLang="en-US" sz="2400" b="1" dirty="0">
                <a:latin typeface="+mn-ea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D583842-EEE4-4241-B5C7-7F157A93520B}"/>
                </a:ext>
              </a:extLst>
            </p:cNvPr>
            <p:cNvSpPr/>
            <p:nvPr/>
          </p:nvSpPr>
          <p:spPr>
            <a:xfrm>
              <a:off x="572910" y="4354253"/>
              <a:ext cx="769512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b="1" dirty="0">
                  <a:latin typeface="+mn-ea"/>
                </a:rPr>
                <a:t>(add item, unchanging direction, and end window)</a:t>
              </a:r>
              <a:endParaRPr lang="ko-KR" altLang="en-US" sz="2400" b="1" dirty="0">
                <a:latin typeface="+mn-ea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C8747C-948D-49AE-8C34-3FA36C9FC5CE}"/>
              </a:ext>
            </a:extLst>
          </p:cNvPr>
          <p:cNvSpPr/>
          <p:nvPr/>
        </p:nvSpPr>
        <p:spPr>
          <a:xfrm>
            <a:off x="3414490" y="4497277"/>
            <a:ext cx="20119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latin typeface="+mn-ea"/>
              </a:rPr>
              <a:t>snake_ver2.c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A4001D-A056-493B-9A62-618311B75712}"/>
              </a:ext>
            </a:extLst>
          </p:cNvPr>
          <p:cNvSpPr/>
          <p:nvPr/>
        </p:nvSpPr>
        <p:spPr>
          <a:xfrm>
            <a:off x="2344756" y="4836920"/>
            <a:ext cx="44544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latin typeface="+mn-ea"/>
              </a:rPr>
              <a:t>(add title window, and edge)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2096AB70-0B8D-45EF-8101-50B4891434C5}"/>
              </a:ext>
            </a:extLst>
          </p:cNvPr>
          <p:cNvSpPr/>
          <p:nvPr/>
        </p:nvSpPr>
        <p:spPr>
          <a:xfrm>
            <a:off x="4272196" y="1728086"/>
            <a:ext cx="217357" cy="455886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71BEA006-12D9-43BF-BEE8-97398165A7B3}"/>
              </a:ext>
            </a:extLst>
          </p:cNvPr>
          <p:cNvSpPr/>
          <p:nvPr/>
        </p:nvSpPr>
        <p:spPr>
          <a:xfrm>
            <a:off x="4272196" y="2701061"/>
            <a:ext cx="217357" cy="455886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8F6A0B22-8E0B-4DCA-B27E-226D8063060D}"/>
              </a:ext>
            </a:extLst>
          </p:cNvPr>
          <p:cNvSpPr/>
          <p:nvPr/>
        </p:nvSpPr>
        <p:spPr>
          <a:xfrm>
            <a:off x="4272196" y="5326297"/>
            <a:ext cx="217357" cy="455886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CF4FB4B7-D3A4-4B0D-9FD1-C3D4E5791AAB}"/>
              </a:ext>
            </a:extLst>
          </p:cNvPr>
          <p:cNvSpPr/>
          <p:nvPr/>
        </p:nvSpPr>
        <p:spPr>
          <a:xfrm>
            <a:off x="4272196" y="4013679"/>
            <a:ext cx="217357" cy="455886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E8B277-09E9-433B-AD0C-032B2CE0CEAB}"/>
              </a:ext>
            </a:extLst>
          </p:cNvPr>
          <p:cNvSpPr/>
          <p:nvPr/>
        </p:nvSpPr>
        <p:spPr>
          <a:xfrm>
            <a:off x="177553" y="1175404"/>
            <a:ext cx="8833282" cy="48401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5BEC69-020D-4ADE-8BA5-17802628EC4B}"/>
              </a:ext>
            </a:extLst>
          </p:cNvPr>
          <p:cNvSpPr/>
          <p:nvPr/>
        </p:nvSpPr>
        <p:spPr>
          <a:xfrm>
            <a:off x="177553" y="3228364"/>
            <a:ext cx="8833282" cy="75238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A1ED568-9B00-4D24-92BB-5A3FB8D54D86}"/>
              </a:ext>
            </a:extLst>
          </p:cNvPr>
          <p:cNvSpPr/>
          <p:nvPr/>
        </p:nvSpPr>
        <p:spPr>
          <a:xfrm>
            <a:off x="177553" y="2285112"/>
            <a:ext cx="8833282" cy="37286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5698233-175E-46F0-AF5F-219EAAA77A9F}"/>
              </a:ext>
            </a:extLst>
          </p:cNvPr>
          <p:cNvSpPr/>
          <p:nvPr/>
        </p:nvSpPr>
        <p:spPr>
          <a:xfrm>
            <a:off x="177553" y="4521282"/>
            <a:ext cx="8833282" cy="75238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17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2" grpId="0"/>
      <p:bldP spid="15" grpId="0"/>
      <p:bldP spid="6" grpId="0" animBg="1"/>
      <p:bldP spid="25" grpId="0" animBg="1"/>
      <p:bldP spid="27" grpId="0" animBg="1"/>
      <p:bldP spid="28" grpId="0" animBg="1"/>
      <p:bldP spid="18" grpId="0" animBg="1"/>
      <p:bldP spid="30" grpId="0" animBg="1"/>
      <p:bldP spid="31" grpId="0" animBg="1"/>
      <p:bldP spid="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AA063825-A83B-4AC0-90E3-FAEE2692BB38}"/>
              </a:ext>
            </a:extLst>
          </p:cNvPr>
          <p:cNvSpPr/>
          <p:nvPr/>
        </p:nvSpPr>
        <p:spPr>
          <a:xfrm>
            <a:off x="299472" y="332656"/>
            <a:ext cx="29514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n-ea"/>
              </a:rPr>
              <a:t>코드 설명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– </a:t>
            </a:r>
            <a:r>
              <a:rPr lang="ko-KR" altLang="en-US" sz="2000" dirty="0">
                <a:latin typeface="+mn-ea"/>
              </a:rPr>
              <a:t>개발 과정</a:t>
            </a:r>
            <a:endParaRPr lang="ko-KR" altLang="en-US" sz="2400" dirty="0">
              <a:latin typeface="+mn-ea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51E29C1-D3FC-4D85-98A2-D304A9CEAEAC}"/>
              </a:ext>
            </a:extLst>
          </p:cNvPr>
          <p:cNvCxnSpPr>
            <a:cxnSpLocks/>
          </p:cNvCxnSpPr>
          <p:nvPr/>
        </p:nvCxnSpPr>
        <p:spPr>
          <a:xfrm>
            <a:off x="383989" y="755079"/>
            <a:ext cx="13678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CC5D46D5-8BF6-45F4-B1F0-853487F5A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7" y="1622319"/>
            <a:ext cx="8502437" cy="178786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771D3A6-CDD5-4C2D-93B8-63A805821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460" y="3477722"/>
            <a:ext cx="5568330" cy="2642892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9D0EC2-89C1-4AF6-A4D2-4790B18D13B3}"/>
              </a:ext>
            </a:extLst>
          </p:cNvPr>
          <p:cNvSpPr/>
          <p:nvPr/>
        </p:nvSpPr>
        <p:spPr>
          <a:xfrm>
            <a:off x="149900" y="3365928"/>
            <a:ext cx="8833282" cy="282222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51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16EB42-3DA5-4D2E-BA1D-6F054DB34EE6}"/>
              </a:ext>
            </a:extLst>
          </p:cNvPr>
          <p:cNvSpPr/>
          <p:nvPr/>
        </p:nvSpPr>
        <p:spPr>
          <a:xfrm>
            <a:off x="532785" y="7862356"/>
            <a:ext cx="31024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+mn-ea"/>
              </a:rPr>
              <a:t>Application</a:t>
            </a:r>
            <a:r>
              <a:rPr lang="ko-KR" altLang="en-US" sz="2000" b="1" dirty="0">
                <a:latin typeface="+mn-ea"/>
              </a:rPr>
              <a:t> </a:t>
            </a:r>
            <a:r>
              <a:rPr lang="en-US" altLang="ko-KR" sz="2000" b="1" dirty="0">
                <a:latin typeface="+mn-ea"/>
              </a:rPr>
              <a:t>frameworks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68BCF27-EEFD-4DE9-B360-DCC2F0FB8C98}"/>
              </a:ext>
            </a:extLst>
          </p:cNvPr>
          <p:cNvSpPr/>
          <p:nvPr/>
        </p:nvSpPr>
        <p:spPr>
          <a:xfrm>
            <a:off x="874684" y="8282002"/>
            <a:ext cx="14732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err="1">
                <a:latin typeface="+mn-ea"/>
              </a:rPr>
              <a:t>javax.swing</a:t>
            </a:r>
            <a:endParaRPr lang="en-US" altLang="ko-KR" sz="2000" dirty="0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E49B9E-6FC6-4355-A3CD-E4A7EDB7121B}"/>
              </a:ext>
            </a:extLst>
          </p:cNvPr>
          <p:cNvSpPr/>
          <p:nvPr/>
        </p:nvSpPr>
        <p:spPr>
          <a:xfrm>
            <a:off x="532785" y="868650"/>
            <a:ext cx="42878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+mn-ea"/>
              </a:rPr>
              <a:t>- </a:t>
            </a:r>
            <a:r>
              <a:rPr lang="en-US" altLang="ko-KR" sz="2000" dirty="0" err="1">
                <a:latin typeface="+mn-ea"/>
              </a:rPr>
              <a:t>moving_test.c</a:t>
            </a:r>
            <a:r>
              <a:rPr lang="en-US" altLang="ko-KR" dirty="0">
                <a:latin typeface="+mn-ea"/>
              </a:rPr>
              <a:t> (add moving a block)</a:t>
            </a:r>
            <a:endParaRPr lang="ko-KR" altLang="en-US" dirty="0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5DC388-C095-49F1-B105-4E5F4E2FD097}"/>
              </a:ext>
            </a:extLst>
          </p:cNvPr>
          <p:cNvSpPr/>
          <p:nvPr/>
        </p:nvSpPr>
        <p:spPr>
          <a:xfrm>
            <a:off x="299472" y="332656"/>
            <a:ext cx="35269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n-ea"/>
              </a:rPr>
              <a:t>코드 설명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– </a:t>
            </a:r>
            <a:r>
              <a:rPr lang="ko-KR" altLang="en-US" sz="2000" dirty="0">
                <a:latin typeface="+mn-ea"/>
              </a:rPr>
              <a:t>상세 분석</a:t>
            </a:r>
            <a:r>
              <a:rPr lang="en-US" altLang="ko-KR" dirty="0">
                <a:latin typeface="+mn-ea"/>
              </a:rPr>
              <a:t>(1/2)</a:t>
            </a:r>
            <a:endParaRPr lang="ko-KR" altLang="en-US" sz="2000" dirty="0">
              <a:latin typeface="+mn-ea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D3CCF11-75C0-49B4-A4F7-01671E6C0F2D}"/>
              </a:ext>
            </a:extLst>
          </p:cNvPr>
          <p:cNvCxnSpPr>
            <a:cxnSpLocks/>
          </p:cNvCxnSpPr>
          <p:nvPr/>
        </p:nvCxnSpPr>
        <p:spPr>
          <a:xfrm>
            <a:off x="383989" y="755079"/>
            <a:ext cx="13678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5CD0687-80EE-4BAE-BC57-BC78B0408C07}"/>
              </a:ext>
            </a:extLst>
          </p:cNvPr>
          <p:cNvSpPr/>
          <p:nvPr/>
        </p:nvSpPr>
        <p:spPr>
          <a:xfrm>
            <a:off x="235903" y="2226834"/>
            <a:ext cx="78112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+mn-ea"/>
              </a:rPr>
              <a:t>- Chapter 7</a:t>
            </a:r>
            <a:r>
              <a:rPr lang="ko-KR" altLang="en-US" sz="2000" b="1" dirty="0">
                <a:latin typeface="+mn-ea"/>
              </a:rPr>
              <a:t>의 </a:t>
            </a:r>
            <a:r>
              <a:rPr lang="en-US" altLang="ko-KR" sz="2000" b="1" dirty="0" err="1">
                <a:latin typeface="+mn-ea"/>
              </a:rPr>
              <a:t>bounce_async.c</a:t>
            </a:r>
            <a:r>
              <a:rPr lang="ko-KR" altLang="en-US" sz="2000" b="1" dirty="0">
                <a:latin typeface="+mn-ea"/>
              </a:rPr>
              <a:t>의  </a:t>
            </a:r>
            <a:r>
              <a:rPr lang="en-US" altLang="ko-KR" sz="2000" b="1" dirty="0" err="1">
                <a:latin typeface="+mn-ea"/>
              </a:rPr>
              <a:t>on_alarm</a:t>
            </a:r>
            <a:r>
              <a:rPr lang="en-US" altLang="ko-KR" sz="2000" b="1" dirty="0">
                <a:latin typeface="+mn-ea"/>
              </a:rPr>
              <a:t>() </a:t>
            </a:r>
            <a:r>
              <a:rPr lang="ko-KR" altLang="en-US" sz="2000" b="1" dirty="0">
                <a:latin typeface="+mn-ea"/>
              </a:rPr>
              <a:t>및 </a:t>
            </a:r>
            <a:r>
              <a:rPr lang="en-US" altLang="ko-KR" sz="2000" b="1" dirty="0" err="1">
                <a:latin typeface="+mn-ea"/>
              </a:rPr>
              <a:t>on_input</a:t>
            </a:r>
            <a:r>
              <a:rPr lang="en-US" altLang="ko-KR" sz="2000" b="1" dirty="0">
                <a:latin typeface="+mn-ea"/>
              </a:rPr>
              <a:t>()</a:t>
            </a:r>
            <a:r>
              <a:rPr lang="ko-KR" altLang="en-US" sz="2000" b="1" dirty="0">
                <a:latin typeface="+mn-ea"/>
              </a:rPr>
              <a:t> 활용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82BE0F0-156D-4037-9230-223F8F3EB4CA}"/>
              </a:ext>
            </a:extLst>
          </p:cNvPr>
          <p:cNvGrpSpPr/>
          <p:nvPr/>
        </p:nvGrpSpPr>
        <p:grpSpPr>
          <a:xfrm>
            <a:off x="235903" y="3335904"/>
            <a:ext cx="3525324" cy="787285"/>
            <a:chOff x="235903" y="2633260"/>
            <a:chExt cx="3525324" cy="787285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AA4B150-F8D0-4513-862F-F55F9F22006F}"/>
                </a:ext>
              </a:extLst>
            </p:cNvPr>
            <p:cNvSpPr/>
            <p:nvPr/>
          </p:nvSpPr>
          <p:spPr>
            <a:xfrm>
              <a:off x="235903" y="2633260"/>
              <a:ext cx="352532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b="1" dirty="0">
                  <a:latin typeface="+mn-ea"/>
                </a:rPr>
                <a:t>- </a:t>
              </a:r>
              <a:r>
                <a:rPr lang="ko-KR" altLang="en-US" sz="2000" b="1" dirty="0">
                  <a:latin typeface="+mn-ea"/>
                </a:rPr>
                <a:t>실시간으로 이동하는 </a:t>
              </a:r>
              <a:r>
                <a:rPr lang="en-US" altLang="ko-KR" sz="2000" b="1" dirty="0">
                  <a:latin typeface="+mn-ea"/>
                </a:rPr>
                <a:t>block</a:t>
              </a:r>
              <a:endParaRPr lang="ko-KR" altLang="en-US" sz="2000" b="1" dirty="0">
                <a:latin typeface="+mn-ea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744B067-FE88-4230-B97D-7CC62165F724}"/>
                </a:ext>
              </a:extLst>
            </p:cNvPr>
            <p:cNvSpPr/>
            <p:nvPr/>
          </p:nvSpPr>
          <p:spPr>
            <a:xfrm>
              <a:off x="557051" y="3020435"/>
              <a:ext cx="219752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latin typeface="+mn-ea"/>
                </a:rPr>
                <a:t>- </a:t>
              </a:r>
              <a:r>
                <a:rPr lang="en-US" altLang="ko-KR" sz="2000" dirty="0" err="1">
                  <a:latin typeface="+mn-ea"/>
                </a:rPr>
                <a:t>on_alarm</a:t>
              </a:r>
              <a:r>
                <a:rPr lang="en-US" altLang="ko-KR" sz="2000" dirty="0">
                  <a:latin typeface="+mn-ea"/>
                </a:rPr>
                <a:t>() </a:t>
              </a:r>
              <a:r>
                <a:rPr lang="ko-KR" altLang="en-US" sz="2000" dirty="0">
                  <a:latin typeface="+mn-ea"/>
                </a:rPr>
                <a:t>적용</a:t>
              </a:r>
              <a:endParaRPr lang="en-US" altLang="ko-KR" sz="2000" dirty="0">
                <a:latin typeface="+mn-ea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22CADE7-D870-4575-8D01-C513D90FC79D}"/>
              </a:ext>
            </a:extLst>
          </p:cNvPr>
          <p:cNvGrpSpPr/>
          <p:nvPr/>
        </p:nvGrpSpPr>
        <p:grpSpPr>
          <a:xfrm>
            <a:off x="235903" y="4832150"/>
            <a:ext cx="6074099" cy="787287"/>
            <a:chOff x="235903" y="3407610"/>
            <a:chExt cx="6074099" cy="787287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F4EA957-F86E-4A97-8595-D8052A4CD4E6}"/>
                </a:ext>
              </a:extLst>
            </p:cNvPr>
            <p:cNvSpPr/>
            <p:nvPr/>
          </p:nvSpPr>
          <p:spPr>
            <a:xfrm>
              <a:off x="235903" y="3407610"/>
              <a:ext cx="607409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b="1" dirty="0">
                  <a:latin typeface="+mn-ea"/>
                </a:rPr>
                <a:t>- </a:t>
              </a:r>
              <a:r>
                <a:rPr lang="ko-KR" altLang="en-US" sz="2000" b="1" dirty="0">
                  <a:latin typeface="+mn-ea"/>
                </a:rPr>
                <a:t>입력된 값에 따른 </a:t>
              </a:r>
              <a:r>
                <a:rPr lang="en-US" altLang="ko-KR" sz="2000" b="1" dirty="0">
                  <a:latin typeface="+mn-ea"/>
                </a:rPr>
                <a:t>block</a:t>
              </a:r>
              <a:r>
                <a:rPr lang="ko-KR" altLang="en-US" sz="2000" b="1" dirty="0">
                  <a:latin typeface="+mn-ea"/>
                </a:rPr>
                <a:t>의 방향</a:t>
              </a:r>
              <a:r>
                <a:rPr lang="en-US" altLang="ko-KR" b="1" dirty="0">
                  <a:latin typeface="+mn-ea"/>
                </a:rPr>
                <a:t>(</a:t>
              </a:r>
              <a:r>
                <a:rPr lang="ko-KR" altLang="en-US" b="1" dirty="0">
                  <a:latin typeface="+mn-ea"/>
                </a:rPr>
                <a:t>상</a:t>
              </a:r>
              <a:r>
                <a:rPr lang="en-US" altLang="ko-KR" b="1" dirty="0">
                  <a:latin typeface="+mn-ea"/>
                </a:rPr>
                <a:t>, </a:t>
              </a:r>
              <a:r>
                <a:rPr lang="ko-KR" altLang="en-US" b="1" dirty="0">
                  <a:latin typeface="+mn-ea"/>
                </a:rPr>
                <a:t>하</a:t>
              </a:r>
              <a:r>
                <a:rPr lang="en-US" altLang="ko-KR" b="1" dirty="0">
                  <a:latin typeface="+mn-ea"/>
                </a:rPr>
                <a:t>, </a:t>
              </a:r>
              <a:r>
                <a:rPr lang="ko-KR" altLang="en-US" b="1" dirty="0">
                  <a:latin typeface="+mn-ea"/>
                </a:rPr>
                <a:t>좌</a:t>
              </a:r>
              <a:r>
                <a:rPr lang="en-US" altLang="ko-KR" b="1" dirty="0">
                  <a:latin typeface="+mn-ea"/>
                </a:rPr>
                <a:t>, </a:t>
              </a:r>
              <a:r>
                <a:rPr lang="ko-KR" altLang="en-US" b="1" dirty="0">
                  <a:latin typeface="+mn-ea"/>
                </a:rPr>
                <a:t>우</a:t>
              </a:r>
              <a:r>
                <a:rPr lang="en-US" altLang="ko-KR" b="1" dirty="0">
                  <a:latin typeface="+mn-ea"/>
                </a:rPr>
                <a:t>) </a:t>
              </a:r>
              <a:r>
                <a:rPr lang="ko-KR" altLang="en-US" sz="2000" b="1" dirty="0">
                  <a:latin typeface="+mn-ea"/>
                </a:rPr>
                <a:t>전환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869EEF3-330B-4682-AC15-31832AB32C9E}"/>
                </a:ext>
              </a:extLst>
            </p:cNvPr>
            <p:cNvSpPr/>
            <p:nvPr/>
          </p:nvSpPr>
          <p:spPr>
            <a:xfrm>
              <a:off x="557051" y="3794787"/>
              <a:ext cx="21547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latin typeface="+mn-ea"/>
                </a:rPr>
                <a:t>- </a:t>
              </a:r>
              <a:r>
                <a:rPr lang="en-US" altLang="ko-KR" sz="2000" dirty="0" err="1">
                  <a:latin typeface="+mn-ea"/>
                </a:rPr>
                <a:t>on_input</a:t>
              </a:r>
              <a:r>
                <a:rPr lang="en-US" altLang="ko-KR" sz="2000" dirty="0">
                  <a:latin typeface="+mn-ea"/>
                </a:rPr>
                <a:t>() </a:t>
              </a:r>
              <a:r>
                <a:rPr lang="ko-KR" altLang="en-US" sz="2000" dirty="0">
                  <a:latin typeface="+mn-ea"/>
                </a:rPr>
                <a:t>적용</a:t>
              </a:r>
              <a:endParaRPr lang="en-US" altLang="ko-KR" sz="200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523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16EB42-3DA5-4D2E-BA1D-6F054DB34EE6}"/>
              </a:ext>
            </a:extLst>
          </p:cNvPr>
          <p:cNvSpPr/>
          <p:nvPr/>
        </p:nvSpPr>
        <p:spPr>
          <a:xfrm>
            <a:off x="532785" y="7823856"/>
            <a:ext cx="31024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+mn-ea"/>
              </a:rPr>
              <a:t>Application</a:t>
            </a:r>
            <a:r>
              <a:rPr lang="ko-KR" altLang="en-US" sz="2000" b="1" dirty="0">
                <a:latin typeface="+mn-ea"/>
              </a:rPr>
              <a:t> </a:t>
            </a:r>
            <a:r>
              <a:rPr lang="en-US" altLang="ko-KR" sz="2000" b="1" dirty="0">
                <a:latin typeface="+mn-ea"/>
              </a:rPr>
              <a:t>frameworks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68BCF27-EEFD-4DE9-B360-DCC2F0FB8C98}"/>
              </a:ext>
            </a:extLst>
          </p:cNvPr>
          <p:cNvSpPr/>
          <p:nvPr/>
        </p:nvSpPr>
        <p:spPr>
          <a:xfrm>
            <a:off x="874684" y="8243502"/>
            <a:ext cx="14732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err="1">
                <a:latin typeface="+mn-ea"/>
              </a:rPr>
              <a:t>javax.swing</a:t>
            </a:r>
            <a:endParaRPr lang="en-US" altLang="ko-KR" sz="2000" dirty="0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E49B9E-6FC6-4355-A3CD-E4A7EDB7121B}"/>
              </a:ext>
            </a:extLst>
          </p:cNvPr>
          <p:cNvSpPr/>
          <p:nvPr/>
        </p:nvSpPr>
        <p:spPr>
          <a:xfrm>
            <a:off x="532785" y="868650"/>
            <a:ext cx="42878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+mn-ea"/>
              </a:rPr>
              <a:t>- </a:t>
            </a:r>
            <a:r>
              <a:rPr lang="en-US" altLang="ko-KR" sz="2000" dirty="0" err="1">
                <a:latin typeface="+mn-ea"/>
              </a:rPr>
              <a:t>moving_test.c</a:t>
            </a:r>
            <a:r>
              <a:rPr lang="en-US" altLang="ko-KR" dirty="0">
                <a:latin typeface="+mn-ea"/>
              </a:rPr>
              <a:t> (add moving a block)</a:t>
            </a:r>
            <a:endParaRPr lang="ko-KR" altLang="en-US" dirty="0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5DC388-C095-49F1-B105-4E5F4E2FD097}"/>
              </a:ext>
            </a:extLst>
          </p:cNvPr>
          <p:cNvSpPr/>
          <p:nvPr/>
        </p:nvSpPr>
        <p:spPr>
          <a:xfrm>
            <a:off x="299472" y="332656"/>
            <a:ext cx="35269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n-ea"/>
              </a:rPr>
              <a:t>코드 설명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– </a:t>
            </a:r>
            <a:r>
              <a:rPr lang="ko-KR" altLang="en-US" sz="2000" dirty="0">
                <a:latin typeface="+mn-ea"/>
              </a:rPr>
              <a:t>상세 분석</a:t>
            </a:r>
            <a:r>
              <a:rPr lang="en-US" altLang="ko-KR" dirty="0">
                <a:latin typeface="+mn-ea"/>
              </a:rPr>
              <a:t>(1/2)</a:t>
            </a:r>
            <a:endParaRPr lang="ko-KR" altLang="en-US" sz="2000" dirty="0">
              <a:latin typeface="+mn-ea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D3CCF11-75C0-49B4-A4F7-01671E6C0F2D}"/>
              </a:ext>
            </a:extLst>
          </p:cNvPr>
          <p:cNvCxnSpPr>
            <a:cxnSpLocks/>
          </p:cNvCxnSpPr>
          <p:nvPr/>
        </p:nvCxnSpPr>
        <p:spPr>
          <a:xfrm>
            <a:off x="383989" y="755079"/>
            <a:ext cx="13678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A14884F-DED6-4BFD-8012-956C1F98DEA4}"/>
              </a:ext>
            </a:extLst>
          </p:cNvPr>
          <p:cNvSpPr/>
          <p:nvPr/>
        </p:nvSpPr>
        <p:spPr>
          <a:xfrm>
            <a:off x="1548707" y="6369995"/>
            <a:ext cx="22300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+mn-ea"/>
              </a:rPr>
              <a:t>입력 값에 따른 방향 전환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A44B2C5-6CE8-4D34-813D-46A34AB8B1DF}"/>
              </a:ext>
            </a:extLst>
          </p:cNvPr>
          <p:cNvSpPr/>
          <p:nvPr/>
        </p:nvSpPr>
        <p:spPr>
          <a:xfrm>
            <a:off x="1490198" y="2972270"/>
            <a:ext cx="23471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+mn-ea"/>
              </a:rPr>
              <a:t>실시간 타이머로 인한 이동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81842EC-BFE5-41C1-BA40-C3A4BA48E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72" y="3399147"/>
            <a:ext cx="4085969" cy="29727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C49C839-A1ED-4A05-91B8-0067A8F4D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530" y="1406718"/>
            <a:ext cx="2512452" cy="15674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C5B356F-C42E-4399-8185-0ECC77CA3D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645" y="2209710"/>
            <a:ext cx="3429000" cy="335280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742C33D3-A937-4ACA-A346-E4CC44677D1D}"/>
              </a:ext>
            </a:extLst>
          </p:cNvPr>
          <p:cNvSpPr/>
          <p:nvPr/>
        </p:nvSpPr>
        <p:spPr>
          <a:xfrm>
            <a:off x="5796332" y="5568837"/>
            <a:ext cx="2149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+mn-ea"/>
              </a:rPr>
              <a:t>moving_test.c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구현</a:t>
            </a:r>
            <a:endParaRPr lang="en-US" altLang="ko-KR" dirty="0"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6B31837-444C-4F8B-944B-65193A981BE5}"/>
              </a:ext>
            </a:extLst>
          </p:cNvPr>
          <p:cNvSpPr/>
          <p:nvPr/>
        </p:nvSpPr>
        <p:spPr>
          <a:xfrm>
            <a:off x="1952658" y="2522733"/>
            <a:ext cx="1244600" cy="220133"/>
          </a:xfrm>
          <a:prstGeom prst="rect">
            <a:avLst/>
          </a:prstGeom>
          <a:solidFill>
            <a:srgbClr val="FF0000">
              <a:alpha val="10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B580DD-81BE-4564-97A1-4FC135092A14}"/>
              </a:ext>
            </a:extLst>
          </p:cNvPr>
          <p:cNvSpPr/>
          <p:nvPr/>
        </p:nvSpPr>
        <p:spPr>
          <a:xfrm>
            <a:off x="1876459" y="4443065"/>
            <a:ext cx="1510208" cy="203679"/>
          </a:xfrm>
          <a:prstGeom prst="rect">
            <a:avLst/>
          </a:prstGeom>
          <a:solidFill>
            <a:srgbClr val="FF0000">
              <a:alpha val="10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A76D146-4EF5-48F8-9693-14F73358B310}"/>
              </a:ext>
            </a:extLst>
          </p:cNvPr>
          <p:cNvSpPr/>
          <p:nvPr/>
        </p:nvSpPr>
        <p:spPr>
          <a:xfrm>
            <a:off x="1876459" y="4872528"/>
            <a:ext cx="1510208" cy="203679"/>
          </a:xfrm>
          <a:prstGeom prst="rect">
            <a:avLst/>
          </a:prstGeom>
          <a:solidFill>
            <a:srgbClr val="FF0000">
              <a:alpha val="10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B81B97-8CD2-4D7B-AAEE-98A385127679}"/>
              </a:ext>
            </a:extLst>
          </p:cNvPr>
          <p:cNvSpPr/>
          <p:nvPr/>
        </p:nvSpPr>
        <p:spPr>
          <a:xfrm>
            <a:off x="1876459" y="5293524"/>
            <a:ext cx="1510208" cy="203679"/>
          </a:xfrm>
          <a:prstGeom prst="rect">
            <a:avLst/>
          </a:prstGeom>
          <a:solidFill>
            <a:srgbClr val="FF0000">
              <a:alpha val="10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F6D997E-3A80-4B88-A13D-18600FF187B5}"/>
              </a:ext>
            </a:extLst>
          </p:cNvPr>
          <p:cNvSpPr/>
          <p:nvPr/>
        </p:nvSpPr>
        <p:spPr>
          <a:xfrm>
            <a:off x="1876459" y="5722988"/>
            <a:ext cx="1510208" cy="203679"/>
          </a:xfrm>
          <a:prstGeom prst="rect">
            <a:avLst/>
          </a:prstGeom>
          <a:solidFill>
            <a:srgbClr val="FF0000">
              <a:alpha val="10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7190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>
            <a:extLst>
              <a:ext uri="{FF2B5EF4-FFF2-40B4-BE49-F238E27FC236}">
                <a16:creationId xmlns:a16="http://schemas.microsoft.com/office/drawing/2014/main" id="{3323D166-CEDB-4C17-839A-8D81CBCE2DDB}"/>
              </a:ext>
            </a:extLst>
          </p:cNvPr>
          <p:cNvSpPr txBox="1">
            <a:spLocks/>
          </p:cNvSpPr>
          <p:nvPr/>
        </p:nvSpPr>
        <p:spPr>
          <a:xfrm>
            <a:off x="484872" y="4858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000" dirty="0">
                <a:latin typeface="+mn-ea"/>
                <a:ea typeface="+mn-ea"/>
              </a:rPr>
              <a:t>Contents</a:t>
            </a:r>
            <a:endParaRPr lang="ko-KR" altLang="en-US" sz="6000" dirty="0">
              <a:latin typeface="+mn-ea"/>
              <a:ea typeface="+mn-ea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D67D879C-6748-4E7F-84CC-54551B200A7F}"/>
              </a:ext>
            </a:extLst>
          </p:cNvPr>
          <p:cNvSpPr txBox="1">
            <a:spLocks/>
          </p:cNvSpPr>
          <p:nvPr/>
        </p:nvSpPr>
        <p:spPr>
          <a:xfrm>
            <a:off x="780854" y="2433697"/>
            <a:ext cx="3584636" cy="569387"/>
          </a:xfrm>
          <a:prstGeom prst="rect">
            <a:avLst/>
          </a:prstGeom>
        </p:spPr>
        <p:txBody>
          <a:bodyPr wrap="none" bIns="91440" anchor="b" anchorCtr="0">
            <a:sp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</a:rPr>
              <a:t>- </a:t>
            </a:r>
            <a:r>
              <a:rPr lang="ko-KR" altLang="en-US" sz="2800" dirty="0">
                <a:solidFill>
                  <a:schemeClr val="tx1"/>
                </a:solidFill>
                <a:latin typeface="+mn-ea"/>
                <a:ea typeface="+mn-ea"/>
              </a:rPr>
              <a:t>프로젝트 주제 소개</a:t>
            </a:r>
            <a:endParaRPr lang="ko-KR" altLang="en-US" sz="4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F105A047-194B-4E51-A5F7-9FB5EA398D21}"/>
              </a:ext>
            </a:extLst>
          </p:cNvPr>
          <p:cNvSpPr txBox="1">
            <a:spLocks/>
          </p:cNvSpPr>
          <p:nvPr/>
        </p:nvSpPr>
        <p:spPr>
          <a:xfrm>
            <a:off x="780854" y="3527611"/>
            <a:ext cx="2380780" cy="569387"/>
          </a:xfrm>
          <a:prstGeom prst="rect">
            <a:avLst/>
          </a:prstGeom>
        </p:spPr>
        <p:txBody>
          <a:bodyPr wrap="none" bIns="91440" anchor="b" anchorCtr="0">
            <a:sp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</a:rPr>
              <a:t>- </a:t>
            </a:r>
            <a:r>
              <a:rPr lang="ko-KR" altLang="en-US" sz="2800" dirty="0">
                <a:solidFill>
                  <a:schemeClr val="tx1"/>
                </a:solidFill>
                <a:latin typeface="+mn-ea"/>
                <a:ea typeface="+mn-ea"/>
              </a:rPr>
              <a:t>시연</a:t>
            </a:r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2800" dirty="0">
                <a:solidFill>
                  <a:schemeClr val="tx1"/>
                </a:solidFill>
                <a:latin typeface="+mn-ea"/>
                <a:ea typeface="+mn-ea"/>
              </a:rPr>
              <a:t>동영상</a:t>
            </a:r>
            <a:endParaRPr lang="ko-KR" altLang="en-US" sz="4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B1383C03-43CA-4132-9DDB-28ED370CE476}"/>
              </a:ext>
            </a:extLst>
          </p:cNvPr>
          <p:cNvSpPr txBox="1">
            <a:spLocks/>
          </p:cNvSpPr>
          <p:nvPr/>
        </p:nvSpPr>
        <p:spPr>
          <a:xfrm>
            <a:off x="780854" y="4621526"/>
            <a:ext cx="2021707" cy="569387"/>
          </a:xfrm>
          <a:prstGeom prst="rect">
            <a:avLst/>
          </a:prstGeom>
        </p:spPr>
        <p:txBody>
          <a:bodyPr wrap="none" bIns="91440" anchor="b" anchorCtr="0">
            <a:sp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</a:rPr>
              <a:t>- </a:t>
            </a:r>
            <a:r>
              <a:rPr lang="ko-KR" altLang="en-US" sz="2800" dirty="0">
                <a:solidFill>
                  <a:schemeClr val="tx1"/>
                </a:solidFill>
                <a:latin typeface="+mn-ea"/>
                <a:ea typeface="+mn-ea"/>
              </a:rPr>
              <a:t>코드 설명</a:t>
            </a:r>
            <a:endParaRPr lang="ko-KR" altLang="en-US" sz="4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FAB8AB2-D03B-4EAE-AD72-97C101588487}"/>
              </a:ext>
            </a:extLst>
          </p:cNvPr>
          <p:cNvSpPr txBox="1">
            <a:spLocks/>
          </p:cNvSpPr>
          <p:nvPr/>
        </p:nvSpPr>
        <p:spPr>
          <a:xfrm>
            <a:off x="1191223" y="5235502"/>
            <a:ext cx="1495922" cy="446276"/>
          </a:xfrm>
          <a:prstGeom prst="rect">
            <a:avLst/>
          </a:prstGeom>
        </p:spPr>
        <p:txBody>
          <a:bodyPr wrap="none" bIns="91440" anchor="b" anchorCtr="0">
            <a:sp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tx1"/>
                </a:solidFill>
                <a:latin typeface="+mn-ea"/>
                <a:ea typeface="+mn-ea"/>
              </a:rPr>
              <a:t>- </a:t>
            </a:r>
            <a:r>
              <a:rPr lang="ko-KR" altLang="en-US" sz="2000" dirty="0">
                <a:solidFill>
                  <a:schemeClr val="tx1"/>
                </a:solidFill>
                <a:latin typeface="+mn-ea"/>
                <a:ea typeface="+mn-ea"/>
              </a:rPr>
              <a:t>개발 과정</a:t>
            </a:r>
            <a:endParaRPr lang="ko-KR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BB417469-2253-40B1-B36B-992B70AC7CE5}"/>
              </a:ext>
            </a:extLst>
          </p:cNvPr>
          <p:cNvSpPr txBox="1">
            <a:spLocks/>
          </p:cNvSpPr>
          <p:nvPr/>
        </p:nvSpPr>
        <p:spPr>
          <a:xfrm>
            <a:off x="1191223" y="5726367"/>
            <a:ext cx="1495922" cy="446276"/>
          </a:xfrm>
          <a:prstGeom prst="rect">
            <a:avLst/>
          </a:prstGeom>
        </p:spPr>
        <p:txBody>
          <a:bodyPr wrap="none" bIns="91440" anchor="b" anchorCtr="0">
            <a:sp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tx1"/>
                </a:solidFill>
                <a:latin typeface="+mn-ea"/>
                <a:ea typeface="+mn-ea"/>
              </a:rPr>
              <a:t>- </a:t>
            </a:r>
            <a:r>
              <a:rPr lang="ko-KR" altLang="en-US" sz="2000" dirty="0">
                <a:solidFill>
                  <a:schemeClr val="tx1"/>
                </a:solidFill>
                <a:latin typeface="+mn-ea"/>
                <a:ea typeface="+mn-ea"/>
              </a:rPr>
              <a:t>상세 분석</a:t>
            </a:r>
            <a:endParaRPr lang="ko-KR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02393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AE49B9E-6FC6-4355-A3CD-E4A7EDB7121B}"/>
              </a:ext>
            </a:extLst>
          </p:cNvPr>
          <p:cNvSpPr/>
          <p:nvPr/>
        </p:nvSpPr>
        <p:spPr>
          <a:xfrm>
            <a:off x="532785" y="868650"/>
            <a:ext cx="58815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+mn-ea"/>
              </a:rPr>
              <a:t>- </a:t>
            </a:r>
            <a:r>
              <a:rPr lang="en-US" altLang="ko-KR" sz="2000" dirty="0" err="1">
                <a:latin typeface="+mn-ea"/>
              </a:rPr>
              <a:t>moving_add_snake.c</a:t>
            </a:r>
            <a:r>
              <a:rPr lang="en-US" altLang="ko-KR" sz="2000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(converting block into snake)</a:t>
            </a:r>
            <a:endParaRPr lang="ko-KR" altLang="en-US" dirty="0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288E4E-BD25-4A97-960B-57EB50540600}"/>
              </a:ext>
            </a:extLst>
          </p:cNvPr>
          <p:cNvSpPr/>
          <p:nvPr/>
        </p:nvSpPr>
        <p:spPr>
          <a:xfrm>
            <a:off x="299472" y="332656"/>
            <a:ext cx="34916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n-ea"/>
              </a:rPr>
              <a:t>코드 설명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– </a:t>
            </a:r>
            <a:r>
              <a:rPr lang="ko-KR" altLang="en-US" sz="2000" dirty="0">
                <a:latin typeface="+mn-ea"/>
              </a:rPr>
              <a:t>상세 분석</a:t>
            </a:r>
            <a:r>
              <a:rPr lang="en-US" altLang="ko-KR" dirty="0">
                <a:latin typeface="+mn-ea"/>
              </a:rPr>
              <a:t>(2/2)</a:t>
            </a:r>
            <a:endParaRPr lang="ko-KR" altLang="en-US" sz="2400" dirty="0">
              <a:latin typeface="+mn-ea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D25F884-ACCD-4BF5-BD35-24E1E828A08A}"/>
              </a:ext>
            </a:extLst>
          </p:cNvPr>
          <p:cNvCxnSpPr>
            <a:cxnSpLocks/>
          </p:cNvCxnSpPr>
          <p:nvPr/>
        </p:nvCxnSpPr>
        <p:spPr>
          <a:xfrm>
            <a:off x="383989" y="755079"/>
            <a:ext cx="13678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524D44-C0DC-4CA4-A179-20BFAC55205E}"/>
              </a:ext>
            </a:extLst>
          </p:cNvPr>
          <p:cNvSpPr/>
          <p:nvPr/>
        </p:nvSpPr>
        <p:spPr>
          <a:xfrm>
            <a:off x="235903" y="7603104"/>
            <a:ext cx="35253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+mn-ea"/>
              </a:rPr>
              <a:t>- </a:t>
            </a:r>
            <a:r>
              <a:rPr lang="ko-KR" altLang="en-US" sz="2000" b="1" dirty="0">
                <a:latin typeface="+mn-ea"/>
              </a:rPr>
              <a:t>실시간으로 이동하는 </a:t>
            </a:r>
            <a:r>
              <a:rPr lang="en-US" altLang="ko-KR" sz="2000" b="1" dirty="0">
                <a:latin typeface="+mn-ea"/>
              </a:rPr>
              <a:t>block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219F89-72D0-485E-BCAC-F85A9B18D717}"/>
              </a:ext>
            </a:extLst>
          </p:cNvPr>
          <p:cNvSpPr/>
          <p:nvPr/>
        </p:nvSpPr>
        <p:spPr>
          <a:xfrm>
            <a:off x="557051" y="7990279"/>
            <a:ext cx="2197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+mn-ea"/>
              </a:rPr>
              <a:t>- </a:t>
            </a:r>
            <a:r>
              <a:rPr lang="en-US" altLang="ko-KR" sz="2000" dirty="0" err="1">
                <a:latin typeface="+mn-ea"/>
              </a:rPr>
              <a:t>on_alarm</a:t>
            </a:r>
            <a:r>
              <a:rPr lang="en-US" altLang="ko-KR" sz="2000" dirty="0">
                <a:latin typeface="+mn-ea"/>
              </a:rPr>
              <a:t>() </a:t>
            </a:r>
            <a:r>
              <a:rPr lang="ko-KR" altLang="en-US" sz="2000" dirty="0">
                <a:latin typeface="+mn-ea"/>
              </a:rPr>
              <a:t>적용</a:t>
            </a:r>
            <a:endParaRPr lang="en-US" altLang="ko-KR" sz="2000" dirty="0">
              <a:latin typeface="+mn-ea"/>
            </a:endParaRPr>
          </a:p>
        </p:txBody>
      </p:sp>
      <p:sp>
        <p:nvSpPr>
          <p:cNvPr id="49" name="화살표: 아래쪽 48">
            <a:extLst>
              <a:ext uri="{FF2B5EF4-FFF2-40B4-BE49-F238E27FC236}">
                <a16:creationId xmlns:a16="http://schemas.microsoft.com/office/drawing/2014/main" id="{4D81EDE2-30EC-4248-9740-8B9B7017CEAA}"/>
              </a:ext>
            </a:extLst>
          </p:cNvPr>
          <p:cNvSpPr/>
          <p:nvPr/>
        </p:nvSpPr>
        <p:spPr>
          <a:xfrm rot="16200000">
            <a:off x="3903160" y="3440675"/>
            <a:ext cx="400109" cy="7846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C454A99-9F9C-4631-86A8-7DCCACA1F370}"/>
              </a:ext>
            </a:extLst>
          </p:cNvPr>
          <p:cNvSpPr/>
          <p:nvPr/>
        </p:nvSpPr>
        <p:spPr>
          <a:xfrm>
            <a:off x="1544729" y="6052831"/>
            <a:ext cx="6054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+mn-ea"/>
              </a:rPr>
              <a:t>The present direction of the head is right.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E5BD22D2-EC27-4FBF-A48E-9F1B4DC83B33}"/>
              </a:ext>
            </a:extLst>
          </p:cNvPr>
          <p:cNvGrpSpPr/>
          <p:nvPr/>
        </p:nvGrpSpPr>
        <p:grpSpPr>
          <a:xfrm>
            <a:off x="5034198" y="2686990"/>
            <a:ext cx="3657600" cy="2002999"/>
            <a:chOff x="5034198" y="2712390"/>
            <a:chExt cx="3657600" cy="2093979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1FCE6A4-C40B-43A4-9020-ADAD8D8EEEFD}"/>
                </a:ext>
              </a:extLst>
            </p:cNvPr>
            <p:cNvSpPr/>
            <p:nvPr/>
          </p:nvSpPr>
          <p:spPr>
            <a:xfrm>
              <a:off x="5034198" y="4276011"/>
              <a:ext cx="516516" cy="53035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7CBCF8F-EC2D-4FA4-8841-B1D900A8081B}"/>
                </a:ext>
              </a:extLst>
            </p:cNvPr>
            <p:cNvSpPr/>
            <p:nvPr/>
          </p:nvSpPr>
          <p:spPr>
            <a:xfrm>
              <a:off x="5034198" y="3494200"/>
              <a:ext cx="516516" cy="53035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D9D9DDB-9DF1-472B-B03B-FD345A6D87E0}"/>
                </a:ext>
              </a:extLst>
            </p:cNvPr>
            <p:cNvSpPr/>
            <p:nvPr/>
          </p:nvSpPr>
          <p:spPr>
            <a:xfrm>
              <a:off x="5819469" y="3494200"/>
              <a:ext cx="516516" cy="53035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E53DA5A-EA36-4021-B271-6162455667D5}"/>
                </a:ext>
              </a:extLst>
            </p:cNvPr>
            <p:cNvSpPr/>
            <p:nvPr/>
          </p:nvSpPr>
          <p:spPr>
            <a:xfrm>
              <a:off x="6604740" y="3494200"/>
              <a:ext cx="516516" cy="53035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B33DB6F7-6810-48BC-A80D-B26893F1E92C}"/>
                </a:ext>
              </a:extLst>
            </p:cNvPr>
            <p:cNvSpPr/>
            <p:nvPr/>
          </p:nvSpPr>
          <p:spPr>
            <a:xfrm>
              <a:off x="6604740" y="2712390"/>
              <a:ext cx="516516" cy="53035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206C8E7-CFA4-46F1-9222-8B5FE6F4960F}"/>
                </a:ext>
              </a:extLst>
            </p:cNvPr>
            <p:cNvSpPr/>
            <p:nvPr/>
          </p:nvSpPr>
          <p:spPr>
            <a:xfrm>
              <a:off x="7390011" y="2712390"/>
              <a:ext cx="516516" cy="53035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11913A6-153D-4C47-9475-4D4E32CF3588}"/>
                </a:ext>
              </a:extLst>
            </p:cNvPr>
            <p:cNvSpPr/>
            <p:nvPr/>
          </p:nvSpPr>
          <p:spPr>
            <a:xfrm>
              <a:off x="8175282" y="2712390"/>
              <a:ext cx="516516" cy="530358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b="1" dirty="0">
                  <a:solidFill>
                    <a:schemeClr val="tx1"/>
                  </a:solidFill>
                </a:rPr>
                <a:t>@</a:t>
              </a:r>
              <a:endParaRPr lang="ko-KR" altLang="en-US" sz="7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A498D8C4-FEEF-48AB-91F9-2A93CB308D22}"/>
                </a:ext>
              </a:extLst>
            </p:cNvPr>
            <p:cNvCxnSpPr>
              <a:cxnSpLocks/>
            </p:cNvCxnSpPr>
            <p:nvPr/>
          </p:nvCxnSpPr>
          <p:spPr>
            <a:xfrm>
              <a:off x="5281302" y="4024559"/>
              <a:ext cx="0" cy="2514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EAC2C9EE-97F4-46FD-AA6C-3129C09BD9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68257" y="3759380"/>
              <a:ext cx="240058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EA16BC27-468B-4411-94F4-668271A753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4831" y="3759380"/>
              <a:ext cx="279169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8D11FA96-D389-4801-B7EB-05271D5EA027}"/>
                </a:ext>
              </a:extLst>
            </p:cNvPr>
            <p:cNvCxnSpPr>
              <a:cxnSpLocks/>
            </p:cNvCxnSpPr>
            <p:nvPr/>
          </p:nvCxnSpPr>
          <p:spPr>
            <a:xfrm>
              <a:off x="6856800" y="3242748"/>
              <a:ext cx="0" cy="2514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51B19D47-C2B8-4393-83A9-57ECCD7A71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18350" y="2977569"/>
              <a:ext cx="265463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2C8A318B-324B-4BCB-9013-B31E1375A2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6700" y="2977569"/>
              <a:ext cx="288582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97552E4D-95FD-4218-9FBB-D5AA2122A577}"/>
              </a:ext>
            </a:extLst>
          </p:cNvPr>
          <p:cNvGrpSpPr/>
          <p:nvPr/>
        </p:nvGrpSpPr>
        <p:grpSpPr>
          <a:xfrm>
            <a:off x="429033" y="1945916"/>
            <a:ext cx="3098235" cy="3489837"/>
            <a:chOff x="429033" y="1945916"/>
            <a:chExt cx="3098235" cy="3489837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6CCF345-3DCB-433C-B2BD-57175E4B481E}"/>
                </a:ext>
              </a:extLst>
            </p:cNvPr>
            <p:cNvSpPr/>
            <p:nvPr/>
          </p:nvSpPr>
          <p:spPr>
            <a:xfrm>
              <a:off x="429033" y="4929847"/>
              <a:ext cx="493295" cy="5059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DFA6028-CCE2-4B55-9DFA-9492F8DE2CAD}"/>
                </a:ext>
              </a:extLst>
            </p:cNvPr>
            <p:cNvSpPr/>
            <p:nvPr/>
          </p:nvSpPr>
          <p:spPr>
            <a:xfrm>
              <a:off x="429033" y="4184083"/>
              <a:ext cx="493295" cy="5059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428A818-2223-4AE6-B8A2-2564A75D39BD}"/>
                </a:ext>
              </a:extLst>
            </p:cNvPr>
            <p:cNvSpPr/>
            <p:nvPr/>
          </p:nvSpPr>
          <p:spPr>
            <a:xfrm>
              <a:off x="429033" y="3438318"/>
              <a:ext cx="493295" cy="5059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C866899-2E5F-413F-ACC1-3C640DE7928B}"/>
                </a:ext>
              </a:extLst>
            </p:cNvPr>
            <p:cNvSpPr/>
            <p:nvPr/>
          </p:nvSpPr>
          <p:spPr>
            <a:xfrm>
              <a:off x="1179001" y="3438318"/>
              <a:ext cx="493295" cy="5059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180EDA0-CDB4-48D4-ACD3-C826CA650604}"/>
                </a:ext>
              </a:extLst>
            </p:cNvPr>
            <p:cNvSpPr/>
            <p:nvPr/>
          </p:nvSpPr>
          <p:spPr>
            <a:xfrm>
              <a:off x="1928969" y="3438318"/>
              <a:ext cx="493295" cy="5059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67720FC-A53B-43DE-8C7B-F9E471B0701C}"/>
                </a:ext>
              </a:extLst>
            </p:cNvPr>
            <p:cNvSpPr/>
            <p:nvPr/>
          </p:nvSpPr>
          <p:spPr>
            <a:xfrm>
              <a:off x="1928969" y="2692553"/>
              <a:ext cx="493295" cy="5059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1FC3299-9817-4FCF-902B-820C3447D293}"/>
                </a:ext>
              </a:extLst>
            </p:cNvPr>
            <p:cNvSpPr/>
            <p:nvPr/>
          </p:nvSpPr>
          <p:spPr>
            <a:xfrm>
              <a:off x="2678938" y="2692553"/>
              <a:ext cx="493295" cy="505906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b="1" dirty="0">
                  <a:solidFill>
                    <a:schemeClr val="tx1"/>
                  </a:solidFill>
                </a:rPr>
                <a:t>@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AAB61043-C60D-438B-816B-713FC757405E}"/>
                </a:ext>
              </a:extLst>
            </p:cNvPr>
            <p:cNvCxnSpPr>
              <a:stCxn id="18" idx="2"/>
              <a:endCxn id="17" idx="0"/>
            </p:cNvCxnSpPr>
            <p:nvPr/>
          </p:nvCxnSpPr>
          <p:spPr>
            <a:xfrm>
              <a:off x="675681" y="4689990"/>
              <a:ext cx="0" cy="239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8863C82A-898A-4021-8F05-A05EB44CEEB3}"/>
                </a:ext>
              </a:extLst>
            </p:cNvPr>
            <p:cNvCxnSpPr>
              <a:cxnSpLocks/>
            </p:cNvCxnSpPr>
            <p:nvPr/>
          </p:nvCxnSpPr>
          <p:spPr>
            <a:xfrm>
              <a:off x="675681" y="3944224"/>
              <a:ext cx="0" cy="239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79DA92CC-33B4-4E7F-A91C-7573EBBFB9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1700" y="3691271"/>
              <a:ext cx="27730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8A604A5-9216-434E-BCE9-CE16F250EA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72297" y="3691271"/>
              <a:ext cx="270803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1E7EE70F-3177-483C-A04C-BA458A5F71CA}"/>
                </a:ext>
              </a:extLst>
            </p:cNvPr>
            <p:cNvCxnSpPr>
              <a:cxnSpLocks/>
            </p:cNvCxnSpPr>
            <p:nvPr/>
          </p:nvCxnSpPr>
          <p:spPr>
            <a:xfrm>
              <a:off x="2180350" y="3198459"/>
              <a:ext cx="0" cy="239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8C9D1A74-11FE-4FBA-89C3-FFBB6B15A1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06650" y="2945506"/>
              <a:ext cx="27702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40883D21-7C48-4141-A22B-8925410C119E}"/>
                </a:ext>
              </a:extLst>
            </p:cNvPr>
            <p:cNvSpPr/>
            <p:nvPr/>
          </p:nvSpPr>
          <p:spPr>
            <a:xfrm>
              <a:off x="2175616" y="1945916"/>
              <a:ext cx="135165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dirty="0">
                  <a:latin typeface="+mn-ea"/>
                </a:rPr>
                <a:t>@: head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160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AE49B9E-6FC6-4355-A3CD-E4A7EDB7121B}"/>
              </a:ext>
            </a:extLst>
          </p:cNvPr>
          <p:cNvSpPr/>
          <p:nvPr/>
        </p:nvSpPr>
        <p:spPr>
          <a:xfrm>
            <a:off x="532785" y="868650"/>
            <a:ext cx="58815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+mn-ea"/>
              </a:rPr>
              <a:t>- </a:t>
            </a:r>
            <a:r>
              <a:rPr lang="en-US" altLang="ko-KR" sz="2000" dirty="0" err="1">
                <a:latin typeface="+mn-ea"/>
              </a:rPr>
              <a:t>moving_add_snake.c</a:t>
            </a:r>
            <a:r>
              <a:rPr lang="en-US" altLang="ko-KR" sz="2000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(converting block into snake)</a:t>
            </a:r>
            <a:endParaRPr lang="ko-KR" altLang="en-US" dirty="0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288E4E-BD25-4A97-960B-57EB50540600}"/>
              </a:ext>
            </a:extLst>
          </p:cNvPr>
          <p:cNvSpPr/>
          <p:nvPr/>
        </p:nvSpPr>
        <p:spPr>
          <a:xfrm>
            <a:off x="299472" y="332656"/>
            <a:ext cx="34916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n-ea"/>
              </a:rPr>
              <a:t>코드 설명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– </a:t>
            </a:r>
            <a:r>
              <a:rPr lang="ko-KR" altLang="en-US" sz="2000" dirty="0">
                <a:latin typeface="+mn-ea"/>
              </a:rPr>
              <a:t>상세 분석</a:t>
            </a:r>
            <a:r>
              <a:rPr lang="en-US" altLang="ko-KR" dirty="0">
                <a:latin typeface="+mn-ea"/>
              </a:rPr>
              <a:t>(2/2)</a:t>
            </a:r>
            <a:endParaRPr lang="ko-KR" altLang="en-US" sz="2400" dirty="0">
              <a:latin typeface="+mn-ea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D25F884-ACCD-4BF5-BD35-24E1E828A08A}"/>
              </a:ext>
            </a:extLst>
          </p:cNvPr>
          <p:cNvCxnSpPr>
            <a:cxnSpLocks/>
          </p:cNvCxnSpPr>
          <p:nvPr/>
        </p:nvCxnSpPr>
        <p:spPr>
          <a:xfrm>
            <a:off x="383989" y="755079"/>
            <a:ext cx="13678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524D44-C0DC-4CA4-A179-20BFAC55205E}"/>
              </a:ext>
            </a:extLst>
          </p:cNvPr>
          <p:cNvSpPr/>
          <p:nvPr/>
        </p:nvSpPr>
        <p:spPr>
          <a:xfrm>
            <a:off x="235903" y="7603104"/>
            <a:ext cx="35253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+mn-ea"/>
              </a:rPr>
              <a:t>- </a:t>
            </a:r>
            <a:r>
              <a:rPr lang="ko-KR" altLang="en-US" sz="2000" b="1" dirty="0">
                <a:latin typeface="+mn-ea"/>
              </a:rPr>
              <a:t>실시간으로 이동하는 </a:t>
            </a:r>
            <a:r>
              <a:rPr lang="en-US" altLang="ko-KR" sz="2000" b="1" dirty="0">
                <a:latin typeface="+mn-ea"/>
              </a:rPr>
              <a:t>block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219F89-72D0-485E-BCAC-F85A9B18D717}"/>
              </a:ext>
            </a:extLst>
          </p:cNvPr>
          <p:cNvSpPr/>
          <p:nvPr/>
        </p:nvSpPr>
        <p:spPr>
          <a:xfrm>
            <a:off x="557051" y="7990279"/>
            <a:ext cx="2197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+mn-ea"/>
              </a:rPr>
              <a:t>- </a:t>
            </a:r>
            <a:r>
              <a:rPr lang="en-US" altLang="ko-KR" sz="2000" dirty="0" err="1">
                <a:latin typeface="+mn-ea"/>
              </a:rPr>
              <a:t>on_alarm</a:t>
            </a:r>
            <a:r>
              <a:rPr lang="en-US" altLang="ko-KR" sz="2000" dirty="0">
                <a:latin typeface="+mn-ea"/>
              </a:rPr>
              <a:t>() </a:t>
            </a:r>
            <a:r>
              <a:rPr lang="ko-KR" altLang="en-US" sz="2000" dirty="0">
                <a:latin typeface="+mn-ea"/>
              </a:rPr>
              <a:t>적용</a:t>
            </a:r>
            <a:endParaRPr lang="en-US" altLang="ko-KR" sz="2000" dirty="0">
              <a:latin typeface="+mn-ea"/>
            </a:endParaRPr>
          </a:p>
        </p:txBody>
      </p:sp>
      <p:sp>
        <p:nvSpPr>
          <p:cNvPr id="49" name="화살표: 아래쪽 48">
            <a:extLst>
              <a:ext uri="{FF2B5EF4-FFF2-40B4-BE49-F238E27FC236}">
                <a16:creationId xmlns:a16="http://schemas.microsoft.com/office/drawing/2014/main" id="{4D81EDE2-30EC-4248-9740-8B9B7017CEAA}"/>
              </a:ext>
            </a:extLst>
          </p:cNvPr>
          <p:cNvSpPr/>
          <p:nvPr/>
        </p:nvSpPr>
        <p:spPr>
          <a:xfrm rot="16200000">
            <a:off x="3903160" y="3440675"/>
            <a:ext cx="400109" cy="7846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C454A99-9F9C-4631-86A8-7DCCACA1F370}"/>
              </a:ext>
            </a:extLst>
          </p:cNvPr>
          <p:cNvSpPr/>
          <p:nvPr/>
        </p:nvSpPr>
        <p:spPr>
          <a:xfrm>
            <a:off x="3676557" y="5920983"/>
            <a:ext cx="3228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+mn-ea"/>
              </a:rPr>
              <a:t>i</a:t>
            </a:r>
            <a:r>
              <a:rPr lang="en-US" altLang="ko-KR" dirty="0">
                <a:latin typeface="+mn-ea"/>
              </a:rPr>
              <a:t>) The original tail disappears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97552E4D-95FD-4218-9FBB-D5AA2122A577}"/>
              </a:ext>
            </a:extLst>
          </p:cNvPr>
          <p:cNvGrpSpPr/>
          <p:nvPr/>
        </p:nvGrpSpPr>
        <p:grpSpPr>
          <a:xfrm>
            <a:off x="429033" y="1945916"/>
            <a:ext cx="3098235" cy="3489837"/>
            <a:chOff x="429033" y="1945916"/>
            <a:chExt cx="3098235" cy="3489837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6CCF345-3DCB-433C-B2BD-57175E4B481E}"/>
                </a:ext>
              </a:extLst>
            </p:cNvPr>
            <p:cNvSpPr/>
            <p:nvPr/>
          </p:nvSpPr>
          <p:spPr>
            <a:xfrm>
              <a:off x="429033" y="4929847"/>
              <a:ext cx="493295" cy="5059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DFA6028-CCE2-4B55-9DFA-9492F8DE2CAD}"/>
                </a:ext>
              </a:extLst>
            </p:cNvPr>
            <p:cNvSpPr/>
            <p:nvPr/>
          </p:nvSpPr>
          <p:spPr>
            <a:xfrm>
              <a:off x="429033" y="4184083"/>
              <a:ext cx="493295" cy="5059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428A818-2223-4AE6-B8A2-2564A75D39BD}"/>
                </a:ext>
              </a:extLst>
            </p:cNvPr>
            <p:cNvSpPr/>
            <p:nvPr/>
          </p:nvSpPr>
          <p:spPr>
            <a:xfrm>
              <a:off x="429033" y="3438318"/>
              <a:ext cx="493295" cy="5059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C866899-2E5F-413F-ACC1-3C640DE7928B}"/>
                </a:ext>
              </a:extLst>
            </p:cNvPr>
            <p:cNvSpPr/>
            <p:nvPr/>
          </p:nvSpPr>
          <p:spPr>
            <a:xfrm>
              <a:off x="1179001" y="3438318"/>
              <a:ext cx="493295" cy="5059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180EDA0-CDB4-48D4-ACD3-C826CA650604}"/>
                </a:ext>
              </a:extLst>
            </p:cNvPr>
            <p:cNvSpPr/>
            <p:nvPr/>
          </p:nvSpPr>
          <p:spPr>
            <a:xfrm>
              <a:off x="1928969" y="3438318"/>
              <a:ext cx="493295" cy="5059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67720FC-A53B-43DE-8C7B-F9E471B0701C}"/>
                </a:ext>
              </a:extLst>
            </p:cNvPr>
            <p:cNvSpPr/>
            <p:nvPr/>
          </p:nvSpPr>
          <p:spPr>
            <a:xfrm>
              <a:off x="1928969" y="2692553"/>
              <a:ext cx="493295" cy="5059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1FC3299-9817-4FCF-902B-820C3447D293}"/>
                </a:ext>
              </a:extLst>
            </p:cNvPr>
            <p:cNvSpPr/>
            <p:nvPr/>
          </p:nvSpPr>
          <p:spPr>
            <a:xfrm>
              <a:off x="2678938" y="2692553"/>
              <a:ext cx="493295" cy="505906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b="1" dirty="0">
                  <a:solidFill>
                    <a:schemeClr val="tx1"/>
                  </a:solidFill>
                </a:rPr>
                <a:t>@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AAB61043-C60D-438B-816B-713FC757405E}"/>
                </a:ext>
              </a:extLst>
            </p:cNvPr>
            <p:cNvCxnSpPr>
              <a:stCxn id="18" idx="2"/>
              <a:endCxn id="17" idx="0"/>
            </p:cNvCxnSpPr>
            <p:nvPr/>
          </p:nvCxnSpPr>
          <p:spPr>
            <a:xfrm>
              <a:off x="675681" y="4689990"/>
              <a:ext cx="0" cy="239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8863C82A-898A-4021-8F05-A05EB44CEEB3}"/>
                </a:ext>
              </a:extLst>
            </p:cNvPr>
            <p:cNvCxnSpPr>
              <a:cxnSpLocks/>
            </p:cNvCxnSpPr>
            <p:nvPr/>
          </p:nvCxnSpPr>
          <p:spPr>
            <a:xfrm>
              <a:off x="675681" y="3944224"/>
              <a:ext cx="0" cy="239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79DA92CC-33B4-4E7F-A91C-7573EBBFB9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1700" y="3691271"/>
              <a:ext cx="27730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8A604A5-9216-434E-BCE9-CE16F250EA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72297" y="3691271"/>
              <a:ext cx="270803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1E7EE70F-3177-483C-A04C-BA458A5F71CA}"/>
                </a:ext>
              </a:extLst>
            </p:cNvPr>
            <p:cNvCxnSpPr>
              <a:cxnSpLocks/>
            </p:cNvCxnSpPr>
            <p:nvPr/>
          </p:nvCxnSpPr>
          <p:spPr>
            <a:xfrm>
              <a:off x="2180350" y="3198459"/>
              <a:ext cx="0" cy="239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8C9D1A74-11FE-4FBA-89C3-FFBB6B15A1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06650" y="2945506"/>
              <a:ext cx="27702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40883D21-7C48-4141-A22B-8925410C119E}"/>
                </a:ext>
              </a:extLst>
            </p:cNvPr>
            <p:cNvSpPr/>
            <p:nvPr/>
          </p:nvSpPr>
          <p:spPr>
            <a:xfrm>
              <a:off x="2175616" y="1945916"/>
              <a:ext cx="135165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dirty="0">
                  <a:latin typeface="+mn-ea"/>
                </a:rPr>
                <a:t>@: head</a:t>
              </a:r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3883229-EBBE-458E-B5E4-29B7305B630D}"/>
              </a:ext>
            </a:extLst>
          </p:cNvPr>
          <p:cNvSpPr/>
          <p:nvPr/>
        </p:nvSpPr>
        <p:spPr>
          <a:xfrm>
            <a:off x="5034198" y="4182674"/>
            <a:ext cx="516516" cy="5073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04B4CAA-3705-41A4-8FF5-2CE05EE0D12A}"/>
              </a:ext>
            </a:extLst>
          </p:cNvPr>
          <p:cNvSpPr/>
          <p:nvPr/>
        </p:nvSpPr>
        <p:spPr>
          <a:xfrm>
            <a:off x="5034198" y="3434832"/>
            <a:ext cx="516516" cy="5073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9DF0FBD-D750-4222-8836-F7F46644A9D4}"/>
              </a:ext>
            </a:extLst>
          </p:cNvPr>
          <p:cNvSpPr/>
          <p:nvPr/>
        </p:nvSpPr>
        <p:spPr>
          <a:xfrm>
            <a:off x="5819469" y="3434832"/>
            <a:ext cx="516516" cy="5073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8CBA795-F3CE-451E-9051-74997E02BBE6}"/>
              </a:ext>
            </a:extLst>
          </p:cNvPr>
          <p:cNvSpPr/>
          <p:nvPr/>
        </p:nvSpPr>
        <p:spPr>
          <a:xfrm>
            <a:off x="6604740" y="3434832"/>
            <a:ext cx="516516" cy="5073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1E58682-ACE4-4242-8353-90A69D3376BB}"/>
              </a:ext>
            </a:extLst>
          </p:cNvPr>
          <p:cNvSpPr/>
          <p:nvPr/>
        </p:nvSpPr>
        <p:spPr>
          <a:xfrm>
            <a:off x="6604740" y="2686990"/>
            <a:ext cx="516516" cy="5073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3D0E43B0-6DD6-450D-B41E-308335CF651F}"/>
              </a:ext>
            </a:extLst>
          </p:cNvPr>
          <p:cNvSpPr/>
          <p:nvPr/>
        </p:nvSpPr>
        <p:spPr>
          <a:xfrm>
            <a:off x="7390011" y="2686990"/>
            <a:ext cx="516516" cy="5073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2549B0A-3CE3-4DA4-9E9B-5714FF8903C7}"/>
              </a:ext>
            </a:extLst>
          </p:cNvPr>
          <p:cNvSpPr/>
          <p:nvPr/>
        </p:nvSpPr>
        <p:spPr>
          <a:xfrm>
            <a:off x="8175282" y="2686990"/>
            <a:ext cx="516516" cy="507315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b="1" dirty="0">
                <a:solidFill>
                  <a:schemeClr val="tx1"/>
                </a:solidFill>
              </a:rPr>
              <a:t>@</a:t>
            </a:r>
            <a:endParaRPr lang="ko-KR" altLang="en-US" sz="7200" b="1" dirty="0">
              <a:solidFill>
                <a:schemeClr val="tx1"/>
              </a:solidFill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5202229E-12B5-49A1-8CCF-B671BDE7F147}"/>
              </a:ext>
            </a:extLst>
          </p:cNvPr>
          <p:cNvCxnSpPr>
            <a:cxnSpLocks/>
          </p:cNvCxnSpPr>
          <p:nvPr/>
        </p:nvCxnSpPr>
        <p:spPr>
          <a:xfrm>
            <a:off x="5281302" y="3942147"/>
            <a:ext cx="0" cy="2405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5504F2B-D3B2-47AC-B541-D773B325CB64}"/>
              </a:ext>
            </a:extLst>
          </p:cNvPr>
          <p:cNvCxnSpPr>
            <a:cxnSpLocks/>
          </p:cNvCxnSpPr>
          <p:nvPr/>
        </p:nvCxnSpPr>
        <p:spPr>
          <a:xfrm flipH="1">
            <a:off x="5568257" y="3688490"/>
            <a:ext cx="24005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4E793E8-4A3C-45F7-9E87-D2DDBD9CA6A5}"/>
              </a:ext>
            </a:extLst>
          </p:cNvPr>
          <p:cNvCxnSpPr>
            <a:cxnSpLocks/>
          </p:cNvCxnSpPr>
          <p:nvPr/>
        </p:nvCxnSpPr>
        <p:spPr>
          <a:xfrm flipH="1">
            <a:off x="6324831" y="3688490"/>
            <a:ext cx="27916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4018A61F-1C55-4B4B-B8B4-DD59DC3D8FFC}"/>
              </a:ext>
            </a:extLst>
          </p:cNvPr>
          <p:cNvCxnSpPr>
            <a:cxnSpLocks/>
          </p:cNvCxnSpPr>
          <p:nvPr/>
        </p:nvCxnSpPr>
        <p:spPr>
          <a:xfrm>
            <a:off x="6856800" y="3194305"/>
            <a:ext cx="0" cy="2405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3C4B3DC-36FE-4D49-8415-E690F666B728}"/>
              </a:ext>
            </a:extLst>
          </p:cNvPr>
          <p:cNvCxnSpPr>
            <a:cxnSpLocks/>
          </p:cNvCxnSpPr>
          <p:nvPr/>
        </p:nvCxnSpPr>
        <p:spPr>
          <a:xfrm flipH="1">
            <a:off x="7118350" y="2940647"/>
            <a:ext cx="26546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C19603F5-3FC5-4176-A1A0-2B3E3B3A7B3A}"/>
              </a:ext>
            </a:extLst>
          </p:cNvPr>
          <p:cNvCxnSpPr>
            <a:cxnSpLocks/>
          </p:cNvCxnSpPr>
          <p:nvPr/>
        </p:nvCxnSpPr>
        <p:spPr>
          <a:xfrm flipH="1">
            <a:off x="7905750" y="2940647"/>
            <a:ext cx="26953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38F6FD6-9D1A-43BC-9E23-D252EDA7BE92}"/>
              </a:ext>
            </a:extLst>
          </p:cNvPr>
          <p:cNvSpPr/>
          <p:nvPr/>
        </p:nvSpPr>
        <p:spPr>
          <a:xfrm>
            <a:off x="5034198" y="4928438"/>
            <a:ext cx="516516" cy="507315"/>
          </a:xfrm>
          <a:prstGeom prst="rect">
            <a:avLst/>
          </a:prstGeom>
          <a:solidFill>
            <a:schemeClr val="accent4">
              <a:lumMod val="60000"/>
              <a:lumOff val="40000"/>
              <a:alpha val="47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A8718F5-62EA-4C47-8254-6139690F4EDB}"/>
              </a:ext>
            </a:extLst>
          </p:cNvPr>
          <p:cNvCxnSpPr>
            <a:cxnSpLocks/>
          </p:cNvCxnSpPr>
          <p:nvPr/>
        </p:nvCxnSpPr>
        <p:spPr>
          <a:xfrm flipV="1">
            <a:off x="5292456" y="5565924"/>
            <a:ext cx="0" cy="335345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827A85E-3A4B-44D7-AC16-EF0B88255B92}"/>
              </a:ext>
            </a:extLst>
          </p:cNvPr>
          <p:cNvSpPr/>
          <p:nvPr/>
        </p:nvSpPr>
        <p:spPr>
          <a:xfrm>
            <a:off x="4205139" y="1759444"/>
            <a:ext cx="4796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+mn-ea"/>
              </a:rPr>
              <a:t>ii) The state of the original head is changed</a:t>
            </a: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EEB25CAB-DD16-4A4B-9F45-C5D9EF278045}"/>
              </a:ext>
            </a:extLst>
          </p:cNvPr>
          <p:cNvCxnSpPr>
            <a:cxnSpLocks/>
          </p:cNvCxnSpPr>
          <p:nvPr/>
        </p:nvCxnSpPr>
        <p:spPr>
          <a:xfrm>
            <a:off x="7648269" y="2149230"/>
            <a:ext cx="0" cy="41042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309ACC7-6B68-4AC1-8EDC-D25D63F2A8D2}"/>
              </a:ext>
            </a:extLst>
          </p:cNvPr>
          <p:cNvSpPr/>
          <p:nvPr/>
        </p:nvSpPr>
        <p:spPr>
          <a:xfrm>
            <a:off x="6032127" y="4620071"/>
            <a:ext cx="308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+mn-ea"/>
              </a:rPr>
              <a:t>iii) The new head is created</a:t>
            </a: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70EF3EAC-2D1D-483D-9A13-701D7658248B}"/>
              </a:ext>
            </a:extLst>
          </p:cNvPr>
          <p:cNvCxnSpPr>
            <a:cxnSpLocks/>
          </p:cNvCxnSpPr>
          <p:nvPr/>
        </p:nvCxnSpPr>
        <p:spPr>
          <a:xfrm flipV="1">
            <a:off x="8433540" y="3508118"/>
            <a:ext cx="0" cy="113373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7013950C-458E-470E-A74A-BAB23CD081C8}"/>
              </a:ext>
            </a:extLst>
          </p:cNvPr>
          <p:cNvSpPr/>
          <p:nvPr/>
        </p:nvSpPr>
        <p:spPr>
          <a:xfrm>
            <a:off x="1746579" y="6052831"/>
            <a:ext cx="56508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+mn-ea"/>
              </a:rPr>
              <a:t>the difference between the two figures</a:t>
            </a:r>
          </a:p>
        </p:txBody>
      </p:sp>
    </p:spTree>
    <p:extLst>
      <p:ext uri="{BB962C8B-B14F-4D97-AF65-F5344CB8AC3E}">
        <p14:creationId xmlns:p14="http://schemas.microsoft.com/office/powerpoint/2010/main" val="2987311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84" grpId="0" animBg="1"/>
      <p:bldP spid="86" grpId="0"/>
      <p:bldP spid="103" grpId="0"/>
      <p:bldP spid="1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AE49B9E-6FC6-4355-A3CD-E4A7EDB7121B}"/>
              </a:ext>
            </a:extLst>
          </p:cNvPr>
          <p:cNvSpPr/>
          <p:nvPr/>
        </p:nvSpPr>
        <p:spPr>
          <a:xfrm>
            <a:off x="532785" y="868650"/>
            <a:ext cx="58815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+mn-ea"/>
              </a:rPr>
              <a:t>- </a:t>
            </a:r>
            <a:r>
              <a:rPr lang="en-US" altLang="ko-KR" sz="2000" dirty="0" err="1">
                <a:latin typeface="+mn-ea"/>
              </a:rPr>
              <a:t>moving_add_snake.c</a:t>
            </a:r>
            <a:r>
              <a:rPr lang="en-US" altLang="ko-KR" sz="2000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(converting block into snake)</a:t>
            </a:r>
            <a:endParaRPr lang="ko-KR" altLang="en-US" dirty="0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288E4E-BD25-4A97-960B-57EB50540600}"/>
              </a:ext>
            </a:extLst>
          </p:cNvPr>
          <p:cNvSpPr/>
          <p:nvPr/>
        </p:nvSpPr>
        <p:spPr>
          <a:xfrm>
            <a:off x="299472" y="332656"/>
            <a:ext cx="34916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n-ea"/>
              </a:rPr>
              <a:t>코드 설명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– </a:t>
            </a:r>
            <a:r>
              <a:rPr lang="ko-KR" altLang="en-US" sz="2000" dirty="0">
                <a:latin typeface="+mn-ea"/>
              </a:rPr>
              <a:t>상세 분석</a:t>
            </a:r>
            <a:r>
              <a:rPr lang="en-US" altLang="ko-KR" dirty="0">
                <a:latin typeface="+mn-ea"/>
              </a:rPr>
              <a:t>(2/2)</a:t>
            </a:r>
            <a:endParaRPr lang="ko-KR" altLang="en-US" sz="2400" dirty="0">
              <a:latin typeface="+mn-ea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D25F884-ACCD-4BF5-BD35-24E1E828A08A}"/>
              </a:ext>
            </a:extLst>
          </p:cNvPr>
          <p:cNvCxnSpPr>
            <a:cxnSpLocks/>
          </p:cNvCxnSpPr>
          <p:nvPr/>
        </p:nvCxnSpPr>
        <p:spPr>
          <a:xfrm>
            <a:off x="383989" y="755079"/>
            <a:ext cx="13678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524D44-C0DC-4CA4-A179-20BFAC55205E}"/>
              </a:ext>
            </a:extLst>
          </p:cNvPr>
          <p:cNvSpPr/>
          <p:nvPr/>
        </p:nvSpPr>
        <p:spPr>
          <a:xfrm>
            <a:off x="235903" y="7603104"/>
            <a:ext cx="35253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+mn-ea"/>
              </a:rPr>
              <a:t>- </a:t>
            </a:r>
            <a:r>
              <a:rPr lang="ko-KR" altLang="en-US" sz="2000" b="1" dirty="0">
                <a:latin typeface="+mn-ea"/>
              </a:rPr>
              <a:t>실시간으로 이동하는 </a:t>
            </a:r>
            <a:r>
              <a:rPr lang="en-US" altLang="ko-KR" sz="2000" b="1" dirty="0">
                <a:latin typeface="+mn-ea"/>
              </a:rPr>
              <a:t>block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219F89-72D0-485E-BCAC-F85A9B18D717}"/>
              </a:ext>
            </a:extLst>
          </p:cNvPr>
          <p:cNvSpPr/>
          <p:nvPr/>
        </p:nvSpPr>
        <p:spPr>
          <a:xfrm>
            <a:off x="557051" y="7990279"/>
            <a:ext cx="2197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+mn-ea"/>
              </a:rPr>
              <a:t>- </a:t>
            </a:r>
            <a:r>
              <a:rPr lang="en-US" altLang="ko-KR" sz="2000" dirty="0" err="1">
                <a:latin typeface="+mn-ea"/>
              </a:rPr>
              <a:t>on_alarm</a:t>
            </a:r>
            <a:r>
              <a:rPr lang="en-US" altLang="ko-KR" sz="2000" dirty="0">
                <a:latin typeface="+mn-ea"/>
              </a:rPr>
              <a:t>() </a:t>
            </a:r>
            <a:r>
              <a:rPr lang="ko-KR" altLang="en-US" sz="2000" dirty="0">
                <a:latin typeface="+mn-ea"/>
              </a:rPr>
              <a:t>적용</a:t>
            </a:r>
            <a:endParaRPr lang="en-US" altLang="ko-KR" sz="2000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45AAB7D-DDFA-461C-970C-2FAC2A43A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565" y="-6574341"/>
            <a:ext cx="4514850" cy="4038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CCB8EF4-913B-49FA-9D15-6B72E37AE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83" y="2081550"/>
            <a:ext cx="2552045" cy="44800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8ED1649-73D6-4D11-A70E-CA8E2D6EE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8754" y="3749376"/>
            <a:ext cx="5153358" cy="28121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A3C62586-7165-4216-9421-A9B16FA36ABB}"/>
              </a:ext>
            </a:extLst>
          </p:cNvPr>
          <p:cNvSpPr/>
          <p:nvPr/>
        </p:nvSpPr>
        <p:spPr>
          <a:xfrm>
            <a:off x="3081937" y="2083276"/>
            <a:ext cx="461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+mn-ea"/>
              </a:rPr>
              <a:t>Linked list</a:t>
            </a:r>
            <a:r>
              <a:rPr lang="ko-KR" altLang="en-US" dirty="0">
                <a:latin typeface="+mn-ea"/>
              </a:rPr>
              <a:t>를 표현 하기 위한 </a:t>
            </a:r>
            <a:r>
              <a:rPr lang="en-US" altLang="ko-KR" dirty="0">
                <a:latin typeface="+mn-ea"/>
              </a:rPr>
              <a:t>snake </a:t>
            </a:r>
            <a:r>
              <a:rPr lang="ko-KR" altLang="en-US" dirty="0">
                <a:latin typeface="+mn-ea"/>
              </a:rPr>
              <a:t>구조체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67B3606-5911-444B-B581-7B93DDF937D0}"/>
              </a:ext>
            </a:extLst>
          </p:cNvPr>
          <p:cNvSpPr/>
          <p:nvPr/>
        </p:nvSpPr>
        <p:spPr>
          <a:xfrm>
            <a:off x="3912405" y="3339548"/>
            <a:ext cx="43260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+mn-ea"/>
              </a:rPr>
              <a:t>새로운 </a:t>
            </a:r>
            <a:r>
              <a:rPr lang="en-US" altLang="ko-KR" sz="2000" dirty="0">
                <a:latin typeface="+mn-ea"/>
              </a:rPr>
              <a:t>header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추가하는 </a:t>
            </a:r>
            <a:r>
              <a:rPr lang="en-US" altLang="ko-KR" dirty="0" err="1">
                <a:latin typeface="+mn-ea"/>
              </a:rPr>
              <a:t>insertHeader</a:t>
            </a:r>
            <a:r>
              <a:rPr lang="en-US" altLang="ko-KR" dirty="0">
                <a:latin typeface="+mn-ea"/>
              </a:rPr>
              <a:t>()</a:t>
            </a:r>
            <a:endParaRPr lang="ko-KR" altLang="en-US" dirty="0">
              <a:latin typeface="+mn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5FFE3E5-F80D-4F90-8381-A59B7B2E9EC6}"/>
              </a:ext>
            </a:extLst>
          </p:cNvPr>
          <p:cNvSpPr/>
          <p:nvPr/>
        </p:nvSpPr>
        <p:spPr>
          <a:xfrm>
            <a:off x="549285" y="4965268"/>
            <a:ext cx="2196823" cy="275599"/>
          </a:xfrm>
          <a:prstGeom prst="rect">
            <a:avLst/>
          </a:prstGeom>
          <a:solidFill>
            <a:srgbClr val="FF0000">
              <a:alpha val="10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68807BE-0609-4F75-8C89-A7D8D951834F}"/>
              </a:ext>
            </a:extLst>
          </p:cNvPr>
          <p:cNvSpPr/>
          <p:nvPr/>
        </p:nvSpPr>
        <p:spPr>
          <a:xfrm>
            <a:off x="3538017" y="4060913"/>
            <a:ext cx="4835516" cy="290954"/>
          </a:xfrm>
          <a:prstGeom prst="rect">
            <a:avLst/>
          </a:prstGeom>
          <a:solidFill>
            <a:srgbClr val="FF0000">
              <a:alpha val="10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9289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AE49B9E-6FC6-4355-A3CD-E4A7EDB7121B}"/>
              </a:ext>
            </a:extLst>
          </p:cNvPr>
          <p:cNvSpPr/>
          <p:nvPr/>
        </p:nvSpPr>
        <p:spPr>
          <a:xfrm>
            <a:off x="532785" y="868650"/>
            <a:ext cx="58815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+mn-ea"/>
              </a:rPr>
              <a:t>- </a:t>
            </a:r>
            <a:r>
              <a:rPr lang="en-US" altLang="ko-KR" sz="2000" dirty="0" err="1">
                <a:latin typeface="+mn-ea"/>
              </a:rPr>
              <a:t>moving_add_snake.c</a:t>
            </a:r>
            <a:r>
              <a:rPr lang="en-US" altLang="ko-KR" sz="2000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(converting block into snake)</a:t>
            </a:r>
            <a:endParaRPr lang="ko-KR" altLang="en-US" dirty="0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288E4E-BD25-4A97-960B-57EB50540600}"/>
              </a:ext>
            </a:extLst>
          </p:cNvPr>
          <p:cNvSpPr/>
          <p:nvPr/>
        </p:nvSpPr>
        <p:spPr>
          <a:xfrm>
            <a:off x="299472" y="332656"/>
            <a:ext cx="34916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n-ea"/>
              </a:rPr>
              <a:t>코드 설명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– </a:t>
            </a:r>
            <a:r>
              <a:rPr lang="ko-KR" altLang="en-US" sz="2000" dirty="0">
                <a:latin typeface="+mn-ea"/>
              </a:rPr>
              <a:t>상세 분석</a:t>
            </a:r>
            <a:r>
              <a:rPr lang="en-US" altLang="ko-KR" dirty="0">
                <a:latin typeface="+mn-ea"/>
              </a:rPr>
              <a:t>(2/2)</a:t>
            </a:r>
            <a:endParaRPr lang="ko-KR" altLang="en-US" sz="2400" dirty="0">
              <a:latin typeface="+mn-ea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D25F884-ACCD-4BF5-BD35-24E1E828A08A}"/>
              </a:ext>
            </a:extLst>
          </p:cNvPr>
          <p:cNvCxnSpPr>
            <a:cxnSpLocks/>
          </p:cNvCxnSpPr>
          <p:nvPr/>
        </p:nvCxnSpPr>
        <p:spPr>
          <a:xfrm>
            <a:off x="383989" y="755079"/>
            <a:ext cx="13678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524D44-C0DC-4CA4-A179-20BFAC55205E}"/>
              </a:ext>
            </a:extLst>
          </p:cNvPr>
          <p:cNvSpPr/>
          <p:nvPr/>
        </p:nvSpPr>
        <p:spPr>
          <a:xfrm>
            <a:off x="235903" y="7603104"/>
            <a:ext cx="35253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+mn-ea"/>
              </a:rPr>
              <a:t>- </a:t>
            </a:r>
            <a:r>
              <a:rPr lang="ko-KR" altLang="en-US" sz="2000" b="1" dirty="0">
                <a:latin typeface="+mn-ea"/>
              </a:rPr>
              <a:t>실시간으로 이동하는 </a:t>
            </a:r>
            <a:r>
              <a:rPr lang="en-US" altLang="ko-KR" sz="2000" b="1" dirty="0">
                <a:latin typeface="+mn-ea"/>
              </a:rPr>
              <a:t>block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219F89-72D0-485E-BCAC-F85A9B18D717}"/>
              </a:ext>
            </a:extLst>
          </p:cNvPr>
          <p:cNvSpPr/>
          <p:nvPr/>
        </p:nvSpPr>
        <p:spPr>
          <a:xfrm>
            <a:off x="557051" y="7990279"/>
            <a:ext cx="2197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+mn-ea"/>
              </a:rPr>
              <a:t>- </a:t>
            </a:r>
            <a:r>
              <a:rPr lang="en-US" altLang="ko-KR" sz="2000" dirty="0" err="1">
                <a:latin typeface="+mn-ea"/>
              </a:rPr>
              <a:t>on_alarm</a:t>
            </a:r>
            <a:r>
              <a:rPr lang="en-US" altLang="ko-KR" sz="2000" dirty="0">
                <a:latin typeface="+mn-ea"/>
              </a:rPr>
              <a:t>() </a:t>
            </a:r>
            <a:r>
              <a:rPr lang="ko-KR" altLang="en-US" sz="2000" dirty="0">
                <a:latin typeface="+mn-ea"/>
              </a:rPr>
              <a:t>적용</a:t>
            </a:r>
            <a:endParaRPr lang="en-US" altLang="ko-KR" sz="2000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45AAB7D-DDFA-461C-970C-2FAC2A43A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565" y="-6574341"/>
            <a:ext cx="4514850" cy="4038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8C5E8B2-4B78-41D2-87D7-91FEA1B42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85" y="2661194"/>
            <a:ext cx="5368482" cy="15888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E62732-394C-4E47-ABEF-397B3AD87039}"/>
              </a:ext>
            </a:extLst>
          </p:cNvPr>
          <p:cNvSpPr/>
          <p:nvPr/>
        </p:nvSpPr>
        <p:spPr>
          <a:xfrm>
            <a:off x="1250713" y="2281207"/>
            <a:ext cx="3323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+mn-ea"/>
              </a:rPr>
              <a:t>기존 </a:t>
            </a:r>
            <a:r>
              <a:rPr lang="en-US" altLang="ko-KR" dirty="0">
                <a:latin typeface="+mn-ea"/>
              </a:rPr>
              <a:t>tail </a:t>
            </a:r>
            <a:r>
              <a:rPr lang="ko-KR" altLang="en-US" dirty="0">
                <a:latin typeface="+mn-ea"/>
              </a:rPr>
              <a:t>삭제하는 </a:t>
            </a:r>
            <a:r>
              <a:rPr lang="en-US" altLang="ko-KR" dirty="0" err="1">
                <a:latin typeface="+mn-ea"/>
              </a:rPr>
              <a:t>deleteLast</a:t>
            </a:r>
            <a:r>
              <a:rPr lang="en-US" altLang="ko-KR" dirty="0">
                <a:latin typeface="+mn-ea"/>
              </a:rPr>
              <a:t>()</a:t>
            </a:r>
            <a:endParaRPr lang="ko-KR" altLang="en-US" dirty="0"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19C8F35-734F-4C5C-AD80-208C164EE871}"/>
              </a:ext>
            </a:extLst>
          </p:cNvPr>
          <p:cNvSpPr/>
          <p:nvPr/>
        </p:nvSpPr>
        <p:spPr>
          <a:xfrm>
            <a:off x="256524" y="2992289"/>
            <a:ext cx="1787516" cy="282488"/>
          </a:xfrm>
          <a:prstGeom prst="rect">
            <a:avLst/>
          </a:prstGeom>
          <a:solidFill>
            <a:srgbClr val="FF0000">
              <a:alpha val="10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105730-EA47-41AD-B542-CE24A24F27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668" y="2326509"/>
            <a:ext cx="3101248" cy="322052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AFDE0E32-D841-46F5-8328-84EA96F207D0}"/>
              </a:ext>
            </a:extLst>
          </p:cNvPr>
          <p:cNvSpPr/>
          <p:nvPr/>
        </p:nvSpPr>
        <p:spPr>
          <a:xfrm>
            <a:off x="5923523" y="5543436"/>
            <a:ext cx="2853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+mn-ea"/>
              </a:rPr>
              <a:t>moving_add_snake.c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구현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8831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857500"/>
            <a:ext cx="8712968" cy="1143000"/>
          </a:xfrm>
        </p:spPr>
        <p:txBody>
          <a:bodyPr>
            <a:noAutofit/>
          </a:bodyPr>
          <a:lstStyle/>
          <a:p>
            <a:pPr algn="ctr"/>
            <a:r>
              <a:rPr lang="ko-KR" altLang="en-US" sz="4800">
                <a:solidFill>
                  <a:schemeClr val="tx1"/>
                </a:solidFill>
                <a:latin typeface="+mn-ea"/>
                <a:ea typeface="+mn-ea"/>
              </a:rPr>
              <a:t>감사합니다</a:t>
            </a:r>
            <a:endParaRPr lang="ko-KR" altLang="en-US" sz="4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10389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AA063825-A83B-4AC0-90E3-FAEE2692BB38}"/>
              </a:ext>
            </a:extLst>
          </p:cNvPr>
          <p:cNvSpPr/>
          <p:nvPr/>
        </p:nvSpPr>
        <p:spPr>
          <a:xfrm>
            <a:off x="299472" y="332656"/>
            <a:ext cx="1524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n-ea"/>
              </a:rPr>
              <a:t>참고 자료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51E29C1-D3FC-4D85-98A2-D304A9CEAEAC}"/>
              </a:ext>
            </a:extLst>
          </p:cNvPr>
          <p:cNvCxnSpPr>
            <a:cxnSpLocks/>
          </p:cNvCxnSpPr>
          <p:nvPr/>
        </p:nvCxnSpPr>
        <p:spPr>
          <a:xfrm>
            <a:off x="383989" y="755079"/>
            <a:ext cx="14067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16EB42-3DA5-4D2E-BA1D-6F054DB34EE6}"/>
              </a:ext>
            </a:extLst>
          </p:cNvPr>
          <p:cNvSpPr/>
          <p:nvPr/>
        </p:nvSpPr>
        <p:spPr>
          <a:xfrm>
            <a:off x="532785" y="1906390"/>
            <a:ext cx="14959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+mn-ea"/>
              </a:rPr>
              <a:t>- </a:t>
            </a:r>
            <a:r>
              <a:rPr lang="ko-KR" altLang="en-US" sz="2000" b="1" dirty="0">
                <a:latin typeface="+mn-ea"/>
              </a:rPr>
              <a:t>강의 자료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68BCF27-EEFD-4DE9-B360-DCC2F0FB8C98}"/>
              </a:ext>
            </a:extLst>
          </p:cNvPr>
          <p:cNvSpPr/>
          <p:nvPr/>
        </p:nvSpPr>
        <p:spPr>
          <a:xfrm>
            <a:off x="874684" y="8282002"/>
            <a:ext cx="14732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err="1">
                <a:latin typeface="+mn-ea"/>
              </a:rPr>
              <a:t>javax.swing</a:t>
            </a:r>
            <a:endParaRPr lang="en-US" altLang="ko-KR" sz="2000" dirty="0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424D01E-F761-40FD-B2DB-CA6BDE74E040}"/>
              </a:ext>
            </a:extLst>
          </p:cNvPr>
          <p:cNvSpPr/>
          <p:nvPr/>
        </p:nvSpPr>
        <p:spPr>
          <a:xfrm>
            <a:off x="874684" y="2480852"/>
            <a:ext cx="76663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+mn-ea"/>
              </a:rPr>
              <a:t>Chap 6. Programming for Humans Terminal Control and Signals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6D3ECF-B413-48D7-8BAB-6258FC30746F}"/>
              </a:ext>
            </a:extLst>
          </p:cNvPr>
          <p:cNvSpPr/>
          <p:nvPr/>
        </p:nvSpPr>
        <p:spPr>
          <a:xfrm>
            <a:off x="532785" y="7348860"/>
            <a:ext cx="82990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+mn-ea"/>
              </a:rPr>
              <a:t>- Chap 6. Programming for Humans </a:t>
            </a:r>
            <a:r>
              <a:rPr lang="en-US" altLang="ko-KR" sz="2000" b="1" dirty="0" err="1">
                <a:latin typeface="+mn-ea"/>
              </a:rPr>
              <a:t>Termial</a:t>
            </a:r>
            <a:r>
              <a:rPr lang="en-US" altLang="ko-KR" sz="2000" b="1" dirty="0">
                <a:latin typeface="+mn-ea"/>
              </a:rPr>
              <a:t> Control and Signals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E5E4FC1-C8A2-4D94-BEE6-4B97A9F52698}"/>
              </a:ext>
            </a:extLst>
          </p:cNvPr>
          <p:cNvSpPr/>
          <p:nvPr/>
        </p:nvSpPr>
        <p:spPr>
          <a:xfrm>
            <a:off x="874684" y="2928314"/>
            <a:ext cx="6996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+mn-ea"/>
              </a:rPr>
              <a:t>Chap 7. Event-Driven Programming Writing a Video Game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3A967F7-3D78-42FC-A8A8-AAC977181E69}"/>
              </a:ext>
            </a:extLst>
          </p:cNvPr>
          <p:cNvSpPr/>
          <p:nvPr/>
        </p:nvSpPr>
        <p:spPr>
          <a:xfrm>
            <a:off x="532785" y="4249932"/>
            <a:ext cx="16626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latin typeface="+mn-ea"/>
              </a:rPr>
              <a:t>- </a:t>
            </a:r>
            <a:r>
              <a:rPr lang="ko-KR" altLang="en-US" sz="2000" b="1" dirty="0">
                <a:latin typeface="+mn-ea"/>
              </a:rPr>
              <a:t>위키피디아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7066165-F288-4D74-B065-4226FA1BE802}"/>
              </a:ext>
            </a:extLst>
          </p:cNvPr>
          <p:cNvSpPr/>
          <p:nvPr/>
        </p:nvSpPr>
        <p:spPr>
          <a:xfrm>
            <a:off x="874684" y="4824394"/>
            <a:ext cx="32452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+mn-ea"/>
              </a:rPr>
              <a:t>Snake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(video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game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genre)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9CFD5E8-1E7D-4148-9193-1F8C92BF34B7}"/>
              </a:ext>
            </a:extLst>
          </p:cNvPr>
          <p:cNvSpPr/>
          <p:nvPr/>
        </p:nvSpPr>
        <p:spPr>
          <a:xfrm>
            <a:off x="874684" y="5271856"/>
            <a:ext cx="6996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+mn-ea"/>
              </a:rPr>
              <a:t>: https://en.wikipedia.org/wiki/Snake_(video_game_genre)</a:t>
            </a:r>
          </a:p>
        </p:txBody>
      </p:sp>
    </p:spTree>
    <p:extLst>
      <p:ext uri="{BB962C8B-B14F-4D97-AF65-F5344CB8AC3E}">
        <p14:creationId xmlns:p14="http://schemas.microsoft.com/office/powerpoint/2010/main" val="4001128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857500"/>
            <a:ext cx="8712968" cy="1143000"/>
          </a:xfrm>
        </p:spPr>
        <p:txBody>
          <a:bodyPr>
            <a:noAutofit/>
          </a:bodyPr>
          <a:lstStyle/>
          <a:p>
            <a:pPr algn="ctr"/>
            <a:r>
              <a:rPr lang="ko-KR" altLang="en-US" sz="4800">
                <a:solidFill>
                  <a:schemeClr val="tx1"/>
                </a:solidFill>
                <a:latin typeface="+mn-ea"/>
                <a:ea typeface="+mn-ea"/>
              </a:rPr>
              <a:t>프로젝트 주제 소개</a:t>
            </a:r>
            <a:endParaRPr lang="ko-KR" altLang="en-US" sz="4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08363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AA063825-A83B-4AC0-90E3-FAEE2692BB38}"/>
              </a:ext>
            </a:extLst>
          </p:cNvPr>
          <p:cNvSpPr/>
          <p:nvPr/>
        </p:nvSpPr>
        <p:spPr>
          <a:xfrm>
            <a:off x="299472" y="332656"/>
            <a:ext cx="2864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n-ea"/>
              </a:rPr>
              <a:t>프로젝트 주제 소개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51E29C1-D3FC-4D85-98A2-D304A9CEAEAC}"/>
              </a:ext>
            </a:extLst>
          </p:cNvPr>
          <p:cNvCxnSpPr>
            <a:cxnSpLocks/>
          </p:cNvCxnSpPr>
          <p:nvPr/>
        </p:nvCxnSpPr>
        <p:spPr>
          <a:xfrm>
            <a:off x="383989" y="755079"/>
            <a:ext cx="27148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22EE869-922C-4432-BEA5-24819C66C5BE}"/>
              </a:ext>
            </a:extLst>
          </p:cNvPr>
          <p:cNvSpPr/>
          <p:nvPr/>
        </p:nvSpPr>
        <p:spPr>
          <a:xfrm>
            <a:off x="532785" y="868650"/>
            <a:ext cx="18045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+mn-ea"/>
              </a:rPr>
              <a:t>- Snake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game</a:t>
            </a:r>
            <a:endParaRPr lang="ko-KR" altLang="en-US" sz="2000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D28076-BCBD-4550-A0A4-A19F566D7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91" y="2140624"/>
            <a:ext cx="3983354" cy="351472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04B9ED4-0EF4-4216-A977-94AFCA8487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880" y="2140624"/>
            <a:ext cx="3983354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16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D22EE869-922C-4432-BEA5-24819C66C5BE}"/>
              </a:ext>
            </a:extLst>
          </p:cNvPr>
          <p:cNvSpPr/>
          <p:nvPr/>
        </p:nvSpPr>
        <p:spPr>
          <a:xfrm>
            <a:off x="532785" y="868650"/>
            <a:ext cx="18045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+mn-ea"/>
              </a:rPr>
              <a:t>- Snake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game</a:t>
            </a:r>
            <a:endParaRPr lang="ko-KR" altLang="en-US" sz="2000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1CDBFC-41AE-453C-A640-E44985103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699" y="1552231"/>
            <a:ext cx="2776961" cy="493925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D8AFBD9C-EF42-44EA-AFB8-A83745B687C0}"/>
              </a:ext>
            </a:extLst>
          </p:cNvPr>
          <p:cNvSpPr/>
          <p:nvPr/>
        </p:nvSpPr>
        <p:spPr>
          <a:xfrm>
            <a:off x="532785" y="2166093"/>
            <a:ext cx="36231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atin typeface="+mn-ea"/>
              </a:rPr>
              <a:t>- </a:t>
            </a:r>
            <a:r>
              <a:rPr lang="ko-KR" altLang="en-US" sz="3200" b="1" dirty="0">
                <a:latin typeface="+mn-ea"/>
              </a:rPr>
              <a:t>고전 게임입니다</a:t>
            </a:r>
            <a:r>
              <a:rPr lang="en-US" altLang="ko-KR" sz="3200" b="1" dirty="0">
                <a:latin typeface="+mn-ea"/>
              </a:rPr>
              <a:t>.</a:t>
            </a:r>
            <a:endParaRPr lang="ko-KR" altLang="en-US" sz="3200" b="1" dirty="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7BE03B1-B543-4EAB-AE18-1C1CACD5BA6B}"/>
              </a:ext>
            </a:extLst>
          </p:cNvPr>
          <p:cNvSpPr/>
          <p:nvPr/>
        </p:nvSpPr>
        <p:spPr>
          <a:xfrm>
            <a:off x="299472" y="332656"/>
            <a:ext cx="2864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n-ea"/>
              </a:rPr>
              <a:t>프로젝트 주제 소개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40A0471-2EFA-4BC0-ADC3-0FC513633B6A}"/>
              </a:ext>
            </a:extLst>
          </p:cNvPr>
          <p:cNvCxnSpPr>
            <a:cxnSpLocks/>
          </p:cNvCxnSpPr>
          <p:nvPr/>
        </p:nvCxnSpPr>
        <p:spPr>
          <a:xfrm>
            <a:off x="383989" y="755079"/>
            <a:ext cx="27148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404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768A3DE-7521-4B83-A4DC-9F7AEB1461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1" b="28085"/>
          <a:stretch/>
        </p:blipFill>
        <p:spPr>
          <a:xfrm>
            <a:off x="5456415" y="2301175"/>
            <a:ext cx="3091721" cy="3091721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D22EE869-922C-4432-BEA5-24819C66C5BE}"/>
              </a:ext>
            </a:extLst>
          </p:cNvPr>
          <p:cNvSpPr/>
          <p:nvPr/>
        </p:nvSpPr>
        <p:spPr>
          <a:xfrm>
            <a:off x="532785" y="868650"/>
            <a:ext cx="18045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+mn-ea"/>
              </a:rPr>
              <a:t>- Snake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game</a:t>
            </a:r>
            <a:endParaRPr lang="ko-KR" altLang="en-US" sz="2000" dirty="0"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445462-B0BF-421F-8413-83A3B42D1E6D}"/>
              </a:ext>
            </a:extLst>
          </p:cNvPr>
          <p:cNvSpPr/>
          <p:nvPr/>
        </p:nvSpPr>
        <p:spPr>
          <a:xfrm>
            <a:off x="532785" y="2166093"/>
            <a:ext cx="36231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atin typeface="+mn-ea"/>
              </a:rPr>
              <a:t>- </a:t>
            </a:r>
            <a:r>
              <a:rPr lang="ko-KR" altLang="en-US" sz="3200" b="1" dirty="0">
                <a:latin typeface="+mn-ea"/>
              </a:rPr>
              <a:t>고전 게임입니다</a:t>
            </a:r>
            <a:r>
              <a:rPr lang="en-US" altLang="ko-KR" sz="3200" b="1" dirty="0">
                <a:latin typeface="+mn-ea"/>
              </a:rPr>
              <a:t>.</a:t>
            </a:r>
            <a:endParaRPr lang="ko-KR" altLang="en-US" sz="3200" b="1" dirty="0"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3DFBBEA-91A7-4000-A85B-B2850EABDD6D}"/>
              </a:ext>
            </a:extLst>
          </p:cNvPr>
          <p:cNvSpPr/>
          <p:nvPr/>
        </p:nvSpPr>
        <p:spPr>
          <a:xfrm>
            <a:off x="299472" y="332656"/>
            <a:ext cx="2864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n-ea"/>
              </a:rPr>
              <a:t>프로젝트 주제 소개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402BD12-A3F2-4ADF-80EF-02086B05C2CA}"/>
              </a:ext>
            </a:extLst>
          </p:cNvPr>
          <p:cNvCxnSpPr>
            <a:cxnSpLocks/>
          </p:cNvCxnSpPr>
          <p:nvPr/>
        </p:nvCxnSpPr>
        <p:spPr>
          <a:xfrm>
            <a:off x="383989" y="755079"/>
            <a:ext cx="27148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929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D22EE869-922C-4432-BEA5-24819C66C5BE}"/>
              </a:ext>
            </a:extLst>
          </p:cNvPr>
          <p:cNvSpPr/>
          <p:nvPr/>
        </p:nvSpPr>
        <p:spPr>
          <a:xfrm>
            <a:off x="532785" y="868650"/>
            <a:ext cx="18045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+mn-ea"/>
              </a:rPr>
              <a:t>- Snake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game</a:t>
            </a:r>
            <a:endParaRPr lang="ko-KR" altLang="en-US" sz="2000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9D6BFD-A5D4-4F25-B498-2444CAF7E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416" y="2301175"/>
            <a:ext cx="3091721" cy="309172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445462-B0BF-421F-8413-83A3B42D1E6D}"/>
              </a:ext>
            </a:extLst>
          </p:cNvPr>
          <p:cNvSpPr/>
          <p:nvPr/>
        </p:nvSpPr>
        <p:spPr>
          <a:xfrm>
            <a:off x="532785" y="2166093"/>
            <a:ext cx="36231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atin typeface="+mn-ea"/>
              </a:rPr>
              <a:t>- </a:t>
            </a:r>
            <a:r>
              <a:rPr lang="ko-KR" altLang="en-US" sz="3200" b="1" dirty="0">
                <a:latin typeface="+mn-ea"/>
              </a:rPr>
              <a:t>고전 게임입니다</a:t>
            </a:r>
            <a:r>
              <a:rPr lang="en-US" altLang="ko-KR" sz="3200" b="1" dirty="0">
                <a:latin typeface="+mn-ea"/>
              </a:rPr>
              <a:t>.</a:t>
            </a:r>
            <a:endParaRPr lang="ko-KR" altLang="en-US" sz="3200" b="1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BD7F37-F049-42B8-B0DE-89945459764E}"/>
              </a:ext>
            </a:extLst>
          </p:cNvPr>
          <p:cNvSpPr/>
          <p:nvPr/>
        </p:nvSpPr>
        <p:spPr>
          <a:xfrm>
            <a:off x="532785" y="3088027"/>
            <a:ext cx="36231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atin typeface="+mn-ea"/>
              </a:rPr>
              <a:t>- </a:t>
            </a:r>
            <a:r>
              <a:rPr lang="ko-KR" altLang="en-US" sz="3200" b="1" dirty="0">
                <a:latin typeface="+mn-ea"/>
              </a:rPr>
              <a:t>뱀이 길어집니다</a:t>
            </a:r>
            <a:r>
              <a:rPr lang="en-US" altLang="ko-KR" sz="3200" b="1" dirty="0">
                <a:latin typeface="+mn-ea"/>
              </a:rPr>
              <a:t>.</a:t>
            </a:r>
            <a:endParaRPr lang="ko-KR" altLang="en-US" sz="3200" b="1" dirty="0"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2C3387D-80EC-45F2-8B87-7C1BD3D2A32F}"/>
              </a:ext>
            </a:extLst>
          </p:cNvPr>
          <p:cNvSpPr/>
          <p:nvPr/>
        </p:nvSpPr>
        <p:spPr>
          <a:xfrm>
            <a:off x="532785" y="4009961"/>
            <a:ext cx="45881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atin typeface="+mn-ea"/>
              </a:rPr>
              <a:t>- </a:t>
            </a:r>
            <a:r>
              <a:rPr lang="ko-KR" altLang="en-US" sz="3200" b="1" dirty="0">
                <a:latin typeface="+mn-ea"/>
              </a:rPr>
              <a:t>벽에 닿으면 죽습니다</a:t>
            </a:r>
            <a:r>
              <a:rPr lang="en-US" altLang="ko-KR" sz="3200" b="1" dirty="0">
                <a:latin typeface="+mn-ea"/>
              </a:rPr>
              <a:t>.</a:t>
            </a:r>
            <a:endParaRPr lang="ko-KR" altLang="en-US" sz="3200" b="1" dirty="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256C6AF-56B0-47E7-BF20-AC7449584EC0}"/>
              </a:ext>
            </a:extLst>
          </p:cNvPr>
          <p:cNvSpPr/>
          <p:nvPr/>
        </p:nvSpPr>
        <p:spPr>
          <a:xfrm>
            <a:off x="532785" y="4931894"/>
            <a:ext cx="45881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atin typeface="+mn-ea"/>
              </a:rPr>
              <a:t>- </a:t>
            </a:r>
            <a:r>
              <a:rPr lang="ko-KR" altLang="en-US" sz="3200" b="1" dirty="0">
                <a:latin typeface="+mn-ea"/>
              </a:rPr>
              <a:t>몸에 닿아도 죽습니다</a:t>
            </a:r>
            <a:r>
              <a:rPr lang="en-US" altLang="ko-KR" sz="3200" b="1" dirty="0">
                <a:latin typeface="+mn-ea"/>
              </a:rPr>
              <a:t>.</a:t>
            </a:r>
            <a:endParaRPr lang="ko-KR" altLang="en-US" sz="3200" b="1" dirty="0"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D6E791E-1D35-46A5-88F9-87E2B6499645}"/>
              </a:ext>
            </a:extLst>
          </p:cNvPr>
          <p:cNvSpPr/>
          <p:nvPr/>
        </p:nvSpPr>
        <p:spPr>
          <a:xfrm>
            <a:off x="299472" y="332656"/>
            <a:ext cx="2864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n-ea"/>
              </a:rPr>
              <a:t>프로젝트 주제 소개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963C01D-69B2-4AD6-97AB-549744A87A6C}"/>
              </a:ext>
            </a:extLst>
          </p:cNvPr>
          <p:cNvCxnSpPr>
            <a:cxnSpLocks/>
          </p:cNvCxnSpPr>
          <p:nvPr/>
        </p:nvCxnSpPr>
        <p:spPr>
          <a:xfrm>
            <a:off x="383989" y="755079"/>
            <a:ext cx="27148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78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D22EE869-922C-4432-BEA5-24819C66C5BE}"/>
              </a:ext>
            </a:extLst>
          </p:cNvPr>
          <p:cNvSpPr/>
          <p:nvPr/>
        </p:nvSpPr>
        <p:spPr>
          <a:xfrm>
            <a:off x="532785" y="868650"/>
            <a:ext cx="18045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+mn-ea"/>
              </a:rPr>
              <a:t>- Snake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game</a:t>
            </a:r>
            <a:endParaRPr lang="ko-KR" altLang="en-US" sz="2000" dirty="0"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03A71A9-159F-4CA4-8C26-DB950DD52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88" y="2208630"/>
            <a:ext cx="7738825" cy="3372972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CA6D23-B7F4-4293-AE67-D9032CE98896}"/>
              </a:ext>
            </a:extLst>
          </p:cNvPr>
          <p:cNvSpPr/>
          <p:nvPr/>
        </p:nvSpPr>
        <p:spPr>
          <a:xfrm>
            <a:off x="299472" y="332656"/>
            <a:ext cx="2864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n-ea"/>
              </a:rPr>
              <a:t>프로젝트 주제 소개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6E60CB3-A662-4D6F-9C37-A9F1961EE18F}"/>
              </a:ext>
            </a:extLst>
          </p:cNvPr>
          <p:cNvCxnSpPr>
            <a:cxnSpLocks/>
          </p:cNvCxnSpPr>
          <p:nvPr/>
        </p:nvCxnSpPr>
        <p:spPr>
          <a:xfrm>
            <a:off x="383989" y="755079"/>
            <a:ext cx="27148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329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D22EE869-922C-4432-BEA5-24819C66C5BE}"/>
              </a:ext>
            </a:extLst>
          </p:cNvPr>
          <p:cNvSpPr/>
          <p:nvPr/>
        </p:nvSpPr>
        <p:spPr>
          <a:xfrm>
            <a:off x="532785" y="868650"/>
            <a:ext cx="18045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+mn-ea"/>
              </a:rPr>
              <a:t>- Snake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game</a:t>
            </a:r>
            <a:endParaRPr lang="ko-KR" altLang="en-US" sz="200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C66531-EE61-444B-83D6-29C0D2F80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093" y="1966989"/>
            <a:ext cx="7362825" cy="394335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6CC0FFF-414B-4361-A834-45A068918A9E}"/>
              </a:ext>
            </a:extLst>
          </p:cNvPr>
          <p:cNvSpPr/>
          <p:nvPr/>
        </p:nvSpPr>
        <p:spPr>
          <a:xfrm>
            <a:off x="299472" y="332656"/>
            <a:ext cx="2864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n-ea"/>
              </a:rPr>
              <a:t>프로젝트 주제 소개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B175187-13F2-4251-AAD5-5F534052421F}"/>
              </a:ext>
            </a:extLst>
          </p:cNvPr>
          <p:cNvCxnSpPr>
            <a:cxnSpLocks/>
          </p:cNvCxnSpPr>
          <p:nvPr/>
        </p:nvCxnSpPr>
        <p:spPr>
          <a:xfrm>
            <a:off x="383989" y="755079"/>
            <a:ext cx="27148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9816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균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균형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균형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364</TotalTime>
  <Words>571</Words>
  <Application>Microsoft Office PowerPoint</Application>
  <PresentationFormat>화면 슬라이드 쇼(4:3)</PresentationFormat>
  <Paragraphs>106</Paragraphs>
  <Slides>25</Slides>
  <Notes>0</Notes>
  <HiddenSlides>0</HiddenSlides>
  <MMClips>2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맑은 고딕</vt:lpstr>
      <vt:lpstr>Franklin Gothic Book</vt:lpstr>
      <vt:lpstr>Perpetua</vt:lpstr>
      <vt:lpstr>Wingdings 2</vt:lpstr>
      <vt:lpstr>균형</vt:lpstr>
      <vt:lpstr>PowerPoint 프레젠테이션</vt:lpstr>
      <vt:lpstr>PowerPoint 프레젠테이션</vt:lpstr>
      <vt:lpstr>프로젝트 주제 소개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시연 동영상</vt:lpstr>
      <vt:lpstr>PowerPoint 프레젠테이션</vt:lpstr>
      <vt:lpstr>코드 설명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Injun Joeng</dc:creator>
  <cp:lastModifiedBy>Injun Joeng</cp:lastModifiedBy>
  <cp:revision>149</cp:revision>
  <dcterms:created xsi:type="dcterms:W3CDTF">2018-12-18T19:12:20Z</dcterms:created>
  <dcterms:modified xsi:type="dcterms:W3CDTF">2018-12-19T18:55:54Z</dcterms:modified>
</cp:coreProperties>
</file>