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7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9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1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2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0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93E4D-AF3A-2D16-0758-CE1214030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2" b="7572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4C0C6-BC2C-48A3-6647-3725A6F7D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206561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BINARY INVESTMENT DECISION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9C4CA-6878-1A7D-4CFC-4A368FA7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Justice </a:t>
            </a:r>
            <a:r>
              <a:rPr lang="en-US" sz="2000" dirty="0" err="1"/>
              <a:t>inkoom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42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200C-1B88-E16B-1372-3194497D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14068-F4C7-E358-E60F-B573BE124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Aptos" panose="020B0004020202020204" pitchFamily="34" charset="0"/>
              </a:rPr>
              <a:t>A financial investment firm specializes in recommending oil stock portfolios for clients.  One such client made the following specifications:</a:t>
            </a:r>
          </a:p>
          <a:p>
            <a:pPr algn="just"/>
            <a:r>
              <a:rPr lang="en-US" sz="2000" dirty="0">
                <a:latin typeface="Aptos" panose="020B0004020202020204" pitchFamily="34" charset="0"/>
              </a:rPr>
              <a:t>At least two Texas oil firms must be in the portfolio,</a:t>
            </a:r>
          </a:p>
          <a:p>
            <a:pPr algn="just"/>
            <a:r>
              <a:rPr lang="en-US" sz="2000" dirty="0">
                <a:latin typeface="Aptos" panose="020B0004020202020204" pitchFamily="34" charset="0"/>
              </a:rPr>
              <a:t>No more than one investment can be made in foreign oil companies (companies outside of the United States).</a:t>
            </a:r>
          </a:p>
          <a:p>
            <a:pPr algn="just"/>
            <a:r>
              <a:rPr lang="en-US" sz="2000" dirty="0">
                <a:latin typeface="Aptos" panose="020B0004020202020204" pitchFamily="34" charset="0"/>
              </a:rPr>
              <a:t>One of two California oil stocks must be purchased.</a:t>
            </a:r>
          </a:p>
          <a:p>
            <a:pPr algn="just"/>
            <a:r>
              <a:rPr lang="en-US" sz="2000" dirty="0">
                <a:latin typeface="Aptos" panose="020B0004020202020204" pitchFamily="34" charset="0"/>
              </a:rPr>
              <a:t>Up to $3 million for investing to purchase single blocks of stock per table below. </a:t>
            </a:r>
          </a:p>
          <a:p>
            <a:pPr algn="just"/>
            <a:r>
              <a:rPr lang="en-US" sz="2000" dirty="0">
                <a:latin typeface="Aptos" panose="020B0004020202020204" pitchFamily="34" charset="0"/>
              </a:rPr>
              <a:t>Find the allocation of investments to maximize the return.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867AF-5F7B-B6B7-64CB-46B0DB47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D4D5-3B67-BF90-3A89-8325B7C2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E95BF-E54A-E879-CF6C-B323C160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6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4A004-72B7-BC71-3567-BC8606252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4CC9-6A24-B907-D6F2-B0788C1B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CONT’D.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9590393-A2F0-938F-04D3-768D8F7D39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292355"/>
              </p:ext>
            </p:extLst>
          </p:nvPr>
        </p:nvGraphicFramePr>
        <p:xfrm>
          <a:off x="1385455" y="2161309"/>
          <a:ext cx="7883236" cy="3380508"/>
        </p:xfrm>
        <a:graphic>
          <a:graphicData uri="http://schemas.openxmlformats.org/drawingml/2006/table">
            <a:tbl>
              <a:tblPr/>
              <a:tblGrid>
                <a:gridCol w="2685771">
                  <a:extLst>
                    <a:ext uri="{9D8B030D-6E8A-4147-A177-3AD203B41FA5}">
                      <a16:colId xmlns:a16="http://schemas.microsoft.com/office/drawing/2014/main" val="3346272161"/>
                    </a:ext>
                  </a:extLst>
                </a:gridCol>
                <a:gridCol w="2412221">
                  <a:extLst>
                    <a:ext uri="{9D8B030D-6E8A-4147-A177-3AD203B41FA5}">
                      <a16:colId xmlns:a16="http://schemas.microsoft.com/office/drawing/2014/main" val="1874937319"/>
                    </a:ext>
                  </a:extLst>
                </a:gridCol>
                <a:gridCol w="2785244">
                  <a:extLst>
                    <a:ext uri="{9D8B030D-6E8A-4147-A177-3AD203B41FA5}">
                      <a16:colId xmlns:a16="http://schemas.microsoft.com/office/drawing/2014/main" val="2996910211"/>
                    </a:ext>
                  </a:extLst>
                </a:gridCol>
              </a:tblGrid>
              <a:tr h="751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Expected Annual Return ($1000)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Cost for Block of Shares ($1000)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934334"/>
                  </a:ext>
                </a:extLst>
              </a:tr>
              <a:tr h="3756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Trans-Texas Oil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905347"/>
                  </a:ext>
                </a:extLst>
              </a:tr>
              <a:tr h="3756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British Petroleum (BP)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540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22815"/>
                  </a:ext>
                </a:extLst>
              </a:tr>
              <a:tr h="3756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Dutch Shell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680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204025"/>
                  </a:ext>
                </a:extLst>
              </a:tr>
              <a:tr h="3756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Houston Drilling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501550"/>
                  </a:ext>
                </a:extLst>
              </a:tr>
              <a:tr h="3756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Texas Petroleum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986162"/>
                  </a:ext>
                </a:extLst>
              </a:tr>
              <a:tr h="3756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San Diego Oil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510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186218"/>
                  </a:ext>
                </a:extLst>
              </a:tr>
              <a:tr h="3756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California Petro.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900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66989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91A28-74AD-68A6-8848-5BD7C6AA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F955B-9015-D16A-293F-4D301FD4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62759-56F0-04F0-9BCA-FBFCFCBD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95ABC-80BC-DA4B-9163-0278F6BEE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D39E-342F-045C-BDDC-5B5A3A83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D7A02-2980-E373-A216-29DD6113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BCF10-E1E1-E63C-062B-B2D58826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0C3DE-0D6D-2168-7478-C6A3C886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BD44E6C-DA82-AA1F-664A-EF584DDB28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048827"/>
              </p:ext>
            </p:extLst>
          </p:nvPr>
        </p:nvGraphicFramePr>
        <p:xfrm>
          <a:off x="1043408" y="2133232"/>
          <a:ext cx="6088910" cy="942975"/>
        </p:xfrm>
        <a:graphic>
          <a:graphicData uri="http://schemas.openxmlformats.org/drawingml/2006/table">
            <a:tbl>
              <a:tblPr/>
              <a:tblGrid>
                <a:gridCol w="1377630">
                  <a:extLst>
                    <a:ext uri="{9D8B030D-6E8A-4147-A177-3AD203B41FA5}">
                      <a16:colId xmlns:a16="http://schemas.microsoft.com/office/drawing/2014/main" val="1329563566"/>
                    </a:ext>
                  </a:extLst>
                </a:gridCol>
                <a:gridCol w="673040">
                  <a:extLst>
                    <a:ext uri="{9D8B030D-6E8A-4147-A177-3AD203B41FA5}">
                      <a16:colId xmlns:a16="http://schemas.microsoft.com/office/drawing/2014/main" val="3364880915"/>
                    </a:ext>
                  </a:extLst>
                </a:gridCol>
                <a:gridCol w="673040">
                  <a:extLst>
                    <a:ext uri="{9D8B030D-6E8A-4147-A177-3AD203B41FA5}">
                      <a16:colId xmlns:a16="http://schemas.microsoft.com/office/drawing/2014/main" val="2010168844"/>
                    </a:ext>
                  </a:extLst>
                </a:gridCol>
                <a:gridCol w="673040">
                  <a:extLst>
                    <a:ext uri="{9D8B030D-6E8A-4147-A177-3AD203B41FA5}">
                      <a16:colId xmlns:a16="http://schemas.microsoft.com/office/drawing/2014/main" val="90080822"/>
                    </a:ext>
                  </a:extLst>
                </a:gridCol>
                <a:gridCol w="673040">
                  <a:extLst>
                    <a:ext uri="{9D8B030D-6E8A-4147-A177-3AD203B41FA5}">
                      <a16:colId xmlns:a16="http://schemas.microsoft.com/office/drawing/2014/main" val="1493285274"/>
                    </a:ext>
                  </a:extLst>
                </a:gridCol>
                <a:gridCol w="673040">
                  <a:extLst>
                    <a:ext uri="{9D8B030D-6E8A-4147-A177-3AD203B41FA5}">
                      <a16:colId xmlns:a16="http://schemas.microsoft.com/office/drawing/2014/main" val="3792884893"/>
                    </a:ext>
                  </a:extLst>
                </a:gridCol>
                <a:gridCol w="673040">
                  <a:extLst>
                    <a:ext uri="{9D8B030D-6E8A-4147-A177-3AD203B41FA5}">
                      <a16:colId xmlns:a16="http://schemas.microsoft.com/office/drawing/2014/main" val="4015069266"/>
                    </a:ext>
                  </a:extLst>
                </a:gridCol>
                <a:gridCol w="673040">
                  <a:extLst>
                    <a:ext uri="{9D8B030D-6E8A-4147-A177-3AD203B41FA5}">
                      <a16:colId xmlns:a16="http://schemas.microsoft.com/office/drawing/2014/main" val="340948731"/>
                    </a:ext>
                  </a:extLst>
                </a:gridCol>
              </a:tblGrid>
              <a:tr h="28645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tx2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X1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X2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X3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X4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X5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X6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X7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037630"/>
                  </a:ext>
                </a:extLst>
              </a:tr>
              <a:tr h="2864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variables: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E2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424171"/>
                  </a:ext>
                </a:extLst>
              </a:tr>
              <a:tr h="28645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chemeClr val="tx2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2"/>
                          </a:solidFill>
                          <a:effectLst/>
                          <a:latin typeface="Aptos" panose="020B0004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16237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9EBED19-B872-602B-8916-74F64B41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21228"/>
              </p:ext>
            </p:extLst>
          </p:nvPr>
        </p:nvGraphicFramePr>
        <p:xfrm>
          <a:off x="1043413" y="3475394"/>
          <a:ext cx="2974405" cy="680970"/>
        </p:xfrm>
        <a:graphic>
          <a:graphicData uri="http://schemas.openxmlformats.org/drawingml/2006/table">
            <a:tbl>
              <a:tblPr/>
              <a:tblGrid>
                <a:gridCol w="1998190">
                  <a:extLst>
                    <a:ext uri="{9D8B030D-6E8A-4147-A177-3AD203B41FA5}">
                      <a16:colId xmlns:a16="http://schemas.microsoft.com/office/drawing/2014/main" val="1711609146"/>
                    </a:ext>
                  </a:extLst>
                </a:gridCol>
                <a:gridCol w="976215">
                  <a:extLst>
                    <a:ext uri="{9D8B030D-6E8A-4147-A177-3AD203B41FA5}">
                      <a16:colId xmlns:a16="http://schemas.microsoft.com/office/drawing/2014/main" val="2028646302"/>
                    </a:ext>
                  </a:extLst>
                </a:gridCol>
              </a:tblGrid>
              <a:tr h="34048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Objective: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chemeClr val="tx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795115"/>
                  </a:ext>
                </a:extLst>
              </a:tr>
              <a:tr h="34048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Return: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 $        360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19749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F94F93D-986B-8A5E-BF94-F49843751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2602"/>
              </p:ext>
            </p:extLst>
          </p:nvPr>
        </p:nvGraphicFramePr>
        <p:xfrm>
          <a:off x="1057279" y="4618400"/>
          <a:ext cx="8252978" cy="1798516"/>
        </p:xfrm>
        <a:graphic>
          <a:graphicData uri="http://schemas.openxmlformats.org/drawingml/2006/table">
            <a:tbl>
              <a:tblPr/>
              <a:tblGrid>
                <a:gridCol w="1402258">
                  <a:extLst>
                    <a:ext uri="{9D8B030D-6E8A-4147-A177-3AD203B41FA5}">
                      <a16:colId xmlns:a16="http://schemas.microsoft.com/office/drawing/2014/main" val="1472549204"/>
                    </a:ext>
                  </a:extLst>
                </a:gridCol>
                <a:gridCol w="685072">
                  <a:extLst>
                    <a:ext uri="{9D8B030D-6E8A-4147-A177-3AD203B41FA5}">
                      <a16:colId xmlns:a16="http://schemas.microsoft.com/office/drawing/2014/main" val="696072447"/>
                    </a:ext>
                  </a:extLst>
                </a:gridCol>
                <a:gridCol w="685072">
                  <a:extLst>
                    <a:ext uri="{9D8B030D-6E8A-4147-A177-3AD203B41FA5}">
                      <a16:colId xmlns:a16="http://schemas.microsoft.com/office/drawing/2014/main" val="834765641"/>
                    </a:ext>
                  </a:extLst>
                </a:gridCol>
                <a:gridCol w="685072">
                  <a:extLst>
                    <a:ext uri="{9D8B030D-6E8A-4147-A177-3AD203B41FA5}">
                      <a16:colId xmlns:a16="http://schemas.microsoft.com/office/drawing/2014/main" val="2112545563"/>
                    </a:ext>
                  </a:extLst>
                </a:gridCol>
                <a:gridCol w="685072">
                  <a:extLst>
                    <a:ext uri="{9D8B030D-6E8A-4147-A177-3AD203B41FA5}">
                      <a16:colId xmlns:a16="http://schemas.microsoft.com/office/drawing/2014/main" val="699706384"/>
                    </a:ext>
                  </a:extLst>
                </a:gridCol>
                <a:gridCol w="685072">
                  <a:extLst>
                    <a:ext uri="{9D8B030D-6E8A-4147-A177-3AD203B41FA5}">
                      <a16:colId xmlns:a16="http://schemas.microsoft.com/office/drawing/2014/main" val="2135613709"/>
                    </a:ext>
                  </a:extLst>
                </a:gridCol>
                <a:gridCol w="685072">
                  <a:extLst>
                    <a:ext uri="{9D8B030D-6E8A-4147-A177-3AD203B41FA5}">
                      <a16:colId xmlns:a16="http://schemas.microsoft.com/office/drawing/2014/main" val="3270430066"/>
                    </a:ext>
                  </a:extLst>
                </a:gridCol>
                <a:gridCol w="685072">
                  <a:extLst>
                    <a:ext uri="{9D8B030D-6E8A-4147-A177-3AD203B41FA5}">
                      <a16:colId xmlns:a16="http://schemas.microsoft.com/office/drawing/2014/main" val="3331195039"/>
                    </a:ext>
                  </a:extLst>
                </a:gridCol>
                <a:gridCol w="685072">
                  <a:extLst>
                    <a:ext uri="{9D8B030D-6E8A-4147-A177-3AD203B41FA5}">
                      <a16:colId xmlns:a16="http://schemas.microsoft.com/office/drawing/2014/main" val="3130243767"/>
                    </a:ext>
                  </a:extLst>
                </a:gridCol>
                <a:gridCol w="685072">
                  <a:extLst>
                    <a:ext uri="{9D8B030D-6E8A-4147-A177-3AD203B41FA5}">
                      <a16:colId xmlns:a16="http://schemas.microsoft.com/office/drawing/2014/main" val="3998684015"/>
                    </a:ext>
                  </a:extLst>
                </a:gridCol>
                <a:gridCol w="685072">
                  <a:extLst>
                    <a:ext uri="{9D8B030D-6E8A-4147-A177-3AD203B41FA5}">
                      <a16:colId xmlns:a16="http://schemas.microsoft.com/office/drawing/2014/main" val="1611535919"/>
                    </a:ext>
                  </a:extLst>
                </a:gridCol>
              </a:tblGrid>
              <a:tr h="28965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Constraints: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LHS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SIGN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RHS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921896"/>
                  </a:ext>
                </a:extLst>
              </a:tr>
              <a:tr h="28965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2  Texas oil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&gt;=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41095"/>
                  </a:ext>
                </a:extLst>
              </a:tr>
              <a:tr h="57931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Foreign oil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&lt;=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287928"/>
                  </a:ext>
                </a:extLst>
              </a:tr>
              <a:tr h="28965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California Oil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317707"/>
                  </a:ext>
                </a:extLst>
              </a:tr>
              <a:tr h="28965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Budget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480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540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680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1000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700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510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900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2890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&lt;=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2"/>
                          </a:solidFill>
                          <a:effectLst/>
                          <a:latin typeface="Aptos Narrow" panose="020B0004020202020204" pitchFamily="34" charset="0"/>
                        </a:rPr>
                        <a:t>3000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089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96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340B1-4B10-0AF4-BD42-F3C284410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BD69-089C-08F5-AE80-4C6AC31E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0E41-19A2-D29D-010B-360D43F8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Aptos" panose="020B0004020202020204" pitchFamily="34" charset="0"/>
              </a:rPr>
              <a:t>To maximize returns following the given specifications, </a:t>
            </a:r>
            <a:r>
              <a:rPr lang="en-US" sz="2000">
                <a:latin typeface="Aptos" panose="020B0004020202020204" pitchFamily="34" charset="0"/>
              </a:rPr>
              <a:t>the client </a:t>
            </a:r>
            <a:r>
              <a:rPr lang="en-US" sz="2000" dirty="0">
                <a:latin typeface="Aptos" panose="020B0004020202020204" pitchFamily="34" charset="0"/>
              </a:rPr>
              <a:t>has to</a:t>
            </a:r>
            <a:r>
              <a:rPr lang="en-US" sz="2000" baseline="0" dirty="0">
                <a:latin typeface="Aptos" panose="020B0004020202020204" pitchFamily="34" charset="0"/>
              </a:rPr>
              <a:t> invest in:</a:t>
            </a:r>
          </a:p>
          <a:p>
            <a:pPr algn="just"/>
            <a:r>
              <a:rPr lang="en-US" sz="2000" baseline="0" dirty="0">
                <a:latin typeface="Aptos" panose="020B0004020202020204" pitchFamily="34" charset="0"/>
              </a:rPr>
              <a:t> Dutch Shell, </a:t>
            </a:r>
          </a:p>
          <a:p>
            <a:pPr algn="just"/>
            <a:r>
              <a:rPr lang="en-US" sz="2000" baseline="0" dirty="0">
                <a:latin typeface="Aptos" panose="020B0004020202020204" pitchFamily="34" charset="0"/>
              </a:rPr>
              <a:t>Houston Drilling, </a:t>
            </a:r>
          </a:p>
          <a:p>
            <a:pPr algn="just"/>
            <a:r>
              <a:rPr lang="en-US" sz="2000" baseline="0" dirty="0">
                <a:latin typeface="Aptos" panose="020B0004020202020204" pitchFamily="34" charset="0"/>
              </a:rPr>
              <a:t>Texas Petroleum and </a:t>
            </a:r>
          </a:p>
          <a:p>
            <a:pPr algn="just"/>
            <a:r>
              <a:rPr lang="en-US" sz="2000" baseline="0" dirty="0">
                <a:latin typeface="Aptos" panose="020B0004020202020204" pitchFamily="34" charset="0"/>
              </a:rPr>
              <a:t>San Diego Oil </a:t>
            </a:r>
          </a:p>
          <a:p>
            <a:pPr algn="just"/>
            <a:r>
              <a:rPr lang="en-US" sz="2000" baseline="0" dirty="0">
                <a:latin typeface="Aptos" panose="020B0004020202020204" pitchFamily="34" charset="0"/>
              </a:rPr>
              <a:t>These stocks will yield a maximum return of $360,000.00.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A6691-8395-18D5-1969-AB4D249B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CFE5E-5B2D-CDE0-E26A-FBB1655D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B31A5-4948-420A-2402-0D3BB184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9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D80F7-64F6-3324-A8D8-5A0309A20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2CB3-9895-8619-77AA-B0BA375D7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2EA8950-16BD-C580-A5C0-78251C07A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C4075-5B46-FCF4-9AC6-5E55747D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59800-29A2-54CF-1DE9-8B1C49E5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88757-B3C5-5C88-B960-6FC1248E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12725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3D3122"/>
      </a:dk2>
      <a:lt2>
        <a:srgbClr val="E7E2E8"/>
      </a:lt2>
      <a:accent1>
        <a:srgbClr val="5CB346"/>
      </a:accent1>
      <a:accent2>
        <a:srgbClr val="83B03A"/>
      </a:accent2>
      <a:accent3>
        <a:srgbClr val="A8A442"/>
      </a:accent3>
      <a:accent4>
        <a:srgbClr val="B17B3B"/>
      </a:accent4>
      <a:accent5>
        <a:srgbClr val="C35C4D"/>
      </a:accent5>
      <a:accent6>
        <a:srgbClr val="B13B5D"/>
      </a:accent6>
      <a:hlink>
        <a:srgbClr val="BF653F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307</Words>
  <Application>Microsoft Office PowerPoint</Application>
  <PresentationFormat>Widescreen</PresentationFormat>
  <Paragraphs>138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Light</vt:lpstr>
      <vt:lpstr>Aptos Narrow</vt:lpstr>
      <vt:lpstr>Arial</vt:lpstr>
      <vt:lpstr>Calibri</vt:lpstr>
      <vt:lpstr>Walbaum Display</vt:lpstr>
      <vt:lpstr>BohoVogueVTI</vt:lpstr>
      <vt:lpstr>BINARY INVESTMENT DECISION</vt:lpstr>
      <vt:lpstr>SCENARIO</vt:lpstr>
      <vt:lpstr>SCENARIO CONT’D.</vt:lpstr>
      <vt:lpstr>LINEAR PROGRAMMING MODEL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INVESTMENT DECISION</dc:title>
  <dc:creator>Justice Inkoom</dc:creator>
  <cp:lastModifiedBy>Justice Inkoom</cp:lastModifiedBy>
  <cp:revision>1</cp:revision>
  <dcterms:created xsi:type="dcterms:W3CDTF">2024-03-01T19:34:34Z</dcterms:created>
  <dcterms:modified xsi:type="dcterms:W3CDTF">2024-03-02T17:47:33Z</dcterms:modified>
</cp:coreProperties>
</file>