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5CEDA-16AC-4175-B507-EFA159BA00C0}"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555B0-A3C3-42EF-91F6-9296C3313DAB}" type="slidenum">
              <a:rPr lang="en-US" smtClean="0"/>
              <a:t>‹#›</a:t>
            </a:fld>
            <a:endParaRPr lang="en-US"/>
          </a:p>
        </p:txBody>
      </p:sp>
    </p:spTree>
    <p:extLst>
      <p:ext uri="{BB962C8B-B14F-4D97-AF65-F5344CB8AC3E}">
        <p14:creationId xmlns:p14="http://schemas.microsoft.com/office/powerpoint/2010/main" val="1142169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06A397FD-D3E0-407E-B5E7-C77DBE60D873}" type="datetime1">
              <a:rPr lang="en-US" smtClean="0"/>
              <a:t>2/21/2024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07825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9C35902A-E187-4230-A664-1C587F10F9AB}" type="datetime1">
              <a:rPr lang="en-US" smtClean="0"/>
              <a:t>2/21/2024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63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8DDD25E5-412B-4C9A-BB60-098AB4439699}" type="datetime1">
              <a:rPr lang="en-US" smtClean="0"/>
              <a:t>2/21/2024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02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71CED3EC-88F9-4D17-98FB-76028F68C771}" type="datetime1">
              <a:rPr lang="en-US" smtClean="0"/>
              <a:t>2/21/2024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9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D130DDAA-794B-4DEC-AC73-F24D503F7F27}" type="datetime1">
              <a:rPr lang="en-US" smtClean="0"/>
              <a:t>2/21/2024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55029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CF595EEC-00E4-470D-8AC8-BB629FAA0800}" type="datetime1">
              <a:rPr lang="en-US" smtClean="0"/>
              <a:t>2/21/2024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06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998072D0-F4C4-459F-9033-18740D099FCC}" type="datetime1">
              <a:rPr lang="en-US" smtClean="0"/>
              <a:t>2/21/2024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10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97B9EF10-F710-4547-9E32-BAB69AC00766}" type="datetime1">
              <a:rPr lang="en-US" smtClean="0"/>
              <a:t>2/21/2024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4D12B9CB-450F-41F7-A11C-191AD1829C0B}" type="datetime1">
              <a:rPr lang="en-US" smtClean="0"/>
              <a:t>2/21/2024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88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21F849CC-971C-440E-A7C1-9834343B4E82}" type="datetime1">
              <a:rPr lang="en-US" smtClean="0"/>
              <a:t>2/21/2024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52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82F7F563-DE91-4E8F-AE57-75EF94453B06}" type="datetime1">
              <a:rPr lang="en-US" smtClean="0"/>
              <a:t>2/21/2024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9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1908E88-D086-4624-AA32-14E4B7FB292D}" type="datetime1">
              <a:rPr lang="en-US" smtClean="0"/>
              <a:t>2/21/2024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911543184"/>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everal buses parked in a row&#10;&#10;Description automatically generated">
            <a:extLst>
              <a:ext uri="{FF2B5EF4-FFF2-40B4-BE49-F238E27FC236}">
                <a16:creationId xmlns:a16="http://schemas.microsoft.com/office/drawing/2014/main" id="{DA80D9A6-A0DD-40B9-05FD-6A274C551BAF}"/>
              </a:ext>
            </a:extLst>
          </p:cNvPr>
          <p:cNvPicPr>
            <a:picLocks noChangeAspect="1"/>
          </p:cNvPicPr>
          <p:nvPr/>
        </p:nvPicPr>
        <p:blipFill rotWithShape="1">
          <a:blip r:embed="rId2">
            <a:extLst>
              <a:ext uri="{28A0092B-C50C-407E-A947-70E740481C1C}">
                <a14:useLocalDpi xmlns:a14="http://schemas.microsoft.com/office/drawing/2010/main" val="0"/>
              </a:ext>
            </a:extLst>
          </a:blip>
          <a:srcRect r="2248" b="1"/>
          <a:stretch/>
        </p:blipFill>
        <p:spPr>
          <a:xfrm>
            <a:off x="3048" y="10"/>
            <a:ext cx="12188952" cy="6857990"/>
          </a:xfrm>
          <a:prstGeom prst="rect">
            <a:avLst/>
          </a:prstGeom>
        </p:spPr>
      </p:pic>
      <p:sp>
        <p:nvSpPr>
          <p:cNvPr id="22"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9C5D620-0950-0743-4063-81D7269E7D08}"/>
              </a:ext>
            </a:extLst>
          </p:cNvPr>
          <p:cNvSpPr>
            <a:spLocks noGrp="1"/>
          </p:cNvSpPr>
          <p:nvPr>
            <p:ph type="ctrTitle"/>
          </p:nvPr>
        </p:nvSpPr>
        <p:spPr>
          <a:xfrm>
            <a:off x="561865" y="1247140"/>
            <a:ext cx="6404554" cy="3450844"/>
          </a:xfrm>
        </p:spPr>
        <p:txBody>
          <a:bodyPr>
            <a:normAutofit/>
          </a:bodyPr>
          <a:lstStyle/>
          <a:p>
            <a:r>
              <a:rPr lang="en-US"/>
              <a:t>BUS COMPANY SCENARIO</a:t>
            </a:r>
          </a:p>
        </p:txBody>
      </p:sp>
      <p:sp>
        <p:nvSpPr>
          <p:cNvPr id="3" name="Subtitle 2">
            <a:extLst>
              <a:ext uri="{FF2B5EF4-FFF2-40B4-BE49-F238E27FC236}">
                <a16:creationId xmlns:a16="http://schemas.microsoft.com/office/drawing/2014/main" id="{E8772FEC-19A3-4F06-D161-174D565254D0}"/>
              </a:ext>
            </a:extLst>
          </p:cNvPr>
          <p:cNvSpPr>
            <a:spLocks noGrp="1"/>
          </p:cNvSpPr>
          <p:nvPr>
            <p:ph type="subTitle" idx="1"/>
          </p:nvPr>
        </p:nvSpPr>
        <p:spPr>
          <a:xfrm>
            <a:off x="561864" y="4818126"/>
            <a:ext cx="6404555" cy="1268984"/>
          </a:xfrm>
        </p:spPr>
        <p:txBody>
          <a:bodyPr>
            <a:normAutofit/>
          </a:bodyPr>
          <a:lstStyle/>
          <a:p>
            <a:r>
              <a:rPr lang="en-US" dirty="0"/>
              <a:t>Justice Inkoom</a:t>
            </a:r>
          </a:p>
        </p:txBody>
      </p:sp>
      <p:sp>
        <p:nvSpPr>
          <p:cNvPr id="27" name="Rectangle 2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Slide Number Placeholder 4">
            <a:extLst>
              <a:ext uri="{FF2B5EF4-FFF2-40B4-BE49-F238E27FC236}">
                <a16:creationId xmlns:a16="http://schemas.microsoft.com/office/drawing/2014/main" id="{9D606C61-6B5A-E8FD-338D-AEC09264052C}"/>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77268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5457-0B8F-9C7D-4213-8DD443A55C75}"/>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543DE5E5-9DE2-6A9F-5816-2A025A6ADDFC}"/>
              </a:ext>
            </a:extLst>
          </p:cNvPr>
          <p:cNvSpPr>
            <a:spLocks noGrp="1"/>
          </p:cNvSpPr>
          <p:nvPr>
            <p:ph idx="1"/>
          </p:nvPr>
        </p:nvSpPr>
        <p:spPr/>
        <p:txBody>
          <a:bodyPr>
            <a:normAutofit fontScale="77500" lnSpcReduction="20000"/>
          </a:bodyPr>
          <a:lstStyle/>
          <a:p>
            <a:pPr algn="just"/>
            <a:r>
              <a:rPr lang="en-US" sz="2400" dirty="0"/>
              <a:t>A bus company believes that it will need the following number of bus drivers during each of the next five years: 60 drivers in year 1, 70 drivers in year 2, 50 drivers in year 3, 65 drivers in year 4; and 75 drivers in year 5.</a:t>
            </a:r>
          </a:p>
          <a:p>
            <a:pPr algn="just"/>
            <a:r>
              <a:rPr lang="en-US" sz="2400" dirty="0"/>
              <a:t>At the beginning of each year, the bus company must decide how many new drivers to hire and how many current drivers to fire. It costs $4000 to hire a new driver and $2000 to fire a current driver. A driver's salary is $10,000 per year.</a:t>
            </a:r>
          </a:p>
          <a:p>
            <a:pPr algn="just"/>
            <a:r>
              <a:rPr lang="en-US" sz="2400" dirty="0"/>
              <a:t>At the beginning of year 1, the company has 50 drivers. A driver hired at the beginning of a year can be used to meet the current year's requirements and is paid full salary for the current year.</a:t>
            </a:r>
          </a:p>
          <a:p>
            <a:pPr algn="just"/>
            <a:r>
              <a:rPr lang="en-US" sz="2400" dirty="0"/>
              <a:t>As a consultant for the bus company, you have been asked to determine how to minimize the bus company's total costs (which include salary, hiring, and firing costs) over the next five years.</a:t>
            </a:r>
          </a:p>
          <a:p>
            <a:pPr algn="just"/>
            <a:endParaRPr lang="en-US" dirty="0"/>
          </a:p>
        </p:txBody>
      </p:sp>
      <p:sp>
        <p:nvSpPr>
          <p:cNvPr id="4" name="Slide Number Placeholder 3">
            <a:extLst>
              <a:ext uri="{FF2B5EF4-FFF2-40B4-BE49-F238E27FC236}">
                <a16:creationId xmlns:a16="http://schemas.microsoft.com/office/drawing/2014/main" id="{CF07692D-2A36-E860-A947-BE8D5A34FB99}"/>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86457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83C5D67-3234-E41B-30C8-00E963D66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CC7A0-200B-4E46-4005-CDA73287CDA5}"/>
              </a:ext>
            </a:extLst>
          </p:cNvPr>
          <p:cNvSpPr>
            <a:spLocks noGrp="1"/>
          </p:cNvSpPr>
          <p:nvPr>
            <p:ph type="title"/>
          </p:nvPr>
        </p:nvSpPr>
        <p:spPr/>
        <p:txBody>
          <a:bodyPr/>
          <a:lstStyle/>
          <a:p>
            <a:r>
              <a:rPr lang="en-US" dirty="0"/>
              <a:t>LINEAR PROG. MODEL</a:t>
            </a:r>
          </a:p>
        </p:txBody>
      </p:sp>
      <p:sp>
        <p:nvSpPr>
          <p:cNvPr id="3" name="Content Placeholder 2">
            <a:extLst>
              <a:ext uri="{FF2B5EF4-FFF2-40B4-BE49-F238E27FC236}">
                <a16:creationId xmlns:a16="http://schemas.microsoft.com/office/drawing/2014/main" id="{930AF8BF-83A2-9409-2C8F-431C28C2BCE8}"/>
              </a:ext>
            </a:extLst>
          </p:cNvPr>
          <p:cNvSpPr>
            <a:spLocks noGrp="1"/>
          </p:cNvSpPr>
          <p:nvPr>
            <p:ph idx="1"/>
          </p:nvPr>
        </p:nvSpPr>
        <p:spPr/>
        <p:txBody>
          <a:bodyPr>
            <a:normAutofit/>
          </a:bodyPr>
          <a:lstStyle/>
          <a:p>
            <a:pPr algn="just"/>
            <a:r>
              <a:rPr lang="en-US" dirty="0"/>
              <a:t>Decision variables:</a:t>
            </a:r>
          </a:p>
          <a:p>
            <a:pPr algn="just"/>
            <a:endParaRPr lang="en-US" dirty="0"/>
          </a:p>
          <a:p>
            <a:pPr algn="just"/>
            <a:endParaRPr lang="en-US" sz="800" dirty="0"/>
          </a:p>
          <a:p>
            <a:pPr algn="just"/>
            <a:r>
              <a:rPr lang="en-US" dirty="0"/>
              <a:t>Objective</a:t>
            </a:r>
          </a:p>
        </p:txBody>
      </p:sp>
      <p:graphicFrame>
        <p:nvGraphicFramePr>
          <p:cNvPr id="8" name="Table 7">
            <a:extLst>
              <a:ext uri="{FF2B5EF4-FFF2-40B4-BE49-F238E27FC236}">
                <a16:creationId xmlns:a16="http://schemas.microsoft.com/office/drawing/2014/main" id="{E1975BC3-700F-89C9-78AD-5BF454D41231}"/>
              </a:ext>
            </a:extLst>
          </p:cNvPr>
          <p:cNvGraphicFramePr>
            <a:graphicFrameLocks noGrp="1"/>
          </p:cNvGraphicFramePr>
          <p:nvPr>
            <p:extLst>
              <p:ext uri="{D42A27DB-BD31-4B8C-83A1-F6EECF244321}">
                <p14:modId xmlns:p14="http://schemas.microsoft.com/office/powerpoint/2010/main" val="395141655"/>
              </p:ext>
            </p:extLst>
          </p:nvPr>
        </p:nvGraphicFramePr>
        <p:xfrm>
          <a:off x="1587710" y="2610664"/>
          <a:ext cx="9826250" cy="582702"/>
        </p:xfrm>
        <a:graphic>
          <a:graphicData uri="http://schemas.openxmlformats.org/drawingml/2006/table">
            <a:tbl>
              <a:tblPr>
                <a:tableStyleId>{5C22544A-7EE6-4342-B048-85BDC9FD1C3A}</a:tableStyleId>
              </a:tblPr>
              <a:tblGrid>
                <a:gridCol w="1317254">
                  <a:extLst>
                    <a:ext uri="{9D8B030D-6E8A-4147-A177-3AD203B41FA5}">
                      <a16:colId xmlns:a16="http://schemas.microsoft.com/office/drawing/2014/main" val="818051179"/>
                    </a:ext>
                  </a:extLst>
                </a:gridCol>
                <a:gridCol w="887413">
                  <a:extLst>
                    <a:ext uri="{9D8B030D-6E8A-4147-A177-3AD203B41FA5}">
                      <a16:colId xmlns:a16="http://schemas.microsoft.com/office/drawing/2014/main" val="1330383864"/>
                    </a:ext>
                  </a:extLst>
                </a:gridCol>
                <a:gridCol w="887413">
                  <a:extLst>
                    <a:ext uri="{9D8B030D-6E8A-4147-A177-3AD203B41FA5}">
                      <a16:colId xmlns:a16="http://schemas.microsoft.com/office/drawing/2014/main" val="2432907721"/>
                    </a:ext>
                  </a:extLst>
                </a:gridCol>
                <a:gridCol w="887413">
                  <a:extLst>
                    <a:ext uri="{9D8B030D-6E8A-4147-A177-3AD203B41FA5}">
                      <a16:colId xmlns:a16="http://schemas.microsoft.com/office/drawing/2014/main" val="1010989834"/>
                    </a:ext>
                  </a:extLst>
                </a:gridCol>
                <a:gridCol w="887413">
                  <a:extLst>
                    <a:ext uri="{9D8B030D-6E8A-4147-A177-3AD203B41FA5}">
                      <a16:colId xmlns:a16="http://schemas.microsoft.com/office/drawing/2014/main" val="2911276462"/>
                    </a:ext>
                  </a:extLst>
                </a:gridCol>
                <a:gridCol w="887413">
                  <a:extLst>
                    <a:ext uri="{9D8B030D-6E8A-4147-A177-3AD203B41FA5}">
                      <a16:colId xmlns:a16="http://schemas.microsoft.com/office/drawing/2014/main" val="1007087266"/>
                    </a:ext>
                  </a:extLst>
                </a:gridCol>
                <a:gridCol w="1312631">
                  <a:extLst>
                    <a:ext uri="{9D8B030D-6E8A-4147-A177-3AD203B41FA5}">
                      <a16:colId xmlns:a16="http://schemas.microsoft.com/office/drawing/2014/main" val="3901093688"/>
                    </a:ext>
                  </a:extLst>
                </a:gridCol>
                <a:gridCol w="984474">
                  <a:extLst>
                    <a:ext uri="{9D8B030D-6E8A-4147-A177-3AD203B41FA5}">
                      <a16:colId xmlns:a16="http://schemas.microsoft.com/office/drawing/2014/main" val="620939289"/>
                    </a:ext>
                  </a:extLst>
                </a:gridCol>
                <a:gridCol w="887413">
                  <a:extLst>
                    <a:ext uri="{9D8B030D-6E8A-4147-A177-3AD203B41FA5}">
                      <a16:colId xmlns:a16="http://schemas.microsoft.com/office/drawing/2014/main" val="1006213123"/>
                    </a:ext>
                  </a:extLst>
                </a:gridCol>
                <a:gridCol w="887413">
                  <a:extLst>
                    <a:ext uri="{9D8B030D-6E8A-4147-A177-3AD203B41FA5}">
                      <a16:colId xmlns:a16="http://schemas.microsoft.com/office/drawing/2014/main" val="4065184277"/>
                    </a:ext>
                  </a:extLst>
                </a:gridCol>
              </a:tblGrid>
              <a:tr h="291351">
                <a:tc>
                  <a:txBody>
                    <a:bodyPr/>
                    <a:lstStyle/>
                    <a:p>
                      <a:pPr algn="ctr" fontAlgn="b"/>
                      <a:r>
                        <a:rPr lang="en-US" sz="1800" b="0" u="none" strike="noStrike" dirty="0">
                          <a:solidFill>
                            <a:schemeClr val="tx1"/>
                          </a:solidFill>
                          <a:effectLst/>
                          <a:latin typeface="Garamond" panose="02020404030301010803" pitchFamily="18" charset="0"/>
                        </a:rPr>
                        <a:t>Y1_hired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Y1_fired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Y2_hired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Y2_fired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Y3_hired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Y3_fired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Y4_hired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Y4_fired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Y5_hired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Y5_fired</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2723074271"/>
                  </a:ext>
                </a:extLst>
              </a:tr>
              <a:tr h="291351">
                <a:tc>
                  <a:txBody>
                    <a:bodyPr/>
                    <a:lstStyle/>
                    <a:p>
                      <a:pPr algn="ctr" fontAlgn="b"/>
                      <a:r>
                        <a:rPr lang="en-US" sz="1800" b="0" u="none" strike="noStrike" dirty="0">
                          <a:solidFill>
                            <a:schemeClr val="tx1"/>
                          </a:solidFill>
                          <a:effectLst/>
                          <a:latin typeface="Garamond" panose="02020404030301010803" pitchFamily="18" charset="0"/>
                        </a:rPr>
                        <a:t>10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10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20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15</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10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1800" b="0" u="none" strike="noStrike" dirty="0">
                          <a:solidFill>
                            <a:schemeClr val="tx1"/>
                          </a:solidFill>
                          <a:effectLst/>
                          <a:latin typeface="Garamond" panose="02020404030301010803" pitchFamily="18" charset="0"/>
                        </a:rPr>
                        <a:t>0</a:t>
                      </a:r>
                      <a:endParaRPr lang="en-US" sz="1800" b="0"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2372350882"/>
                  </a:ext>
                </a:extLst>
              </a:tr>
            </a:tbl>
          </a:graphicData>
        </a:graphic>
      </p:graphicFrame>
      <p:graphicFrame>
        <p:nvGraphicFramePr>
          <p:cNvPr id="9" name="Table 8">
            <a:extLst>
              <a:ext uri="{FF2B5EF4-FFF2-40B4-BE49-F238E27FC236}">
                <a16:creationId xmlns:a16="http://schemas.microsoft.com/office/drawing/2014/main" id="{95EEC45C-1EFE-8A78-7D25-42173BC368BF}"/>
              </a:ext>
            </a:extLst>
          </p:cNvPr>
          <p:cNvGraphicFramePr>
            <a:graphicFrameLocks noGrp="1"/>
          </p:cNvGraphicFramePr>
          <p:nvPr>
            <p:extLst>
              <p:ext uri="{D42A27DB-BD31-4B8C-83A1-F6EECF244321}">
                <p14:modId xmlns:p14="http://schemas.microsoft.com/office/powerpoint/2010/main" val="242536475"/>
              </p:ext>
            </p:extLst>
          </p:nvPr>
        </p:nvGraphicFramePr>
        <p:xfrm>
          <a:off x="1587709" y="3913557"/>
          <a:ext cx="4217345" cy="2200275"/>
        </p:xfrm>
        <a:graphic>
          <a:graphicData uri="http://schemas.openxmlformats.org/drawingml/2006/table">
            <a:tbl>
              <a:tblPr>
                <a:tableStyleId>{5C22544A-7EE6-4342-B048-85BDC9FD1C3A}</a:tableStyleId>
              </a:tblPr>
              <a:tblGrid>
                <a:gridCol w="2550295">
                  <a:extLst>
                    <a:ext uri="{9D8B030D-6E8A-4147-A177-3AD203B41FA5}">
                      <a16:colId xmlns:a16="http://schemas.microsoft.com/office/drawing/2014/main" val="502230485"/>
                    </a:ext>
                  </a:extLst>
                </a:gridCol>
                <a:gridCol w="1667050">
                  <a:extLst>
                    <a:ext uri="{9D8B030D-6E8A-4147-A177-3AD203B41FA5}">
                      <a16:colId xmlns:a16="http://schemas.microsoft.com/office/drawing/2014/main" val="3495968343"/>
                    </a:ext>
                  </a:extLst>
                </a:gridCol>
              </a:tblGrid>
              <a:tr h="190500">
                <a:tc>
                  <a:txBody>
                    <a:bodyPr/>
                    <a:lstStyle/>
                    <a:p>
                      <a:pPr algn="l" fontAlgn="b"/>
                      <a:r>
                        <a:rPr lang="en-US" sz="2000" b="1" u="none" strike="noStrike" dirty="0">
                          <a:solidFill>
                            <a:schemeClr val="tx1"/>
                          </a:solidFill>
                          <a:effectLst/>
                          <a:latin typeface="Garamond" panose="02020404030301010803" pitchFamily="18" charset="0"/>
                        </a:rPr>
                        <a:t>Objective (Min.):</a:t>
                      </a:r>
                      <a:endParaRPr lang="en-US" sz="2000" b="1"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l" fontAlgn="b"/>
                      <a:endParaRPr lang="en-US" sz="2000" b="0"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2347294310"/>
                  </a:ext>
                </a:extLst>
              </a:tr>
              <a:tr h="190500">
                <a:tc>
                  <a:txBody>
                    <a:bodyPr/>
                    <a:lstStyle/>
                    <a:p>
                      <a:pPr algn="l" fontAlgn="b"/>
                      <a:r>
                        <a:rPr lang="en-US" sz="2000" u="none" strike="noStrike" dirty="0">
                          <a:solidFill>
                            <a:schemeClr val="tx1"/>
                          </a:solidFill>
                          <a:effectLst/>
                          <a:latin typeface="Garamond" panose="02020404030301010803" pitchFamily="18" charset="0"/>
                        </a:rPr>
                        <a:t>hired cost/driver:</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dirty="0">
                          <a:solidFill>
                            <a:schemeClr val="tx1"/>
                          </a:solidFill>
                          <a:effectLst/>
                          <a:latin typeface="Garamond" panose="02020404030301010803" pitchFamily="18" charset="0"/>
                        </a:rPr>
                        <a:t>4000</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2333020974"/>
                  </a:ext>
                </a:extLst>
              </a:tr>
              <a:tr h="190500">
                <a:tc>
                  <a:txBody>
                    <a:bodyPr/>
                    <a:lstStyle/>
                    <a:p>
                      <a:pPr algn="l" fontAlgn="b"/>
                      <a:r>
                        <a:rPr lang="en-US" sz="2000" u="none" strike="noStrike" dirty="0">
                          <a:solidFill>
                            <a:schemeClr val="tx1"/>
                          </a:solidFill>
                          <a:effectLst/>
                          <a:latin typeface="Garamond" panose="02020404030301010803" pitchFamily="18" charset="0"/>
                        </a:rPr>
                        <a:t>fired cost/driver:</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dirty="0">
                          <a:solidFill>
                            <a:schemeClr val="tx1"/>
                          </a:solidFill>
                          <a:effectLst/>
                          <a:latin typeface="Garamond" panose="02020404030301010803" pitchFamily="18" charset="0"/>
                        </a:rPr>
                        <a:t>2000</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2403811884"/>
                  </a:ext>
                </a:extLst>
              </a:tr>
              <a:tr h="190500">
                <a:tc>
                  <a:txBody>
                    <a:bodyPr/>
                    <a:lstStyle/>
                    <a:p>
                      <a:pPr algn="l" fontAlgn="b"/>
                      <a:r>
                        <a:rPr lang="en-US" sz="2000" u="none" strike="noStrike" dirty="0">
                          <a:solidFill>
                            <a:schemeClr val="tx1"/>
                          </a:solidFill>
                          <a:effectLst/>
                          <a:latin typeface="Garamond" panose="02020404030301010803" pitchFamily="18" charset="0"/>
                        </a:rPr>
                        <a:t>total hired cost:</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dirty="0">
                          <a:solidFill>
                            <a:schemeClr val="tx1"/>
                          </a:solidFill>
                          <a:effectLst/>
                          <a:latin typeface="Garamond" panose="02020404030301010803" pitchFamily="18" charset="0"/>
                        </a:rPr>
                        <a:t>$180,000</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4006582601"/>
                  </a:ext>
                </a:extLst>
              </a:tr>
              <a:tr h="190500">
                <a:tc>
                  <a:txBody>
                    <a:bodyPr/>
                    <a:lstStyle/>
                    <a:p>
                      <a:pPr algn="l" fontAlgn="b"/>
                      <a:r>
                        <a:rPr lang="en-US" sz="2000" u="none" strike="noStrike" dirty="0">
                          <a:solidFill>
                            <a:schemeClr val="tx1"/>
                          </a:solidFill>
                          <a:effectLst/>
                          <a:latin typeface="Garamond" panose="02020404030301010803" pitchFamily="18" charset="0"/>
                        </a:rPr>
                        <a:t>total fired cost:</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dirty="0">
                          <a:solidFill>
                            <a:schemeClr val="tx1"/>
                          </a:solidFill>
                          <a:effectLst/>
                          <a:latin typeface="Garamond" panose="02020404030301010803" pitchFamily="18" charset="0"/>
                        </a:rPr>
                        <a:t>$40,000</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3611087987"/>
                  </a:ext>
                </a:extLst>
              </a:tr>
              <a:tr h="190500">
                <a:tc>
                  <a:txBody>
                    <a:bodyPr/>
                    <a:lstStyle/>
                    <a:p>
                      <a:pPr algn="l" fontAlgn="b"/>
                      <a:r>
                        <a:rPr lang="en-US" sz="2000" u="none" strike="noStrike" dirty="0">
                          <a:solidFill>
                            <a:schemeClr val="tx1"/>
                          </a:solidFill>
                          <a:effectLst/>
                          <a:latin typeface="Garamond" panose="02020404030301010803" pitchFamily="18" charset="0"/>
                        </a:rPr>
                        <a:t>annual salary/driver</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dirty="0">
                          <a:solidFill>
                            <a:schemeClr val="tx1"/>
                          </a:solidFill>
                          <a:effectLst/>
                          <a:latin typeface="Garamond" panose="02020404030301010803" pitchFamily="18" charset="0"/>
                        </a:rPr>
                        <a:t>$10,000</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3951199499"/>
                  </a:ext>
                </a:extLst>
              </a:tr>
              <a:tr h="190500">
                <a:tc>
                  <a:txBody>
                    <a:bodyPr/>
                    <a:lstStyle/>
                    <a:p>
                      <a:pPr algn="l" fontAlgn="b"/>
                      <a:r>
                        <a:rPr lang="en-US" sz="2000" b="1" u="none" strike="noStrike" dirty="0">
                          <a:solidFill>
                            <a:schemeClr val="tx1"/>
                          </a:solidFill>
                          <a:effectLst/>
                          <a:latin typeface="Garamond" panose="02020404030301010803" pitchFamily="18" charset="0"/>
                        </a:rPr>
                        <a:t>total company cost:</a:t>
                      </a:r>
                      <a:endParaRPr lang="en-US" sz="2000" b="1"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b="1" u="none" strike="noStrike" dirty="0">
                          <a:solidFill>
                            <a:schemeClr val="tx1"/>
                          </a:solidFill>
                          <a:effectLst/>
                          <a:latin typeface="Garamond" panose="02020404030301010803" pitchFamily="18" charset="0"/>
                        </a:rPr>
                        <a:t>$3,420,000</a:t>
                      </a:r>
                      <a:endParaRPr lang="en-US" sz="2000" b="1"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615024903"/>
                  </a:ext>
                </a:extLst>
              </a:tr>
            </a:tbl>
          </a:graphicData>
        </a:graphic>
      </p:graphicFrame>
      <p:graphicFrame>
        <p:nvGraphicFramePr>
          <p:cNvPr id="10" name="Table 9">
            <a:extLst>
              <a:ext uri="{FF2B5EF4-FFF2-40B4-BE49-F238E27FC236}">
                <a16:creationId xmlns:a16="http://schemas.microsoft.com/office/drawing/2014/main" id="{9A97CBD7-439E-6511-04C6-D649FFA013A4}"/>
              </a:ext>
            </a:extLst>
          </p:cNvPr>
          <p:cNvGraphicFramePr>
            <a:graphicFrameLocks noGrp="1"/>
          </p:cNvGraphicFramePr>
          <p:nvPr>
            <p:extLst>
              <p:ext uri="{D42A27DB-BD31-4B8C-83A1-F6EECF244321}">
                <p14:modId xmlns:p14="http://schemas.microsoft.com/office/powerpoint/2010/main" val="3396185438"/>
              </p:ext>
            </p:extLst>
          </p:nvPr>
        </p:nvGraphicFramePr>
        <p:xfrm>
          <a:off x="7196616" y="3900142"/>
          <a:ext cx="4217344" cy="2430325"/>
        </p:xfrm>
        <a:graphic>
          <a:graphicData uri="http://schemas.openxmlformats.org/drawingml/2006/table">
            <a:tbl>
              <a:tblPr>
                <a:tableStyleId>{5C22544A-7EE6-4342-B048-85BDC9FD1C3A}</a:tableStyleId>
              </a:tblPr>
              <a:tblGrid>
                <a:gridCol w="1175225">
                  <a:extLst>
                    <a:ext uri="{9D8B030D-6E8A-4147-A177-3AD203B41FA5}">
                      <a16:colId xmlns:a16="http://schemas.microsoft.com/office/drawing/2014/main" val="1640255862"/>
                    </a:ext>
                  </a:extLst>
                </a:gridCol>
                <a:gridCol w="1738354">
                  <a:extLst>
                    <a:ext uri="{9D8B030D-6E8A-4147-A177-3AD203B41FA5}">
                      <a16:colId xmlns:a16="http://schemas.microsoft.com/office/drawing/2014/main" val="1061655697"/>
                    </a:ext>
                  </a:extLst>
                </a:gridCol>
                <a:gridCol w="1303765">
                  <a:extLst>
                    <a:ext uri="{9D8B030D-6E8A-4147-A177-3AD203B41FA5}">
                      <a16:colId xmlns:a16="http://schemas.microsoft.com/office/drawing/2014/main" val="1085419552"/>
                    </a:ext>
                  </a:extLst>
                </a:gridCol>
              </a:tblGrid>
              <a:tr h="199080">
                <a:tc>
                  <a:txBody>
                    <a:bodyPr/>
                    <a:lstStyle/>
                    <a:p>
                      <a:pPr algn="l" fontAlgn="b"/>
                      <a:endParaRPr lang="en-US" sz="2000" b="1"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l" fontAlgn="b"/>
                      <a:r>
                        <a:rPr lang="en-US" sz="2000" b="1" u="none" strike="noStrike" dirty="0">
                          <a:solidFill>
                            <a:schemeClr val="tx1"/>
                          </a:solidFill>
                          <a:effectLst/>
                          <a:latin typeface="Garamond" panose="02020404030301010803" pitchFamily="18" charset="0"/>
                        </a:rPr>
                        <a:t>no. of drivers</a:t>
                      </a:r>
                      <a:endParaRPr lang="en-US" sz="2000" b="1"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2000" b="1" u="none" strike="noStrike" dirty="0">
                          <a:solidFill>
                            <a:schemeClr val="tx1"/>
                          </a:solidFill>
                          <a:effectLst/>
                          <a:latin typeface="Garamond" panose="02020404030301010803" pitchFamily="18" charset="0"/>
                        </a:rPr>
                        <a:t>Salary</a:t>
                      </a:r>
                      <a:endParaRPr lang="en-US" sz="2000" b="1"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2853570342"/>
                  </a:ext>
                </a:extLst>
              </a:tr>
              <a:tr h="360335">
                <a:tc>
                  <a:txBody>
                    <a:bodyPr/>
                    <a:lstStyle/>
                    <a:p>
                      <a:pPr algn="l" fontAlgn="b"/>
                      <a:r>
                        <a:rPr lang="en-US" sz="2000" u="none" strike="noStrike" dirty="0">
                          <a:solidFill>
                            <a:schemeClr val="tx1"/>
                          </a:solidFill>
                          <a:effectLst/>
                          <a:latin typeface="Garamond" panose="02020404030301010803" pitchFamily="18" charset="0"/>
                        </a:rPr>
                        <a:t>Year 1</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2000" u="none" strike="noStrike">
                          <a:solidFill>
                            <a:schemeClr val="tx1"/>
                          </a:solidFill>
                          <a:effectLst/>
                          <a:latin typeface="Garamond" panose="02020404030301010803" pitchFamily="18" charset="0"/>
                        </a:rPr>
                        <a:t>60</a:t>
                      </a:r>
                      <a:endParaRPr lang="en-US" sz="2000" b="0" i="0" u="none" strike="noStrike">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a:solidFill>
                            <a:schemeClr val="tx1"/>
                          </a:solidFill>
                          <a:effectLst/>
                          <a:latin typeface="Garamond" panose="02020404030301010803" pitchFamily="18" charset="0"/>
                        </a:rPr>
                        <a:t>$600,000</a:t>
                      </a:r>
                      <a:endParaRPr lang="en-US" sz="2000" b="0" i="0" u="none" strike="noStrike">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3373699270"/>
                  </a:ext>
                </a:extLst>
              </a:tr>
              <a:tr h="360335">
                <a:tc>
                  <a:txBody>
                    <a:bodyPr/>
                    <a:lstStyle/>
                    <a:p>
                      <a:pPr algn="l" fontAlgn="b"/>
                      <a:r>
                        <a:rPr lang="en-US" sz="2000" u="none" strike="noStrike" dirty="0">
                          <a:solidFill>
                            <a:schemeClr val="tx1"/>
                          </a:solidFill>
                          <a:effectLst/>
                          <a:latin typeface="Garamond" panose="02020404030301010803" pitchFamily="18" charset="0"/>
                        </a:rPr>
                        <a:t>Year 2</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2000" u="none" strike="noStrike">
                          <a:solidFill>
                            <a:schemeClr val="tx1"/>
                          </a:solidFill>
                          <a:effectLst/>
                          <a:latin typeface="Garamond" panose="02020404030301010803" pitchFamily="18" charset="0"/>
                        </a:rPr>
                        <a:t>70</a:t>
                      </a:r>
                      <a:endParaRPr lang="en-US" sz="2000" b="0" i="0" u="none" strike="noStrike">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a:solidFill>
                            <a:schemeClr val="tx1"/>
                          </a:solidFill>
                          <a:effectLst/>
                          <a:latin typeface="Garamond" panose="02020404030301010803" pitchFamily="18" charset="0"/>
                        </a:rPr>
                        <a:t>$700,000</a:t>
                      </a:r>
                      <a:endParaRPr lang="en-US" sz="2000" b="0" i="0" u="none" strike="noStrike">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492748538"/>
                  </a:ext>
                </a:extLst>
              </a:tr>
              <a:tr h="360335">
                <a:tc>
                  <a:txBody>
                    <a:bodyPr/>
                    <a:lstStyle/>
                    <a:p>
                      <a:pPr algn="l" fontAlgn="b"/>
                      <a:r>
                        <a:rPr lang="en-US" sz="2000" u="none" strike="noStrike" dirty="0">
                          <a:solidFill>
                            <a:schemeClr val="tx1"/>
                          </a:solidFill>
                          <a:effectLst/>
                          <a:latin typeface="Garamond" panose="02020404030301010803" pitchFamily="18" charset="0"/>
                        </a:rPr>
                        <a:t>Year 3</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2000" u="none" strike="noStrike">
                          <a:solidFill>
                            <a:schemeClr val="tx1"/>
                          </a:solidFill>
                          <a:effectLst/>
                          <a:latin typeface="Garamond" panose="02020404030301010803" pitchFamily="18" charset="0"/>
                        </a:rPr>
                        <a:t>50</a:t>
                      </a:r>
                      <a:endParaRPr lang="en-US" sz="2000" b="0" i="0" u="none" strike="noStrike">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a:solidFill>
                            <a:schemeClr val="tx1"/>
                          </a:solidFill>
                          <a:effectLst/>
                          <a:latin typeface="Garamond" panose="02020404030301010803" pitchFamily="18" charset="0"/>
                        </a:rPr>
                        <a:t>$500,000</a:t>
                      </a:r>
                      <a:endParaRPr lang="en-US" sz="2000" b="0" i="0" u="none" strike="noStrike">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1554153997"/>
                  </a:ext>
                </a:extLst>
              </a:tr>
              <a:tr h="360335">
                <a:tc>
                  <a:txBody>
                    <a:bodyPr/>
                    <a:lstStyle/>
                    <a:p>
                      <a:pPr algn="l" fontAlgn="b"/>
                      <a:r>
                        <a:rPr lang="en-US" sz="2000" u="none" strike="noStrike" dirty="0">
                          <a:solidFill>
                            <a:schemeClr val="tx1"/>
                          </a:solidFill>
                          <a:effectLst/>
                          <a:latin typeface="Garamond" panose="02020404030301010803" pitchFamily="18" charset="0"/>
                        </a:rPr>
                        <a:t>Year 4</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2000" u="none" strike="noStrike">
                          <a:solidFill>
                            <a:schemeClr val="tx1"/>
                          </a:solidFill>
                          <a:effectLst/>
                          <a:latin typeface="Garamond" panose="02020404030301010803" pitchFamily="18" charset="0"/>
                        </a:rPr>
                        <a:t>65</a:t>
                      </a:r>
                      <a:endParaRPr lang="en-US" sz="2000" b="0" i="0" u="none" strike="noStrike">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a:solidFill>
                            <a:schemeClr val="tx1"/>
                          </a:solidFill>
                          <a:effectLst/>
                          <a:latin typeface="Garamond" panose="02020404030301010803" pitchFamily="18" charset="0"/>
                        </a:rPr>
                        <a:t>$650,000</a:t>
                      </a:r>
                      <a:endParaRPr lang="en-US" sz="2000" b="0" i="0" u="none" strike="noStrike">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2869609963"/>
                  </a:ext>
                </a:extLst>
              </a:tr>
              <a:tr h="199080">
                <a:tc>
                  <a:txBody>
                    <a:bodyPr/>
                    <a:lstStyle/>
                    <a:p>
                      <a:pPr algn="l" fontAlgn="b"/>
                      <a:r>
                        <a:rPr lang="en-US" sz="2000" u="none" strike="noStrike" dirty="0">
                          <a:solidFill>
                            <a:schemeClr val="tx1"/>
                          </a:solidFill>
                          <a:effectLst/>
                          <a:latin typeface="Garamond" panose="02020404030301010803" pitchFamily="18" charset="0"/>
                        </a:rPr>
                        <a:t>Year 5</a:t>
                      </a:r>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ctr" fontAlgn="b"/>
                      <a:r>
                        <a:rPr lang="en-US" sz="2000" u="none" strike="noStrike">
                          <a:solidFill>
                            <a:schemeClr val="tx1"/>
                          </a:solidFill>
                          <a:effectLst/>
                          <a:latin typeface="Garamond" panose="02020404030301010803" pitchFamily="18" charset="0"/>
                        </a:rPr>
                        <a:t>75</a:t>
                      </a:r>
                      <a:endParaRPr lang="en-US" sz="2000" b="0" i="0" u="none" strike="noStrike">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u="none" strike="noStrike">
                          <a:solidFill>
                            <a:schemeClr val="tx1"/>
                          </a:solidFill>
                          <a:effectLst/>
                          <a:latin typeface="Garamond" panose="02020404030301010803" pitchFamily="18" charset="0"/>
                        </a:rPr>
                        <a:t>$750,000</a:t>
                      </a:r>
                      <a:endParaRPr lang="en-US" sz="2000" b="0" i="0" u="none" strike="noStrike">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820687531"/>
                  </a:ext>
                </a:extLst>
              </a:tr>
              <a:tr h="360335">
                <a:tc>
                  <a:txBody>
                    <a:bodyPr/>
                    <a:lstStyle/>
                    <a:p>
                      <a:pPr algn="l" fontAlgn="b"/>
                      <a:endParaRPr lang="en-US" sz="2000" b="0"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l" fontAlgn="b"/>
                      <a:r>
                        <a:rPr lang="en-US" sz="2000" b="1" u="none" strike="noStrike" dirty="0">
                          <a:solidFill>
                            <a:schemeClr val="tx1"/>
                          </a:solidFill>
                          <a:effectLst/>
                          <a:latin typeface="Garamond" panose="02020404030301010803" pitchFamily="18" charset="0"/>
                        </a:rPr>
                        <a:t>total salary:</a:t>
                      </a:r>
                      <a:endParaRPr lang="en-US" sz="2000" b="1" i="0" u="none" strike="noStrike" dirty="0">
                        <a:solidFill>
                          <a:schemeClr val="tx1"/>
                        </a:solidFill>
                        <a:effectLst/>
                        <a:latin typeface="Garamond" panose="02020404030301010803" pitchFamily="18" charset="0"/>
                      </a:endParaRPr>
                    </a:p>
                  </a:txBody>
                  <a:tcPr marL="9525" marR="9525" marT="9525" marB="0" anchor="b">
                    <a:noFill/>
                  </a:tcPr>
                </a:tc>
                <a:tc>
                  <a:txBody>
                    <a:bodyPr/>
                    <a:lstStyle/>
                    <a:p>
                      <a:pPr algn="r" fontAlgn="b"/>
                      <a:r>
                        <a:rPr lang="en-US" sz="2000" b="1" u="none" strike="noStrike" dirty="0">
                          <a:solidFill>
                            <a:schemeClr val="tx1"/>
                          </a:solidFill>
                          <a:effectLst/>
                          <a:latin typeface="Garamond" panose="02020404030301010803" pitchFamily="18" charset="0"/>
                        </a:rPr>
                        <a:t>$3,200,000</a:t>
                      </a:r>
                      <a:endParaRPr lang="en-US" sz="2000" b="1" i="0" u="none" strike="noStrike" dirty="0">
                        <a:solidFill>
                          <a:schemeClr val="tx1"/>
                        </a:solidFill>
                        <a:effectLst/>
                        <a:latin typeface="Garamond" panose="02020404030301010803" pitchFamily="18" charset="0"/>
                      </a:endParaRPr>
                    </a:p>
                  </a:txBody>
                  <a:tcPr marL="9525" marR="9525" marT="9525" marB="0" anchor="b">
                    <a:noFill/>
                  </a:tcPr>
                </a:tc>
                <a:extLst>
                  <a:ext uri="{0D108BD9-81ED-4DB2-BD59-A6C34878D82A}">
                    <a16:rowId xmlns:a16="http://schemas.microsoft.com/office/drawing/2014/main" val="2793759368"/>
                  </a:ext>
                </a:extLst>
              </a:tr>
            </a:tbl>
          </a:graphicData>
        </a:graphic>
      </p:graphicFrame>
      <p:sp>
        <p:nvSpPr>
          <p:cNvPr id="11" name="Slide Number Placeholder 10">
            <a:extLst>
              <a:ext uri="{FF2B5EF4-FFF2-40B4-BE49-F238E27FC236}">
                <a16:creationId xmlns:a16="http://schemas.microsoft.com/office/drawing/2014/main" id="{DF2CEE2E-A7F7-4509-32F6-A6EC2A048774}"/>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5727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BA315E4-3012-7AD4-14CB-9C2D59228B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3A9DB-D3BB-826F-D8F5-73B0D2BAB016}"/>
              </a:ext>
            </a:extLst>
          </p:cNvPr>
          <p:cNvSpPr>
            <a:spLocks noGrp="1"/>
          </p:cNvSpPr>
          <p:nvPr>
            <p:ph type="title"/>
          </p:nvPr>
        </p:nvSpPr>
        <p:spPr/>
        <p:txBody>
          <a:bodyPr/>
          <a:lstStyle/>
          <a:p>
            <a:r>
              <a:rPr lang="en-US"/>
              <a:t>LINEAR PROG. MODEL CONT’D.</a:t>
            </a:r>
            <a:endParaRPr lang="en-US" dirty="0"/>
          </a:p>
        </p:txBody>
      </p:sp>
      <p:sp>
        <p:nvSpPr>
          <p:cNvPr id="3" name="Content Placeholder 2">
            <a:extLst>
              <a:ext uri="{FF2B5EF4-FFF2-40B4-BE49-F238E27FC236}">
                <a16:creationId xmlns:a16="http://schemas.microsoft.com/office/drawing/2014/main" id="{AFC1ABA7-C65C-109F-46FA-18135CE0F522}"/>
              </a:ext>
            </a:extLst>
          </p:cNvPr>
          <p:cNvSpPr>
            <a:spLocks noGrp="1"/>
          </p:cNvSpPr>
          <p:nvPr>
            <p:ph idx="1"/>
          </p:nvPr>
        </p:nvSpPr>
        <p:spPr/>
        <p:txBody>
          <a:bodyPr>
            <a:normAutofit/>
          </a:bodyPr>
          <a:lstStyle/>
          <a:p>
            <a:pPr algn="just"/>
            <a:r>
              <a:rPr lang="en-US"/>
              <a:t>Constraints:</a:t>
            </a:r>
            <a:endParaRPr lang="en-US" dirty="0"/>
          </a:p>
        </p:txBody>
      </p:sp>
      <p:graphicFrame>
        <p:nvGraphicFramePr>
          <p:cNvPr id="4" name="Table 3">
            <a:extLst>
              <a:ext uri="{FF2B5EF4-FFF2-40B4-BE49-F238E27FC236}">
                <a16:creationId xmlns:a16="http://schemas.microsoft.com/office/drawing/2014/main" id="{BFA0CFA4-0012-9A3D-EFC8-879B1DAB57EB}"/>
              </a:ext>
            </a:extLst>
          </p:cNvPr>
          <p:cNvGraphicFramePr>
            <a:graphicFrameLocks noGrp="1"/>
          </p:cNvGraphicFramePr>
          <p:nvPr>
            <p:extLst>
              <p:ext uri="{D42A27DB-BD31-4B8C-83A1-F6EECF244321}">
                <p14:modId xmlns:p14="http://schemas.microsoft.com/office/powerpoint/2010/main" val="3645055680"/>
              </p:ext>
            </p:extLst>
          </p:nvPr>
        </p:nvGraphicFramePr>
        <p:xfrm>
          <a:off x="1587501" y="2743200"/>
          <a:ext cx="9486898" cy="2293032"/>
        </p:xfrm>
        <a:graphic>
          <a:graphicData uri="http://schemas.openxmlformats.org/drawingml/2006/table">
            <a:tbl>
              <a:tblPr>
                <a:tableStyleId>{5C22544A-7EE6-4342-B048-85BDC9FD1C3A}</a:tableStyleId>
              </a:tblPr>
              <a:tblGrid>
                <a:gridCol w="1318130">
                  <a:extLst>
                    <a:ext uri="{9D8B030D-6E8A-4147-A177-3AD203B41FA5}">
                      <a16:colId xmlns:a16="http://schemas.microsoft.com/office/drawing/2014/main" val="2975909783"/>
                    </a:ext>
                  </a:extLst>
                </a:gridCol>
                <a:gridCol w="613424">
                  <a:extLst>
                    <a:ext uri="{9D8B030D-6E8A-4147-A177-3AD203B41FA5}">
                      <a16:colId xmlns:a16="http://schemas.microsoft.com/office/drawing/2014/main" val="2152321502"/>
                    </a:ext>
                  </a:extLst>
                </a:gridCol>
                <a:gridCol w="637309">
                  <a:extLst>
                    <a:ext uri="{9D8B030D-6E8A-4147-A177-3AD203B41FA5}">
                      <a16:colId xmlns:a16="http://schemas.microsoft.com/office/drawing/2014/main" val="1662883998"/>
                    </a:ext>
                  </a:extLst>
                </a:gridCol>
                <a:gridCol w="581891">
                  <a:extLst>
                    <a:ext uri="{9D8B030D-6E8A-4147-A177-3AD203B41FA5}">
                      <a16:colId xmlns:a16="http://schemas.microsoft.com/office/drawing/2014/main" val="3651224113"/>
                    </a:ext>
                  </a:extLst>
                </a:gridCol>
                <a:gridCol w="581890">
                  <a:extLst>
                    <a:ext uri="{9D8B030D-6E8A-4147-A177-3AD203B41FA5}">
                      <a16:colId xmlns:a16="http://schemas.microsoft.com/office/drawing/2014/main" val="2725768336"/>
                    </a:ext>
                  </a:extLst>
                </a:gridCol>
                <a:gridCol w="581891">
                  <a:extLst>
                    <a:ext uri="{9D8B030D-6E8A-4147-A177-3AD203B41FA5}">
                      <a16:colId xmlns:a16="http://schemas.microsoft.com/office/drawing/2014/main" val="2885863267"/>
                    </a:ext>
                  </a:extLst>
                </a:gridCol>
                <a:gridCol w="554182">
                  <a:extLst>
                    <a:ext uri="{9D8B030D-6E8A-4147-A177-3AD203B41FA5}">
                      <a16:colId xmlns:a16="http://schemas.microsoft.com/office/drawing/2014/main" val="1811087668"/>
                    </a:ext>
                  </a:extLst>
                </a:gridCol>
                <a:gridCol w="609600">
                  <a:extLst>
                    <a:ext uri="{9D8B030D-6E8A-4147-A177-3AD203B41FA5}">
                      <a16:colId xmlns:a16="http://schemas.microsoft.com/office/drawing/2014/main" val="1663736297"/>
                    </a:ext>
                  </a:extLst>
                </a:gridCol>
                <a:gridCol w="581891">
                  <a:extLst>
                    <a:ext uri="{9D8B030D-6E8A-4147-A177-3AD203B41FA5}">
                      <a16:colId xmlns:a16="http://schemas.microsoft.com/office/drawing/2014/main" val="2263716932"/>
                    </a:ext>
                  </a:extLst>
                </a:gridCol>
                <a:gridCol w="595746">
                  <a:extLst>
                    <a:ext uri="{9D8B030D-6E8A-4147-A177-3AD203B41FA5}">
                      <a16:colId xmlns:a16="http://schemas.microsoft.com/office/drawing/2014/main" val="4014144896"/>
                    </a:ext>
                  </a:extLst>
                </a:gridCol>
                <a:gridCol w="609600">
                  <a:extLst>
                    <a:ext uri="{9D8B030D-6E8A-4147-A177-3AD203B41FA5}">
                      <a16:colId xmlns:a16="http://schemas.microsoft.com/office/drawing/2014/main" val="4131550613"/>
                    </a:ext>
                  </a:extLst>
                </a:gridCol>
                <a:gridCol w="803563">
                  <a:extLst>
                    <a:ext uri="{9D8B030D-6E8A-4147-A177-3AD203B41FA5}">
                      <a16:colId xmlns:a16="http://schemas.microsoft.com/office/drawing/2014/main" val="146787566"/>
                    </a:ext>
                  </a:extLst>
                </a:gridCol>
                <a:gridCol w="775855">
                  <a:extLst>
                    <a:ext uri="{9D8B030D-6E8A-4147-A177-3AD203B41FA5}">
                      <a16:colId xmlns:a16="http://schemas.microsoft.com/office/drawing/2014/main" val="2711452453"/>
                    </a:ext>
                  </a:extLst>
                </a:gridCol>
                <a:gridCol w="641926">
                  <a:extLst>
                    <a:ext uri="{9D8B030D-6E8A-4147-A177-3AD203B41FA5}">
                      <a16:colId xmlns:a16="http://schemas.microsoft.com/office/drawing/2014/main" val="2832357969"/>
                    </a:ext>
                  </a:extLst>
                </a:gridCol>
              </a:tblGrid>
              <a:tr h="382172">
                <a:tc>
                  <a:txBody>
                    <a:bodyPr/>
                    <a:lstStyle/>
                    <a:p>
                      <a:pPr algn="l" fontAlgn="b"/>
                      <a:r>
                        <a:rPr lang="en-US" sz="2000" b="1" u="none" strike="noStrike" dirty="0">
                          <a:solidFill>
                            <a:schemeClr val="tx1"/>
                          </a:solidFill>
                          <a:effectLst/>
                          <a:latin typeface="Garamond" panose="02020404030301010803" pitchFamily="18" charset="0"/>
                        </a:rPr>
                        <a:t>Constraints</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l" fontAlgn="b"/>
                      <a:r>
                        <a:rPr lang="en-US" sz="2000" b="1" u="none" strike="noStrike" dirty="0">
                          <a:solidFill>
                            <a:schemeClr val="tx1"/>
                          </a:solidFill>
                          <a:effectLst/>
                          <a:latin typeface="Garamond" panose="02020404030301010803" pitchFamily="18" charset="0"/>
                        </a:rPr>
                        <a:t> </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b="1" u="none" strike="noStrike" dirty="0">
                          <a:solidFill>
                            <a:schemeClr val="tx1"/>
                          </a:solidFill>
                          <a:effectLst/>
                          <a:latin typeface="Garamond" panose="02020404030301010803" pitchFamily="18" charset="0"/>
                        </a:rPr>
                        <a:t>LHS</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b="1" u="none" strike="noStrike" dirty="0">
                          <a:solidFill>
                            <a:schemeClr val="tx1"/>
                          </a:solidFill>
                          <a:effectLst/>
                          <a:latin typeface="Garamond" panose="02020404030301010803" pitchFamily="18" charset="0"/>
                        </a:rPr>
                        <a:t>SIGN</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b="1" u="none" strike="noStrike" dirty="0">
                          <a:solidFill>
                            <a:schemeClr val="tx1"/>
                          </a:solidFill>
                          <a:effectLst/>
                          <a:latin typeface="Garamond" panose="02020404030301010803" pitchFamily="18" charset="0"/>
                        </a:rPr>
                        <a:t>RHS</a:t>
                      </a:r>
                      <a:endParaRPr lang="en-US" sz="2000" b="1" i="0" u="none" strike="noStrike" dirty="0">
                        <a:solidFill>
                          <a:schemeClr val="tx1"/>
                        </a:solidFill>
                        <a:effectLst/>
                        <a:latin typeface="Garamond" panose="02020404030301010803" pitchFamily="18" charset="0"/>
                      </a:endParaRPr>
                    </a:p>
                  </a:txBody>
                  <a:tcPr marL="9075" marR="9075" marT="9075" marB="0" anchor="b">
                    <a:noFill/>
                  </a:tcPr>
                </a:tc>
                <a:extLst>
                  <a:ext uri="{0D108BD9-81ED-4DB2-BD59-A6C34878D82A}">
                    <a16:rowId xmlns:a16="http://schemas.microsoft.com/office/drawing/2014/main" val="1176066540"/>
                  </a:ext>
                </a:extLst>
              </a:tr>
              <a:tr h="382172">
                <a:tc>
                  <a:txBody>
                    <a:bodyPr/>
                    <a:lstStyle/>
                    <a:p>
                      <a:pPr algn="l" fontAlgn="b"/>
                      <a:r>
                        <a:rPr lang="en-US" sz="2000" u="none" strike="noStrike">
                          <a:solidFill>
                            <a:schemeClr val="tx1"/>
                          </a:solidFill>
                          <a:effectLst/>
                          <a:latin typeface="Garamond" panose="02020404030301010803" pitchFamily="18" charset="0"/>
                        </a:rPr>
                        <a:t>Year 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60</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&gt;=</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dirty="0">
                          <a:solidFill>
                            <a:schemeClr val="tx1"/>
                          </a:solidFill>
                          <a:effectLst/>
                          <a:latin typeface="Garamond" panose="02020404030301010803" pitchFamily="18" charset="0"/>
                        </a:rPr>
                        <a:t>60</a:t>
                      </a:r>
                      <a:endParaRPr lang="en-US" sz="2000" b="0" i="0" u="none" strike="noStrike" dirty="0">
                        <a:solidFill>
                          <a:schemeClr val="tx1"/>
                        </a:solidFill>
                        <a:effectLst/>
                        <a:latin typeface="Garamond" panose="02020404030301010803" pitchFamily="18" charset="0"/>
                      </a:endParaRPr>
                    </a:p>
                  </a:txBody>
                  <a:tcPr marL="9075" marR="9075" marT="9075" marB="0" anchor="b">
                    <a:noFill/>
                  </a:tcPr>
                </a:tc>
                <a:extLst>
                  <a:ext uri="{0D108BD9-81ED-4DB2-BD59-A6C34878D82A}">
                    <a16:rowId xmlns:a16="http://schemas.microsoft.com/office/drawing/2014/main" val="2734142800"/>
                  </a:ext>
                </a:extLst>
              </a:tr>
              <a:tr h="382172">
                <a:tc>
                  <a:txBody>
                    <a:bodyPr/>
                    <a:lstStyle/>
                    <a:p>
                      <a:pPr algn="l" fontAlgn="b"/>
                      <a:r>
                        <a:rPr lang="en-US" sz="2000" u="none" strike="noStrike">
                          <a:solidFill>
                            <a:schemeClr val="tx1"/>
                          </a:solidFill>
                          <a:effectLst/>
                          <a:latin typeface="Garamond" panose="02020404030301010803" pitchFamily="18" charset="0"/>
                        </a:rPr>
                        <a:t>Year 2</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70</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&gt;=</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dirty="0">
                          <a:solidFill>
                            <a:schemeClr val="tx1"/>
                          </a:solidFill>
                          <a:effectLst/>
                          <a:latin typeface="Garamond" panose="02020404030301010803" pitchFamily="18" charset="0"/>
                        </a:rPr>
                        <a:t>70</a:t>
                      </a:r>
                      <a:endParaRPr lang="en-US" sz="2000" b="0" i="0" u="none" strike="noStrike" dirty="0">
                        <a:solidFill>
                          <a:schemeClr val="tx1"/>
                        </a:solidFill>
                        <a:effectLst/>
                        <a:latin typeface="Garamond" panose="02020404030301010803" pitchFamily="18" charset="0"/>
                      </a:endParaRPr>
                    </a:p>
                  </a:txBody>
                  <a:tcPr marL="9075" marR="9075" marT="9075" marB="0" anchor="b">
                    <a:noFill/>
                  </a:tcPr>
                </a:tc>
                <a:extLst>
                  <a:ext uri="{0D108BD9-81ED-4DB2-BD59-A6C34878D82A}">
                    <a16:rowId xmlns:a16="http://schemas.microsoft.com/office/drawing/2014/main" val="4271853866"/>
                  </a:ext>
                </a:extLst>
              </a:tr>
              <a:tr h="382172">
                <a:tc>
                  <a:txBody>
                    <a:bodyPr/>
                    <a:lstStyle/>
                    <a:p>
                      <a:pPr algn="l" fontAlgn="b"/>
                      <a:r>
                        <a:rPr lang="en-US" sz="2000" u="none" strike="noStrike">
                          <a:solidFill>
                            <a:schemeClr val="tx1"/>
                          </a:solidFill>
                          <a:effectLst/>
                          <a:latin typeface="Garamond" panose="02020404030301010803" pitchFamily="18" charset="0"/>
                        </a:rPr>
                        <a:t>Year 3</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50</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&gt;=</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dirty="0">
                          <a:solidFill>
                            <a:schemeClr val="tx1"/>
                          </a:solidFill>
                          <a:effectLst/>
                          <a:latin typeface="Garamond" panose="02020404030301010803" pitchFamily="18" charset="0"/>
                        </a:rPr>
                        <a:t>50</a:t>
                      </a:r>
                      <a:endParaRPr lang="en-US" sz="2000" b="0" i="0" u="none" strike="noStrike" dirty="0">
                        <a:solidFill>
                          <a:schemeClr val="tx1"/>
                        </a:solidFill>
                        <a:effectLst/>
                        <a:latin typeface="Garamond" panose="02020404030301010803" pitchFamily="18" charset="0"/>
                      </a:endParaRPr>
                    </a:p>
                  </a:txBody>
                  <a:tcPr marL="9075" marR="9075" marT="9075" marB="0" anchor="b">
                    <a:noFill/>
                  </a:tcPr>
                </a:tc>
                <a:extLst>
                  <a:ext uri="{0D108BD9-81ED-4DB2-BD59-A6C34878D82A}">
                    <a16:rowId xmlns:a16="http://schemas.microsoft.com/office/drawing/2014/main" val="2131138340"/>
                  </a:ext>
                </a:extLst>
              </a:tr>
              <a:tr h="382172">
                <a:tc>
                  <a:txBody>
                    <a:bodyPr/>
                    <a:lstStyle/>
                    <a:p>
                      <a:pPr algn="l" fontAlgn="b"/>
                      <a:r>
                        <a:rPr lang="en-US" sz="2000" u="none" strike="noStrike">
                          <a:solidFill>
                            <a:schemeClr val="tx1"/>
                          </a:solidFill>
                          <a:effectLst/>
                          <a:latin typeface="Garamond" panose="02020404030301010803" pitchFamily="18" charset="0"/>
                        </a:rPr>
                        <a:t>Year 4</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65</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&gt;=</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dirty="0">
                          <a:solidFill>
                            <a:schemeClr val="tx1"/>
                          </a:solidFill>
                          <a:effectLst/>
                          <a:latin typeface="Garamond" panose="02020404030301010803" pitchFamily="18" charset="0"/>
                        </a:rPr>
                        <a:t>65</a:t>
                      </a:r>
                      <a:endParaRPr lang="en-US" sz="2000" b="0" i="0" u="none" strike="noStrike" dirty="0">
                        <a:solidFill>
                          <a:schemeClr val="tx1"/>
                        </a:solidFill>
                        <a:effectLst/>
                        <a:latin typeface="Garamond" panose="02020404030301010803" pitchFamily="18" charset="0"/>
                      </a:endParaRPr>
                    </a:p>
                  </a:txBody>
                  <a:tcPr marL="9075" marR="9075" marT="9075" marB="0" anchor="b">
                    <a:noFill/>
                  </a:tcPr>
                </a:tc>
                <a:extLst>
                  <a:ext uri="{0D108BD9-81ED-4DB2-BD59-A6C34878D82A}">
                    <a16:rowId xmlns:a16="http://schemas.microsoft.com/office/drawing/2014/main" val="3954024452"/>
                  </a:ext>
                </a:extLst>
              </a:tr>
              <a:tr h="382172">
                <a:tc>
                  <a:txBody>
                    <a:bodyPr/>
                    <a:lstStyle/>
                    <a:p>
                      <a:pPr algn="l" fontAlgn="b"/>
                      <a:r>
                        <a:rPr lang="en-US" sz="2000" u="none" strike="noStrike">
                          <a:solidFill>
                            <a:schemeClr val="tx1"/>
                          </a:solidFill>
                          <a:effectLst/>
                          <a:latin typeface="Garamond" panose="02020404030301010803" pitchFamily="18" charset="0"/>
                        </a:rPr>
                        <a:t>Year 5</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 </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1</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75</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a:solidFill>
                            <a:schemeClr val="tx1"/>
                          </a:solidFill>
                          <a:effectLst/>
                          <a:latin typeface="Garamond" panose="02020404030301010803" pitchFamily="18" charset="0"/>
                        </a:rPr>
                        <a:t>&gt;=</a:t>
                      </a:r>
                      <a:endParaRPr lang="en-US" sz="2000" b="0" i="0" u="none" strike="noStrike">
                        <a:solidFill>
                          <a:schemeClr val="tx1"/>
                        </a:solidFill>
                        <a:effectLst/>
                        <a:latin typeface="Garamond" panose="02020404030301010803" pitchFamily="18" charset="0"/>
                      </a:endParaRPr>
                    </a:p>
                  </a:txBody>
                  <a:tcPr marL="9075" marR="9075" marT="9075" marB="0" anchor="b">
                    <a:noFill/>
                  </a:tcPr>
                </a:tc>
                <a:tc>
                  <a:txBody>
                    <a:bodyPr/>
                    <a:lstStyle/>
                    <a:p>
                      <a:pPr algn="ctr" fontAlgn="b"/>
                      <a:r>
                        <a:rPr lang="en-US" sz="2000" u="none" strike="noStrike" dirty="0">
                          <a:solidFill>
                            <a:schemeClr val="tx1"/>
                          </a:solidFill>
                          <a:effectLst/>
                          <a:latin typeface="Garamond" panose="02020404030301010803" pitchFamily="18" charset="0"/>
                        </a:rPr>
                        <a:t>75</a:t>
                      </a:r>
                      <a:endParaRPr lang="en-US" sz="2000" b="0" i="0" u="none" strike="noStrike" dirty="0">
                        <a:solidFill>
                          <a:schemeClr val="tx1"/>
                        </a:solidFill>
                        <a:effectLst/>
                        <a:latin typeface="Garamond" panose="02020404030301010803" pitchFamily="18" charset="0"/>
                      </a:endParaRPr>
                    </a:p>
                  </a:txBody>
                  <a:tcPr marL="9075" marR="9075" marT="9075" marB="0" anchor="b">
                    <a:noFill/>
                  </a:tcPr>
                </a:tc>
                <a:extLst>
                  <a:ext uri="{0D108BD9-81ED-4DB2-BD59-A6C34878D82A}">
                    <a16:rowId xmlns:a16="http://schemas.microsoft.com/office/drawing/2014/main" val="3180701336"/>
                  </a:ext>
                </a:extLst>
              </a:tr>
            </a:tbl>
          </a:graphicData>
        </a:graphic>
      </p:graphicFrame>
      <p:sp>
        <p:nvSpPr>
          <p:cNvPr id="5" name="Slide Number Placeholder 4">
            <a:extLst>
              <a:ext uri="{FF2B5EF4-FFF2-40B4-BE49-F238E27FC236}">
                <a16:creationId xmlns:a16="http://schemas.microsoft.com/office/drawing/2014/main" id="{A5DD6FBA-A22E-59C7-B0F2-81255F16F1E6}"/>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48942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725C947-EE75-0BE2-FF7F-B564B956F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C2F9F-D29D-99F0-6897-6FB0441DE7E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822F084-D077-7A21-8360-DE192F414689}"/>
              </a:ext>
            </a:extLst>
          </p:cNvPr>
          <p:cNvSpPr>
            <a:spLocks noGrp="1"/>
          </p:cNvSpPr>
          <p:nvPr>
            <p:ph idx="1"/>
          </p:nvPr>
        </p:nvSpPr>
        <p:spPr/>
        <p:txBody>
          <a:bodyPr>
            <a:normAutofit lnSpcReduction="10000"/>
          </a:bodyPr>
          <a:lstStyle/>
          <a:p>
            <a:pPr algn="just"/>
            <a:r>
              <a:rPr lang="en-US" sz="2400" dirty="0"/>
              <a:t>How many decision variables are in this problem?</a:t>
            </a:r>
          </a:p>
          <a:p>
            <a:pPr algn="just"/>
            <a:r>
              <a:rPr lang="en-US" sz="2400" b="1" dirty="0"/>
              <a:t>Answer:</a:t>
            </a:r>
            <a:r>
              <a:rPr lang="en-US" sz="2400" dirty="0"/>
              <a:t> 10</a:t>
            </a:r>
          </a:p>
          <a:p>
            <a:pPr algn="just"/>
            <a:endParaRPr lang="en-US" sz="1300" dirty="0"/>
          </a:p>
          <a:p>
            <a:pPr algn="just"/>
            <a:r>
              <a:rPr lang="en-US" sz="2400" dirty="0"/>
              <a:t>How many constraints exist in this problem?</a:t>
            </a:r>
          </a:p>
          <a:p>
            <a:pPr algn="just"/>
            <a:r>
              <a:rPr lang="en-US" sz="2400" b="1" dirty="0"/>
              <a:t>Answer:</a:t>
            </a:r>
            <a:r>
              <a:rPr lang="en-US" sz="2400" dirty="0"/>
              <a:t> 5</a:t>
            </a:r>
          </a:p>
          <a:p>
            <a:pPr algn="just"/>
            <a:endParaRPr lang="en-US" sz="1300" dirty="0"/>
          </a:p>
          <a:p>
            <a:pPr algn="just"/>
            <a:r>
              <a:rPr lang="en-US" sz="2400" dirty="0"/>
              <a:t>What is the minimum total cost of the company over 5 years?</a:t>
            </a:r>
          </a:p>
          <a:p>
            <a:pPr algn="just"/>
            <a:r>
              <a:rPr lang="en-US" sz="2400" b="1" dirty="0"/>
              <a:t>Answer:</a:t>
            </a:r>
            <a:r>
              <a:rPr lang="en-US" sz="2400" dirty="0"/>
              <a:t> $ 3,420,000.00</a:t>
            </a:r>
          </a:p>
        </p:txBody>
      </p:sp>
      <p:sp>
        <p:nvSpPr>
          <p:cNvPr id="4" name="Slide Number Placeholder 3">
            <a:extLst>
              <a:ext uri="{FF2B5EF4-FFF2-40B4-BE49-F238E27FC236}">
                <a16:creationId xmlns:a16="http://schemas.microsoft.com/office/drawing/2014/main" id="{D1A4C849-2D65-0D83-C94A-E0B44CAAB5EB}"/>
              </a:ext>
            </a:extLst>
          </p:cNvPr>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368579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BE1D47D-6B5F-95DB-6C75-9646FA8A7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F6C11-EE5C-4F10-1E7E-E34334ECD0A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B4998C9-1078-196E-E307-173890E58118}"/>
              </a:ext>
            </a:extLst>
          </p:cNvPr>
          <p:cNvSpPr>
            <a:spLocks noGrp="1"/>
          </p:cNvSpPr>
          <p:nvPr>
            <p:ph idx="1"/>
          </p:nvPr>
        </p:nvSpPr>
        <p:spPr/>
        <p:txBody>
          <a:bodyPr>
            <a:normAutofit/>
          </a:bodyPr>
          <a:lstStyle/>
          <a:p>
            <a:pPr algn="just"/>
            <a:r>
              <a:rPr lang="en-US" sz="2400" dirty="0"/>
              <a:t>At the start of year 1, hire 10 drivers and fire 0 drivers.</a:t>
            </a:r>
          </a:p>
          <a:p>
            <a:pPr algn="just"/>
            <a:r>
              <a:rPr lang="en-US" sz="2400" dirty="0"/>
              <a:t>At the start of year 2, hire 10 drivers and fire 0 drivers.</a:t>
            </a:r>
          </a:p>
          <a:p>
            <a:pPr algn="just"/>
            <a:r>
              <a:rPr lang="en-US" sz="2400" dirty="0"/>
              <a:t>At the start of year 3, hire 0 drivers and fire 20 drivers.</a:t>
            </a:r>
          </a:p>
          <a:p>
            <a:pPr algn="just"/>
            <a:r>
              <a:rPr lang="en-US" sz="2400" dirty="0"/>
              <a:t>At the start of year 4, hire 15 drivers and fire 0 drivers.</a:t>
            </a:r>
          </a:p>
          <a:p>
            <a:pPr algn="just"/>
            <a:r>
              <a:rPr lang="en-US" sz="2400" dirty="0"/>
              <a:t>At the start of year 5, hire 10 drivers and fire 0 drivers.</a:t>
            </a:r>
          </a:p>
          <a:p>
            <a:pPr algn="just"/>
            <a:r>
              <a:rPr lang="en-US" sz="2400" dirty="0"/>
              <a:t>This will result in a minimum total cost of </a:t>
            </a:r>
            <a:r>
              <a:rPr lang="en-US" sz="2400" b="1" dirty="0"/>
              <a:t>$3,420,000 </a:t>
            </a:r>
            <a:r>
              <a:rPr lang="en-US" sz="2400" dirty="0"/>
              <a:t>over the next five years.</a:t>
            </a:r>
          </a:p>
        </p:txBody>
      </p:sp>
      <p:sp>
        <p:nvSpPr>
          <p:cNvPr id="4" name="Slide Number Placeholder 3">
            <a:extLst>
              <a:ext uri="{FF2B5EF4-FFF2-40B4-BE49-F238E27FC236}">
                <a16:creationId xmlns:a16="http://schemas.microsoft.com/office/drawing/2014/main" id="{E0A20F43-D527-06FD-6712-CE3D31578A1F}"/>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116304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C2D"/>
        </a:solidFill>
        <a:effectLst/>
      </p:bgPr>
    </p:bg>
    <p:spTree>
      <p:nvGrpSpPr>
        <p:cNvPr id="1" name="">
          <a:extLst>
            <a:ext uri="{FF2B5EF4-FFF2-40B4-BE49-F238E27FC236}">
              <a16:creationId xmlns:a16="http://schemas.microsoft.com/office/drawing/2014/main" id="{99139CC5-61FC-4629-88FF-A2B064D6C3F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 name="Rectangle 1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61BD3-353F-82FE-BC8A-7F2BF8405DEE}"/>
              </a:ext>
            </a:extLst>
          </p:cNvPr>
          <p:cNvSpPr>
            <a:spLocks noGrp="1"/>
          </p:cNvSpPr>
          <p:nvPr>
            <p:ph type="title"/>
          </p:nvPr>
        </p:nvSpPr>
        <p:spPr>
          <a:xfrm>
            <a:off x="1777321" y="4309024"/>
            <a:ext cx="9677833" cy="1134452"/>
          </a:xfrm>
        </p:spPr>
        <p:txBody>
          <a:bodyPr vert="horz" lIns="91440" tIns="45720" rIns="91440" bIns="45720" rtlCol="0" anchor="ctr">
            <a:normAutofit/>
          </a:bodyPr>
          <a:lstStyle/>
          <a:p>
            <a:pPr algn="ctr"/>
            <a:r>
              <a:rPr lang="en-US" sz="6000"/>
              <a:t>THANK YOU</a:t>
            </a:r>
          </a:p>
        </p:txBody>
      </p:sp>
      <p:pic>
        <p:nvPicPr>
          <p:cNvPr id="8" name="Graphic 7" descr="Handshake">
            <a:extLst>
              <a:ext uri="{FF2B5EF4-FFF2-40B4-BE49-F238E27FC236}">
                <a16:creationId xmlns:a16="http://schemas.microsoft.com/office/drawing/2014/main" id="{E57B2DE1-F83E-0C08-4576-EFF6AA251B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6749" y="627797"/>
            <a:ext cx="3238979" cy="3238979"/>
          </a:xfrm>
          <a:prstGeom prst="rect">
            <a:avLst/>
          </a:prstGeom>
        </p:spPr>
      </p:pic>
      <p:sp>
        <p:nvSpPr>
          <p:cNvPr id="4" name="Slide Number Placeholder 3">
            <a:extLst>
              <a:ext uri="{FF2B5EF4-FFF2-40B4-BE49-F238E27FC236}">
                <a16:creationId xmlns:a16="http://schemas.microsoft.com/office/drawing/2014/main" id="{A5439F79-8953-984A-9168-633AE26E19ED}"/>
              </a:ext>
            </a:extLst>
          </p:cNvPr>
          <p:cNvSpPr>
            <a:spLocks noGrp="1"/>
          </p:cNvSpPr>
          <p:nvPr>
            <p:ph type="sldNum" sz="quarter" idx="12"/>
          </p:nvPr>
        </p:nvSpPr>
        <p:spPr>
          <a:xfrm>
            <a:off x="11149574" y="6292850"/>
            <a:ext cx="813816" cy="365125"/>
          </a:xfrm>
        </p:spPr>
        <p:txBody>
          <a:bodyPr vert="horz" lIns="91440" tIns="45720" rIns="91440" bIns="45720" rtlCol="0" anchor="ctr">
            <a:normAutofit/>
          </a:bodyPr>
          <a:lstStyle/>
          <a:p>
            <a:pPr>
              <a:spcAft>
                <a:spcPts val="600"/>
              </a:spcAft>
            </a:pPr>
            <a:r>
              <a:rPr lang="en-US" dirty="0"/>
              <a:t>6</a:t>
            </a:r>
            <a:endParaRPr lang="en-US"/>
          </a:p>
        </p:txBody>
      </p:sp>
    </p:spTree>
    <p:extLst>
      <p:ext uri="{BB962C8B-B14F-4D97-AF65-F5344CB8AC3E}">
        <p14:creationId xmlns:p14="http://schemas.microsoft.com/office/powerpoint/2010/main" val="708222976"/>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554</Words>
  <Application>Microsoft Office PowerPoint</Application>
  <PresentationFormat>Widescreen</PresentationFormat>
  <Paragraphs>173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Avenir Next</vt:lpstr>
      <vt:lpstr>Garamond</vt:lpstr>
      <vt:lpstr>Neue Haas Grotesk Text Pro</vt:lpstr>
      <vt:lpstr>InterweaveVTI</vt:lpstr>
      <vt:lpstr>BUS COMPANY SCENARIO</vt:lpstr>
      <vt:lpstr>SCENARIO</vt:lpstr>
      <vt:lpstr>LINEAR PROG. MODEL</vt:lpstr>
      <vt:lpstr>LINEAR PROG. MODEL CONT’D.</vt:lpstr>
      <vt:lpstr>QUESTIONS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COMPANY SCENARIO</dc:title>
  <dc:creator>Justice Inkoom</dc:creator>
  <cp:lastModifiedBy>Justice Inkoom</cp:lastModifiedBy>
  <cp:revision>4</cp:revision>
  <dcterms:created xsi:type="dcterms:W3CDTF">2024-02-21T07:29:32Z</dcterms:created>
  <dcterms:modified xsi:type="dcterms:W3CDTF">2024-02-21T09:00:30Z</dcterms:modified>
</cp:coreProperties>
</file>