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3F1"/>
    <a:srgbClr val="F6F6F6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671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2/20/2024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36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2/20/2024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444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2/20/2024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636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2/20/2024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974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2/20/2024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1101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2/20/2024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767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2/20/2024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11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2/20/2024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79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2/20/2024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540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2/20/2024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55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2/20/2024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25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FF9EF-6E53-B811-465A-BA2ECBF39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80294" y="3645223"/>
            <a:ext cx="5753687" cy="909848"/>
          </a:xfrm>
        </p:spPr>
        <p:txBody>
          <a:bodyPr anchor="t">
            <a:noAutofit/>
          </a:bodyPr>
          <a:lstStyle/>
          <a:p>
            <a:r>
              <a:rPr lang="en-US" sz="3200" dirty="0">
                <a:latin typeface="Montserrat" panose="02000505000000020004" pitchFamily="2" charset="0"/>
              </a:rPr>
              <a:t>NIKE FACTORY SCENARIO</a:t>
            </a:r>
          </a:p>
          <a:p>
            <a:endParaRPr lang="en-US" sz="1400" dirty="0">
              <a:latin typeface="Montserrat" panose="02000505000000020004" pitchFamily="2" charset="0"/>
            </a:endParaRPr>
          </a:p>
          <a:p>
            <a:r>
              <a:rPr lang="en-US" sz="1400" dirty="0">
                <a:latin typeface="Montserrat" panose="02000505000000020004" pitchFamily="2" charset="0"/>
              </a:rPr>
              <a:t>Justice Inkoom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D959C5-9C5A-088E-7B4B-5B21F3879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" b="686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23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EA4D59-5E62-E189-B8D1-F4B4CA6BF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 b="1" i="0" dirty="0">
                <a:solidFill>
                  <a:schemeClr val="bg1"/>
                </a:solidFill>
                <a:latin typeface="Montserrat" panose="02000505000000020004" pitchFamily="2" charset="0"/>
              </a:rPr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A5A8F-DBDB-031C-EA03-2720FD1E1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10671176" cy="317435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Nike factory in Hanover, MD, makes soccer balls and basketballs. A soccer ball takes 1.5 hours of machine time and 3 hours of a worker's time in its making while a basketball takes 3 hours of machine time and 1 hour of a worker's time. In a day, the factory can produce no more than 42 hours of machine time and 24 hours of worker's time. The profit on a soccer ball is $20 and the profit on a basketball is $10. The manager wants to maximize the daily profit.</a:t>
            </a:r>
          </a:p>
          <a:p>
            <a:pPr algn="just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51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C1D30A-6181-A78F-2860-08E49BD6E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5DC19B8-C6AB-B129-40FF-60FAD4CD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4501D7-0FD9-9F13-3B7A-6C16A3354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90518D-82A8-3C38-05FD-B02A01598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 b="1" i="0" dirty="0">
                <a:solidFill>
                  <a:schemeClr val="bg1"/>
                </a:solidFill>
                <a:latin typeface="Montserrat" panose="02000505000000020004" pitchFamily="2" charset="0"/>
              </a:rPr>
              <a:t>LINEAR PROG. MODEL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B9218CF-7041-6F3D-7EC5-3F69C12126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9919868"/>
              </p:ext>
            </p:extLst>
          </p:nvPr>
        </p:nvGraphicFramePr>
        <p:xfrm>
          <a:off x="876015" y="2393663"/>
          <a:ext cx="624522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1741">
                  <a:extLst>
                    <a:ext uri="{9D8B030D-6E8A-4147-A177-3AD203B41FA5}">
                      <a16:colId xmlns:a16="http://schemas.microsoft.com/office/drawing/2014/main" val="2421920032"/>
                    </a:ext>
                  </a:extLst>
                </a:gridCol>
                <a:gridCol w="2081741">
                  <a:extLst>
                    <a:ext uri="{9D8B030D-6E8A-4147-A177-3AD203B41FA5}">
                      <a16:colId xmlns:a16="http://schemas.microsoft.com/office/drawing/2014/main" val="445772870"/>
                    </a:ext>
                  </a:extLst>
                </a:gridCol>
                <a:gridCol w="2081741">
                  <a:extLst>
                    <a:ext uri="{9D8B030D-6E8A-4147-A177-3AD203B41FA5}">
                      <a16:colId xmlns:a16="http://schemas.microsoft.com/office/drawing/2014/main" val="2928599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Montserrat" panose="02000505000000020004" pitchFamily="2" charset="0"/>
                        </a:rPr>
                        <a:t>s</a:t>
                      </a:r>
                    </a:p>
                  </a:txBody>
                  <a:tcP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570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62626"/>
                          </a:solidFill>
                          <a:latin typeface="Montserrat" panose="02000505000000020004" pitchFamily="2" charset="0"/>
                        </a:rPr>
                        <a:t>Variables:</a:t>
                      </a:r>
                    </a:p>
                  </a:txBody>
                  <a:tcPr>
                    <a:solidFill>
                      <a:srgbClr val="F0F3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F0F3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solidFill>
                      <a:srgbClr val="F0F3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042572"/>
                  </a:ext>
                </a:extLst>
              </a:tr>
            </a:tbl>
          </a:graphicData>
        </a:graphic>
      </p:graphicFrame>
      <p:sp>
        <p:nvSpPr>
          <p:cNvPr id="12" name="Freeform 6">
            <a:extLst>
              <a:ext uri="{FF2B5EF4-FFF2-40B4-BE49-F238E27FC236}">
                <a16:creationId xmlns:a16="http://schemas.microsoft.com/office/drawing/2014/main" id="{0E0461F7-4C7F-2544-BD6B-864767BF9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5FDAC1-8F39-1B59-B9CC-76DB65692BFF}"/>
              </a:ext>
            </a:extLst>
          </p:cNvPr>
          <p:cNvSpPr txBox="1"/>
          <p:nvPr/>
        </p:nvSpPr>
        <p:spPr>
          <a:xfrm>
            <a:off x="7581618" y="3283521"/>
            <a:ext cx="39869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Where, s is the number of soccer balls made in a day and b is the number of basketballs made in a day.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Together, the s and b are the decision variables in this linear programming problem.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F5249A9-E832-F2A7-3DBA-F46003038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835873"/>
              </p:ext>
            </p:extLst>
          </p:nvPr>
        </p:nvGraphicFramePr>
        <p:xfrm>
          <a:off x="876015" y="3610617"/>
          <a:ext cx="6245224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9058">
                  <a:extLst>
                    <a:ext uri="{9D8B030D-6E8A-4147-A177-3AD203B41FA5}">
                      <a16:colId xmlns:a16="http://schemas.microsoft.com/office/drawing/2014/main" val="1738729248"/>
                    </a:ext>
                  </a:extLst>
                </a:gridCol>
                <a:gridCol w="1238722">
                  <a:extLst>
                    <a:ext uri="{9D8B030D-6E8A-4147-A177-3AD203B41FA5}">
                      <a16:colId xmlns:a16="http://schemas.microsoft.com/office/drawing/2014/main" val="1355638523"/>
                    </a:ext>
                  </a:extLst>
                </a:gridCol>
                <a:gridCol w="1238722">
                  <a:extLst>
                    <a:ext uri="{9D8B030D-6E8A-4147-A177-3AD203B41FA5}">
                      <a16:colId xmlns:a16="http://schemas.microsoft.com/office/drawing/2014/main" val="1042060836"/>
                    </a:ext>
                  </a:extLst>
                </a:gridCol>
                <a:gridCol w="1238722">
                  <a:extLst>
                    <a:ext uri="{9D8B030D-6E8A-4147-A177-3AD203B41FA5}">
                      <a16:colId xmlns:a16="http://schemas.microsoft.com/office/drawing/2014/main" val="3627819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  <a:latin typeface="Montserrat" panose="02000505000000020004" pitchFamily="2" charset="0"/>
                        </a:rPr>
                        <a:t>Objective (Max):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Montserrat" panose="02000505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Montserrat" panose="02000505000000020004" pitchFamily="2" charset="0"/>
                        </a:rPr>
                        <a:t>s</a:t>
                      </a:r>
                    </a:p>
                  </a:txBody>
                  <a:tcPr marL="9525" marR="9525" marT="9525" marB="0" anchor="b"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Montserrat" panose="02000505000000020004" pitchFamily="2" charset="0"/>
                        </a:rPr>
                        <a:t>b</a:t>
                      </a:r>
                    </a:p>
                  </a:txBody>
                  <a:tcPr marL="9525" marR="9525" marT="9525" marB="0" anchor="b"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  <a:latin typeface="Montserrat" panose="02000505000000020004" pitchFamily="2" charset="0"/>
                        </a:rPr>
                        <a:t>total: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ontserrat" panose="02000505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295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rgbClr val="262626"/>
                          </a:solidFill>
                          <a:effectLst/>
                          <a:latin typeface="+mn-lt"/>
                        </a:rPr>
                        <a:t>Daily Profit:</a:t>
                      </a:r>
                      <a:endParaRPr lang="en-US" sz="1800" b="0" i="0" u="none" strike="noStrike" dirty="0">
                        <a:solidFill>
                          <a:srgbClr val="262626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0F3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262626"/>
                          </a:solidFill>
                          <a:effectLst/>
                          <a:latin typeface="+mn-lt"/>
                        </a:rPr>
                        <a:t>$20</a:t>
                      </a:r>
                      <a:endParaRPr lang="en-US" sz="1800" b="0" i="0" u="none" strike="noStrike" dirty="0">
                        <a:solidFill>
                          <a:srgbClr val="262626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0F3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262626"/>
                          </a:solidFill>
                          <a:effectLst/>
                          <a:latin typeface="+mn-lt"/>
                        </a:rPr>
                        <a:t>$10</a:t>
                      </a:r>
                      <a:endParaRPr lang="en-US" sz="1800" b="0" i="0" u="none" strike="noStrike" dirty="0">
                        <a:solidFill>
                          <a:srgbClr val="262626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0F3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262626"/>
                          </a:solidFill>
                          <a:effectLst/>
                          <a:latin typeface="+mn-lt"/>
                        </a:rPr>
                        <a:t>$200</a:t>
                      </a:r>
                      <a:endParaRPr lang="en-US" sz="1800" b="0" i="0" u="none" strike="noStrike" dirty="0">
                        <a:solidFill>
                          <a:srgbClr val="262626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0F3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40500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87487C1-30B6-BAD1-14D2-5165CDC33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213926"/>
              </p:ext>
            </p:extLst>
          </p:nvPr>
        </p:nvGraphicFramePr>
        <p:xfrm>
          <a:off x="882496" y="4942387"/>
          <a:ext cx="6238741" cy="10704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8866">
                  <a:extLst>
                    <a:ext uri="{9D8B030D-6E8A-4147-A177-3AD203B41FA5}">
                      <a16:colId xmlns:a16="http://schemas.microsoft.com/office/drawing/2014/main" val="737457115"/>
                    </a:ext>
                  </a:extLst>
                </a:gridCol>
                <a:gridCol w="885975">
                  <a:extLst>
                    <a:ext uri="{9D8B030D-6E8A-4147-A177-3AD203B41FA5}">
                      <a16:colId xmlns:a16="http://schemas.microsoft.com/office/drawing/2014/main" val="3712033133"/>
                    </a:ext>
                  </a:extLst>
                </a:gridCol>
                <a:gridCol w="885975">
                  <a:extLst>
                    <a:ext uri="{9D8B030D-6E8A-4147-A177-3AD203B41FA5}">
                      <a16:colId xmlns:a16="http://schemas.microsoft.com/office/drawing/2014/main" val="2696329062"/>
                    </a:ext>
                  </a:extLst>
                </a:gridCol>
                <a:gridCol w="885975">
                  <a:extLst>
                    <a:ext uri="{9D8B030D-6E8A-4147-A177-3AD203B41FA5}">
                      <a16:colId xmlns:a16="http://schemas.microsoft.com/office/drawing/2014/main" val="1044941755"/>
                    </a:ext>
                  </a:extLst>
                </a:gridCol>
                <a:gridCol w="885975">
                  <a:extLst>
                    <a:ext uri="{9D8B030D-6E8A-4147-A177-3AD203B41FA5}">
                      <a16:colId xmlns:a16="http://schemas.microsoft.com/office/drawing/2014/main" val="3665139993"/>
                    </a:ext>
                  </a:extLst>
                </a:gridCol>
                <a:gridCol w="885975">
                  <a:extLst>
                    <a:ext uri="{9D8B030D-6E8A-4147-A177-3AD203B41FA5}">
                      <a16:colId xmlns:a16="http://schemas.microsoft.com/office/drawing/2014/main" val="1746440603"/>
                    </a:ext>
                  </a:extLst>
                </a:gridCol>
              </a:tblGrid>
              <a:tr h="35682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  <a:latin typeface="Montserrat" panose="02000505000000020004" pitchFamily="2" charset="0"/>
                        </a:rPr>
                        <a:t>Constraints: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Montserrat" panose="02000505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  <a:latin typeface="Montserrat" panose="02000505000000020004" pitchFamily="2" charset="0"/>
                        </a:rPr>
                        <a:t>s 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Montserrat" panose="02000505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  <a:latin typeface="Montserrat" panose="02000505000000020004" pitchFamily="2" charset="0"/>
                        </a:rPr>
                        <a:t>b 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Montserrat" panose="02000505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  <a:latin typeface="Montserrat" panose="02000505000000020004" pitchFamily="2" charset="0"/>
                        </a:rPr>
                        <a:t>LHS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Montserrat" panose="02000505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  <a:latin typeface="Montserrat" panose="02000505000000020004" pitchFamily="2" charset="0"/>
                        </a:rPr>
                        <a:t>SIGN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Montserrat" panose="02000505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  <a:latin typeface="Montserrat" panose="02000505000000020004" pitchFamily="2" charset="0"/>
                        </a:rPr>
                        <a:t>RHS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Montserrat" panose="02000505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374187"/>
                  </a:ext>
                </a:extLst>
              </a:tr>
              <a:tr h="35682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machine time: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0F3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0F3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0F3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0F3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&lt;=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0F3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0F3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252524"/>
                  </a:ext>
                </a:extLst>
              </a:tr>
              <a:tr h="35682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worker time: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0F3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0F3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0F3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0F3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&lt;=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0F3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0F3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013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9979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024BFB-33CD-3A92-AF2E-30D443D0F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16159FE-EDE7-7058-8487-A5DF4DE62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E9B189-BC8A-86F1-5C29-14FFAD46A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9CA9F-5F17-420D-5EFE-997D86791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 b="1" i="0" dirty="0">
                <a:solidFill>
                  <a:schemeClr val="bg1"/>
                </a:solidFill>
                <a:latin typeface="Montserrat" panose="02000505000000020004" pitchFamily="2" charset="0"/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6B5EF-67EC-F056-70BF-7E05F8EDF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10671176" cy="3174357"/>
          </a:xfrm>
        </p:spPr>
        <p:txBody>
          <a:bodyPr>
            <a:normAutofit/>
          </a:bodyPr>
          <a:lstStyle/>
          <a:p>
            <a:pPr algn="just"/>
            <a:r>
              <a:rPr lang="en-US" sz="2000" b="0" baseline="0" dirty="0"/>
              <a:t>What are the decision variables in this scenario?</a:t>
            </a:r>
          </a:p>
          <a:p>
            <a:pPr algn="just"/>
            <a:r>
              <a:rPr lang="en-US" sz="2000" b="1" baseline="0" dirty="0"/>
              <a:t>Answer:</a:t>
            </a:r>
            <a:r>
              <a:rPr lang="en-US" sz="2000" b="0" baseline="0" dirty="0"/>
              <a:t> Number of soccer balls produced per day and number of basketballs produced per day.</a:t>
            </a:r>
          </a:p>
          <a:p>
            <a:pPr marL="0" indent="0" algn="just">
              <a:buNone/>
            </a:pPr>
            <a:endParaRPr lang="en-US" sz="2000" b="0" baseline="0" dirty="0"/>
          </a:p>
          <a:p>
            <a:pPr algn="just"/>
            <a:r>
              <a:rPr lang="en-US" sz="2000" b="0" baseline="0" dirty="0"/>
              <a:t>Let s represent the number of soccer balls produced in one day and let b represent the number of basketballs produced in one day. Find the objective function for this scenario.</a:t>
            </a:r>
          </a:p>
          <a:p>
            <a:pPr algn="just"/>
            <a:r>
              <a:rPr lang="en-US" sz="2000" b="1" baseline="0" dirty="0"/>
              <a:t>Answer: </a:t>
            </a:r>
            <a:r>
              <a:rPr lang="en-US" sz="2000" b="0" baseline="0" dirty="0"/>
              <a:t>20s + 10b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447B37B-9932-5F07-9CFB-8B8F26C51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76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9CD550-BA25-8020-87F2-E7ED1CA61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F04699C-7DBD-0240-4DE0-887DBA274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0EDE17-78F6-F212-1AC5-68C01F987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94579D-1FC2-C0E5-C1E6-994C76323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 b="1" i="0" dirty="0">
                <a:solidFill>
                  <a:schemeClr val="bg1"/>
                </a:solidFill>
                <a:latin typeface="Montserrat" panose="02000505000000020004" pitchFamily="2" charset="0"/>
              </a:rPr>
              <a:t>QUESTIONS CONT’D.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52D8B-642F-26C6-721B-1825644E7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10671176" cy="3174357"/>
          </a:xfrm>
        </p:spPr>
        <p:txBody>
          <a:bodyPr>
            <a:normAutofit/>
          </a:bodyPr>
          <a:lstStyle/>
          <a:p>
            <a:pPr algn="just"/>
            <a:r>
              <a:rPr lang="en-US" sz="2000" b="0" baseline="0" dirty="0"/>
              <a:t>Let s represent the number of soccer balls produced in one day and let b represent the number of basketballs produced in one day. Identify the constraints for this problem.</a:t>
            </a:r>
          </a:p>
          <a:p>
            <a:pPr algn="just"/>
            <a:r>
              <a:rPr lang="en-US" sz="2000" b="1" baseline="0" dirty="0"/>
              <a:t>Answer:</a:t>
            </a:r>
            <a:r>
              <a:rPr lang="en-US" sz="2000" b="0" baseline="0" dirty="0"/>
              <a:t> </a:t>
            </a:r>
            <a:r>
              <a:rPr lang="en-US" sz="2000" b="0" i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1.5</a:t>
            </a:r>
            <a:r>
              <a:rPr lang="en-US" sz="2000" b="0" i="1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s </a:t>
            </a:r>
            <a:r>
              <a:rPr lang="en-US" sz="2000" b="0" i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+ 3</a:t>
            </a:r>
            <a:r>
              <a:rPr lang="en-US" sz="2000" b="0" i="1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b </a:t>
            </a:r>
            <a:r>
              <a:rPr lang="en-US" sz="2000" b="0" i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≤ 42 and 3</a:t>
            </a:r>
            <a:r>
              <a:rPr lang="en-US" sz="2000" b="0" i="1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s </a:t>
            </a:r>
            <a:r>
              <a:rPr lang="en-US" sz="2000" b="0" i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en-US" sz="2000" b="0" i="1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b </a:t>
            </a:r>
            <a:r>
              <a:rPr lang="en-US" sz="2000" b="0" i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≤ 24</a:t>
            </a:r>
          </a:p>
          <a:p>
            <a:pPr algn="just"/>
            <a:endParaRPr lang="en-US" sz="2000" b="0" i="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algn="just"/>
            <a:r>
              <a:rPr lang="en-US" sz="2000" b="0" i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How can the factory maximize its profit?</a:t>
            </a:r>
          </a:p>
          <a:p>
            <a:pPr algn="just"/>
            <a:r>
              <a:rPr lang="en-US" sz="2000" b="1" i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Answer:</a:t>
            </a:r>
            <a:r>
              <a:rPr lang="en-US" sz="2000" b="0" i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Produce 4 soccer balls and 12 basketballs per day to get a maximum profit of $200.</a:t>
            </a:r>
            <a:endParaRPr lang="en-US" sz="2000" b="1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67F326F1-D989-1390-7C15-DE15AEBF5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71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6BFB71-1F43-FDBB-3512-C4EFF7358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A black and white basketball&#10;&#10;Description automatically generated">
            <a:extLst>
              <a:ext uri="{FF2B5EF4-FFF2-40B4-BE49-F238E27FC236}">
                <a16:creationId xmlns:a16="http://schemas.microsoft.com/office/drawing/2014/main" id="{508EC886-667B-D263-98CA-A62C42DE7A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06" b="22544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E4398140-F067-40E9-892C-4DB04C70B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4600" y="-1244600"/>
            <a:ext cx="6858000" cy="93472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82567F-A656-24D5-4721-F9E621DEE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981" y="1143000"/>
            <a:ext cx="4990675" cy="29847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Montserrat" panose="02000505000000020004" pitchFamily="2" charset="0"/>
              </a:rPr>
              <a:t>THANK YOU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7726E8A-324C-4684-96F2-AFDDFB2F1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58952" y="4291242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7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HeadlinesVTI">
  <a:themeElements>
    <a:clrScheme name="AnalogousFromDarkSeedLeftStep">
      <a:dk1>
        <a:srgbClr val="000000"/>
      </a:dk1>
      <a:lt1>
        <a:srgbClr val="FFFFFF"/>
      </a:lt1>
      <a:dk2>
        <a:srgbClr val="1A212E"/>
      </a:dk2>
      <a:lt2>
        <a:srgbClr val="F0F3F1"/>
      </a:lt2>
      <a:accent1>
        <a:srgbClr val="E729A7"/>
      </a:accent1>
      <a:accent2>
        <a:srgbClr val="C517D5"/>
      </a:accent2>
      <a:accent3>
        <a:srgbClr val="8829E7"/>
      </a:accent3>
      <a:accent4>
        <a:srgbClr val="3E30D9"/>
      </a:accent4>
      <a:accent5>
        <a:srgbClr val="2968E7"/>
      </a:accent5>
      <a:accent6>
        <a:srgbClr val="17A5D5"/>
      </a:accent6>
      <a:hlink>
        <a:srgbClr val="3F54BF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341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 Narrow</vt:lpstr>
      <vt:lpstr>Arial</vt:lpstr>
      <vt:lpstr>Avenir Next LT Pro</vt:lpstr>
      <vt:lpstr>Montserrat</vt:lpstr>
      <vt:lpstr>Sitka Banner</vt:lpstr>
      <vt:lpstr>HeadlinesVTI</vt:lpstr>
      <vt:lpstr>PowerPoint Presentation</vt:lpstr>
      <vt:lpstr>SCENARIO</vt:lpstr>
      <vt:lpstr>LINEAR PROG. MODEL</vt:lpstr>
      <vt:lpstr>QUESTIONS</vt:lpstr>
      <vt:lpstr>QUESTIONS CONT’D.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Justice Inkoom</dc:creator>
  <cp:lastModifiedBy>Justice Inkoom</cp:lastModifiedBy>
  <cp:revision>1</cp:revision>
  <dcterms:created xsi:type="dcterms:W3CDTF">2024-02-20T17:42:50Z</dcterms:created>
  <dcterms:modified xsi:type="dcterms:W3CDTF">2024-02-20T21:30:48Z</dcterms:modified>
</cp:coreProperties>
</file>