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998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7AFB0DD5-4919-E06F-8310-873BEB1D4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7C82-3E7B-EF88-FB78-38595EE10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498165"/>
            <a:ext cx="4861918" cy="2016326"/>
          </a:xfrm>
          <a:noFill/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Horizon wireless</a:t>
            </a:r>
            <a:b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bINARY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integer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A6FF0-1E25-F616-1428-1D37B3C5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536336" cy="619145"/>
          </a:xfrm>
          <a:noFill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Justice Inkoom</a:t>
            </a:r>
          </a:p>
        </p:txBody>
      </p:sp>
    </p:spTree>
    <p:extLst>
      <p:ext uri="{BB962C8B-B14F-4D97-AF65-F5344CB8AC3E}">
        <p14:creationId xmlns:p14="http://schemas.microsoft.com/office/powerpoint/2010/main" val="360220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4DDB-B922-C1D3-18D5-D940575F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99129-77FF-A18B-2430-D4B24E0B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Horizon Wireless, a cellular telephone company, is expanding into a new city. Relay towers are necessary to provide wireless telephone coverage to the different areas of the city. A grid is superimposed on a map of the city to help determine where the towers should be located. The grid consists of 8 areas labeled A through H. Six possible tower locations (numbered L1–L6) have been identified, and each location could serve several areas. The table below indicates the areas served by each of the towers.</a:t>
            </a:r>
          </a:p>
          <a:p>
            <a:pPr algn="just"/>
            <a:r>
              <a:rPr lang="en-US" sz="1800" dirty="0"/>
              <a:t>Horizon wants to make sure that all areas of the city are served, while minimizing the number of towers that need to be built.</a:t>
            </a:r>
          </a:p>
        </p:txBody>
      </p:sp>
    </p:spTree>
    <p:extLst>
      <p:ext uri="{BB962C8B-B14F-4D97-AF65-F5344CB8AC3E}">
        <p14:creationId xmlns:p14="http://schemas.microsoft.com/office/powerpoint/2010/main" val="340385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FA1F9-E9CC-EBE6-F248-8408F814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A3B6-F989-D120-38DF-FCB78E49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cont’d.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AAF9F7-7B28-1B31-EF52-A48BE7010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665841"/>
              </p:ext>
            </p:extLst>
          </p:nvPr>
        </p:nvGraphicFramePr>
        <p:xfrm>
          <a:off x="1884218" y="2479964"/>
          <a:ext cx="7370618" cy="2909452"/>
        </p:xfrm>
        <a:graphic>
          <a:graphicData uri="http://schemas.openxmlformats.org/drawingml/2006/table">
            <a:tbl>
              <a:tblPr/>
              <a:tblGrid>
                <a:gridCol w="3766485">
                  <a:extLst>
                    <a:ext uri="{9D8B030D-6E8A-4147-A177-3AD203B41FA5}">
                      <a16:colId xmlns:a16="http://schemas.microsoft.com/office/drawing/2014/main" val="2219225836"/>
                    </a:ext>
                  </a:extLst>
                </a:gridCol>
                <a:gridCol w="3604133">
                  <a:extLst>
                    <a:ext uri="{9D8B030D-6E8A-4147-A177-3AD203B41FA5}">
                      <a16:colId xmlns:a16="http://schemas.microsoft.com/office/drawing/2014/main" val="4240997007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Tower 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Areas Served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6342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A, C, 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53441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B, D, 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56055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B, C, E, 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4369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E, F, 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86527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D, G, 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68153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A, D, 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9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84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BA624-F481-C86F-D313-C49CFBFCF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53A9-7ABC-33E9-A079-7709234F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637442"/>
            <a:ext cx="8977511" cy="1073825"/>
          </a:xfrm>
        </p:spPr>
        <p:txBody>
          <a:bodyPr/>
          <a:lstStyle/>
          <a:p>
            <a:r>
              <a:rPr lang="en-US" dirty="0"/>
              <a:t>Linear programming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492C1C-D624-8E1E-1382-7746A8C46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234374"/>
              </p:ext>
            </p:extLst>
          </p:nvPr>
        </p:nvGraphicFramePr>
        <p:xfrm>
          <a:off x="1620442" y="1832321"/>
          <a:ext cx="5694759" cy="567690"/>
        </p:xfrm>
        <a:graphic>
          <a:graphicData uri="http://schemas.openxmlformats.org/drawingml/2006/table">
            <a:tbl>
              <a:tblPr/>
              <a:tblGrid>
                <a:gridCol w="1434783">
                  <a:extLst>
                    <a:ext uri="{9D8B030D-6E8A-4147-A177-3AD203B41FA5}">
                      <a16:colId xmlns:a16="http://schemas.microsoft.com/office/drawing/2014/main" val="529329131"/>
                    </a:ext>
                  </a:extLst>
                </a:gridCol>
                <a:gridCol w="709996">
                  <a:extLst>
                    <a:ext uri="{9D8B030D-6E8A-4147-A177-3AD203B41FA5}">
                      <a16:colId xmlns:a16="http://schemas.microsoft.com/office/drawing/2014/main" val="930123667"/>
                    </a:ext>
                  </a:extLst>
                </a:gridCol>
                <a:gridCol w="709996">
                  <a:extLst>
                    <a:ext uri="{9D8B030D-6E8A-4147-A177-3AD203B41FA5}">
                      <a16:colId xmlns:a16="http://schemas.microsoft.com/office/drawing/2014/main" val="361851846"/>
                    </a:ext>
                  </a:extLst>
                </a:gridCol>
                <a:gridCol w="709996">
                  <a:extLst>
                    <a:ext uri="{9D8B030D-6E8A-4147-A177-3AD203B41FA5}">
                      <a16:colId xmlns:a16="http://schemas.microsoft.com/office/drawing/2014/main" val="722987973"/>
                    </a:ext>
                  </a:extLst>
                </a:gridCol>
                <a:gridCol w="709996">
                  <a:extLst>
                    <a:ext uri="{9D8B030D-6E8A-4147-A177-3AD203B41FA5}">
                      <a16:colId xmlns:a16="http://schemas.microsoft.com/office/drawing/2014/main" val="344613583"/>
                    </a:ext>
                  </a:extLst>
                </a:gridCol>
                <a:gridCol w="709996">
                  <a:extLst>
                    <a:ext uri="{9D8B030D-6E8A-4147-A177-3AD203B41FA5}">
                      <a16:colId xmlns:a16="http://schemas.microsoft.com/office/drawing/2014/main" val="898639524"/>
                    </a:ext>
                  </a:extLst>
                </a:gridCol>
                <a:gridCol w="709996">
                  <a:extLst>
                    <a:ext uri="{9D8B030D-6E8A-4147-A177-3AD203B41FA5}">
                      <a16:colId xmlns:a16="http://schemas.microsoft.com/office/drawing/2014/main" val="3505644823"/>
                    </a:ext>
                  </a:extLst>
                </a:gridCol>
              </a:tblGrid>
              <a:tr h="28225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417768"/>
                  </a:ext>
                </a:extLst>
              </a:tr>
              <a:tr h="282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Variables: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906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CD3D40-4492-BABB-DA23-575FE8781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43331"/>
              </p:ext>
            </p:extLst>
          </p:nvPr>
        </p:nvGraphicFramePr>
        <p:xfrm>
          <a:off x="8001757" y="1839231"/>
          <a:ext cx="2569801" cy="567690"/>
        </p:xfrm>
        <a:graphic>
          <a:graphicData uri="http://schemas.openxmlformats.org/drawingml/2006/table">
            <a:tbl>
              <a:tblPr/>
              <a:tblGrid>
                <a:gridCol w="1719108">
                  <a:extLst>
                    <a:ext uri="{9D8B030D-6E8A-4147-A177-3AD203B41FA5}">
                      <a16:colId xmlns:a16="http://schemas.microsoft.com/office/drawing/2014/main" val="378734317"/>
                    </a:ext>
                  </a:extLst>
                </a:gridCol>
                <a:gridCol w="850693">
                  <a:extLst>
                    <a:ext uri="{9D8B030D-6E8A-4147-A177-3AD203B41FA5}">
                      <a16:colId xmlns:a16="http://schemas.microsoft.com/office/drawing/2014/main" val="1167641751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Objective: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76675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towers: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707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BE7BCA-67CD-1817-A669-8071C47F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82894"/>
              </p:ext>
            </p:extLst>
          </p:nvPr>
        </p:nvGraphicFramePr>
        <p:xfrm>
          <a:off x="1620442" y="3072153"/>
          <a:ext cx="7966905" cy="2554605"/>
        </p:xfrm>
        <a:graphic>
          <a:graphicData uri="http://schemas.openxmlformats.org/drawingml/2006/table">
            <a:tbl>
              <a:tblPr/>
              <a:tblGrid>
                <a:gridCol w="1460850">
                  <a:extLst>
                    <a:ext uri="{9D8B030D-6E8A-4147-A177-3AD203B41FA5}">
                      <a16:colId xmlns:a16="http://schemas.microsoft.com/office/drawing/2014/main" val="1759910866"/>
                    </a:ext>
                  </a:extLst>
                </a:gridCol>
                <a:gridCol w="722895">
                  <a:extLst>
                    <a:ext uri="{9D8B030D-6E8A-4147-A177-3AD203B41FA5}">
                      <a16:colId xmlns:a16="http://schemas.microsoft.com/office/drawing/2014/main" val="2916943036"/>
                    </a:ext>
                  </a:extLst>
                </a:gridCol>
                <a:gridCol w="722895">
                  <a:extLst>
                    <a:ext uri="{9D8B030D-6E8A-4147-A177-3AD203B41FA5}">
                      <a16:colId xmlns:a16="http://schemas.microsoft.com/office/drawing/2014/main" val="1232191808"/>
                    </a:ext>
                  </a:extLst>
                </a:gridCol>
                <a:gridCol w="722895">
                  <a:extLst>
                    <a:ext uri="{9D8B030D-6E8A-4147-A177-3AD203B41FA5}">
                      <a16:colId xmlns:a16="http://schemas.microsoft.com/office/drawing/2014/main" val="1904926159"/>
                    </a:ext>
                  </a:extLst>
                </a:gridCol>
                <a:gridCol w="722895">
                  <a:extLst>
                    <a:ext uri="{9D8B030D-6E8A-4147-A177-3AD203B41FA5}">
                      <a16:colId xmlns:a16="http://schemas.microsoft.com/office/drawing/2014/main" val="3989949524"/>
                    </a:ext>
                  </a:extLst>
                </a:gridCol>
                <a:gridCol w="722895">
                  <a:extLst>
                    <a:ext uri="{9D8B030D-6E8A-4147-A177-3AD203B41FA5}">
                      <a16:colId xmlns:a16="http://schemas.microsoft.com/office/drawing/2014/main" val="1736255596"/>
                    </a:ext>
                  </a:extLst>
                </a:gridCol>
                <a:gridCol w="722895">
                  <a:extLst>
                    <a:ext uri="{9D8B030D-6E8A-4147-A177-3AD203B41FA5}">
                      <a16:colId xmlns:a16="http://schemas.microsoft.com/office/drawing/2014/main" val="543940257"/>
                    </a:ext>
                  </a:extLst>
                </a:gridCol>
                <a:gridCol w="722895">
                  <a:extLst>
                    <a:ext uri="{9D8B030D-6E8A-4147-A177-3AD203B41FA5}">
                      <a16:colId xmlns:a16="http://schemas.microsoft.com/office/drawing/2014/main" val="3381848792"/>
                    </a:ext>
                  </a:extLst>
                </a:gridCol>
                <a:gridCol w="722895">
                  <a:extLst>
                    <a:ext uri="{9D8B030D-6E8A-4147-A177-3AD203B41FA5}">
                      <a16:colId xmlns:a16="http://schemas.microsoft.com/office/drawing/2014/main" val="4039056532"/>
                    </a:ext>
                  </a:extLst>
                </a:gridCol>
                <a:gridCol w="722895">
                  <a:extLst>
                    <a:ext uri="{9D8B030D-6E8A-4147-A177-3AD203B41FA5}">
                      <a16:colId xmlns:a16="http://schemas.microsoft.com/office/drawing/2014/main" val="3229968391"/>
                    </a:ext>
                  </a:extLst>
                </a:gridCol>
              </a:tblGrid>
              <a:tr h="243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Constraints: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78525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565080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994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6520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116370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206158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092236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34782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6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6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1ABF9-1384-13A3-93F9-EFBAE2F0E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5FAF-4A10-1225-7D11-8F7354B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A0-7BB2-33B3-7575-1350FFE8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building the towers at locations 1, 2 and 4, the entire grid (consisting of 8 areas) would be served and that would bring the minimum number of towers to 3.</a:t>
            </a:r>
          </a:p>
          <a:p>
            <a:pPr algn="just"/>
            <a:r>
              <a:rPr lang="en-US" sz="1800" dirty="0"/>
              <a:t>The solver Ad-in was used to obtain this solution.</a:t>
            </a:r>
          </a:p>
        </p:txBody>
      </p:sp>
    </p:spTree>
    <p:extLst>
      <p:ext uri="{BB962C8B-B14F-4D97-AF65-F5344CB8AC3E}">
        <p14:creationId xmlns:p14="http://schemas.microsoft.com/office/powerpoint/2010/main" val="422834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A4350A-5D7B-9604-9A7C-3C767D3AF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FD94B580-A90B-0C3B-5A9C-1AC789A64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833" b="13167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E0D13-43A5-3994-DEDA-77FAA946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865" y="2398143"/>
            <a:ext cx="4321549" cy="21163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20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92895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343</Words>
  <Application>Microsoft Office PowerPoint</Application>
  <PresentationFormat>Widescreen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LimelightVTI</vt:lpstr>
      <vt:lpstr>Horizon wireless bINARY integer programming</vt:lpstr>
      <vt:lpstr>scenario</vt:lpstr>
      <vt:lpstr>Scenario cont’d.</vt:lpstr>
      <vt:lpstr>Linear programming model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 wireless bINARY integer programming</dc:title>
  <dc:creator>Justice Inkoom</dc:creator>
  <cp:lastModifiedBy>Justice Inkoom</cp:lastModifiedBy>
  <cp:revision>1</cp:revision>
  <dcterms:created xsi:type="dcterms:W3CDTF">2024-03-02T22:16:28Z</dcterms:created>
  <dcterms:modified xsi:type="dcterms:W3CDTF">2024-03-02T22:46:53Z</dcterms:modified>
</cp:coreProperties>
</file>