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9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16909-A600-4245-9412-FF8D12204236}"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D7397-88AB-4A0C-9F38-926E24BE71CD}" type="slidenum">
              <a:rPr lang="en-US" smtClean="0"/>
              <a:t>‹#›</a:t>
            </a:fld>
            <a:endParaRPr lang="en-US"/>
          </a:p>
        </p:txBody>
      </p:sp>
    </p:spTree>
    <p:extLst>
      <p:ext uri="{BB962C8B-B14F-4D97-AF65-F5344CB8AC3E}">
        <p14:creationId xmlns:p14="http://schemas.microsoft.com/office/powerpoint/2010/main" val="330740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4664F83F-1CC4-4F0B-A352-687BE3D8E0CD}" type="datetime1">
              <a:rPr lang="en-US" smtClean="0"/>
              <a:t>2/23/2024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509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6ECC6559-3112-4997-954E-F98B71E3FCCC}" type="datetime1">
              <a:rPr lang="en-US" smtClean="0"/>
              <a:t>2/23/2024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2666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923F739C-7F46-448C-B97E-5391647EB8F1}" type="datetime1">
              <a:rPr lang="en-US" smtClean="0"/>
              <a:t>2/23/2024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43711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49AC3DFA-D860-48CD-805D-D900FC5163DB}" type="datetime1">
              <a:rPr lang="en-US" smtClean="0"/>
              <a:t>2/23/2024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5226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E628B0BA-952E-469F-92A0-57004F2D469B}" type="datetime1">
              <a:rPr lang="en-US" smtClean="0"/>
              <a:t>2/23/2024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3745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B60F58CB-9303-4210-A409-F6A3211F7455}" type="datetime1">
              <a:rPr lang="en-US" smtClean="0"/>
              <a:t>2/23/2024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15884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0C440DE0-601B-4BD5-BBBF-5EF6EEFE2D5D}" type="datetime1">
              <a:rPr lang="en-US" smtClean="0"/>
              <a:t>2/23/2024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5243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25E287C4-29D9-44F8-A07E-9AF154D6F5B8}" type="datetime1">
              <a:rPr lang="en-US" smtClean="0"/>
              <a:t>2/23/2024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5382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B55C6E78-E565-484E-8816-B7E972B9F047}" type="datetime1">
              <a:rPr lang="en-US" smtClean="0"/>
              <a:t>2/23/2024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0194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5F2EF91C-B1C7-4A84-9A7F-5D9CD1266A6B}" type="datetime1">
              <a:rPr lang="en-US" smtClean="0"/>
              <a:t>2/23/2024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5940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0C3CB894-B84A-4E98-B8E1-8952D0539B52}" type="datetime1">
              <a:rPr lang="en-US" smtClean="0"/>
              <a:t>2/23/2024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3448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7990D7D1-7E57-4BE9-8F4D-07D9FBD04261}" type="datetime1">
              <a:rPr lang="en-US" smtClean="0"/>
              <a:t>2/23/2024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682046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83" r:id="rId6"/>
    <p:sldLayoutId id="2147483779" r:id="rId7"/>
    <p:sldLayoutId id="2147483780" r:id="rId8"/>
    <p:sldLayoutId id="2147483781" r:id="rId9"/>
    <p:sldLayoutId id="2147483782" r:id="rId10"/>
    <p:sldLayoutId id="2147483784" r:id="rId11"/>
  </p:sldLayoutIdLst>
  <p:hf hdr="0" ft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8" name="Group 77">
            <a:extLst>
              <a:ext uri="{FF2B5EF4-FFF2-40B4-BE49-F238E27FC236}">
                <a16:creationId xmlns:a16="http://schemas.microsoft.com/office/drawing/2014/main" id="{A0064D7E-06DA-49C2-98D1-4C063EBE9E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9" name="Straight Connector 78">
              <a:extLst>
                <a:ext uri="{FF2B5EF4-FFF2-40B4-BE49-F238E27FC236}">
                  <a16:creationId xmlns:a16="http://schemas.microsoft.com/office/drawing/2014/main" id="{5D1B7231-4CA0-4EF0-A0F6-BBC5D2289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F16C7D2-2C2B-45A2-B877-AD7F29D21D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3E4B7AF-75AF-445E-9C56-25B6004E36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F9A02B0-84CC-4983-8CA2-DA39E73F2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AB12A9E-E8F5-4BB6-9FAC-B7528DB78E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4E08A66-700A-4A93-8C53-51D5607B8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9E4E565-75A8-4E72-8D5F-0B62E6B49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F1FD7EC-834D-4087-9B69-7793E1A5B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E4853CF-E211-4741-8BB6-936918F201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08328EE-5DD9-49DB-AD4B-4F0A76A052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404B81F-9DCC-4C62-8962-2B6C36255C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41ED921-643C-4B5B-86E6-99E818479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AD09725-F1B5-4342-A3A6-25BDC7261C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C5251DB-B92C-4E4E-9BAE-B3EB8A9A31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2389C50-96FA-4F8E-A890-EE4967379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497D116-7C85-4317-8284-E647BAFC35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D6ED932-F3DD-4BB6-8FC3-6E205965D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50A286-F068-43D3-8DEA-272E28F30A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F3A2DA1-C0E2-44DE-AAA4-D2F262CB3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8CC984-8A5C-4205-9CE0-218DA79F12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12901BA-B376-4054-8C31-BE75DF480E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72BA8E1-2C05-43A7-AABF-8D614E07D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3D58E52-4C85-48FF-ADA3-F8F66B9957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C61787A-32B8-440E-B1A5-1CAEC9D1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9D651FB-65B3-4DBD-9428-084075111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34A6116-8F7B-4C9A-9B9D-EF25C8BFA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CC776F-EA3D-4898-9730-88C6605FDB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81A3030-F8B6-4D5E-8A8F-7CE0C81E9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49129F1-E775-4904-9569-F08FA175DF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C93E5BB-B3BE-4416-A1B2-5A2CDA8B02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3FD179A-45E8-4D8F-8F75-6E4A266F84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091CE45-B662-C21D-F11D-2AF2714D046B}"/>
              </a:ext>
            </a:extLst>
          </p:cNvPr>
          <p:cNvSpPr>
            <a:spLocks noGrp="1"/>
          </p:cNvSpPr>
          <p:nvPr>
            <p:ph type="ctrTitle"/>
          </p:nvPr>
        </p:nvSpPr>
        <p:spPr>
          <a:xfrm>
            <a:off x="684225" y="746840"/>
            <a:ext cx="4903438" cy="5415739"/>
          </a:xfrm>
        </p:spPr>
        <p:txBody>
          <a:bodyPr anchor="ctr">
            <a:normAutofit/>
          </a:bodyPr>
          <a:lstStyle/>
          <a:p>
            <a:r>
              <a:rPr lang="en-US" dirty="0"/>
              <a:t>T &amp; A problems</a:t>
            </a:r>
          </a:p>
        </p:txBody>
      </p:sp>
      <p:sp>
        <p:nvSpPr>
          <p:cNvPr id="111" name="Right Triangle 110">
            <a:extLst>
              <a:ext uri="{FF2B5EF4-FFF2-40B4-BE49-F238E27FC236}">
                <a16:creationId xmlns:a16="http://schemas.microsoft.com/office/drawing/2014/main" id="{729E7B49-E1D9-4EAE-8B30-D958A9580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3144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Freeform: Shape 112">
            <a:extLst>
              <a:ext uri="{FF2B5EF4-FFF2-40B4-BE49-F238E27FC236}">
                <a16:creationId xmlns:a16="http://schemas.microsoft.com/office/drawing/2014/main" id="{D2BA0570-7BB5-4FB7-B41A-048CE0327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316" y="-3109"/>
            <a:ext cx="6098262" cy="6861109"/>
          </a:xfrm>
          <a:custGeom>
            <a:avLst/>
            <a:gdLst>
              <a:gd name="connsiteX0" fmla="*/ 2247706 w 6098262"/>
              <a:gd name="connsiteY0" fmla="*/ 0 h 6861109"/>
              <a:gd name="connsiteX1" fmla="*/ 6098262 w 6098262"/>
              <a:gd name="connsiteY1" fmla="*/ 0 h 6861109"/>
              <a:gd name="connsiteX2" fmla="*/ 6098262 w 6098262"/>
              <a:gd name="connsiteY2" fmla="*/ 6861109 h 6861109"/>
              <a:gd name="connsiteX3" fmla="*/ 2247706 w 6098262"/>
              <a:gd name="connsiteY3" fmla="*/ 6861109 h 6861109"/>
              <a:gd name="connsiteX4" fmla="*/ 2247706 w 6098262"/>
              <a:gd name="connsiteY4" fmla="*/ 6857999 h 6861109"/>
              <a:gd name="connsiteX5" fmla="*/ 274850 w 6098262"/>
              <a:gd name="connsiteY5" fmla="*/ 6857999 h 6861109"/>
              <a:gd name="connsiteX6" fmla="*/ 954409 w 6098262"/>
              <a:gd name="connsiteY6" fmla="*/ 1 h 6861109"/>
              <a:gd name="connsiteX7" fmla="*/ 2247706 w 6098262"/>
              <a:gd name="connsiteY7" fmla="*/ 1 h 686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2" h="6861109">
                <a:moveTo>
                  <a:pt x="2247706" y="0"/>
                </a:moveTo>
                <a:lnTo>
                  <a:pt x="6098262" y="0"/>
                </a:lnTo>
                <a:lnTo>
                  <a:pt x="6098262" y="6861109"/>
                </a:lnTo>
                <a:lnTo>
                  <a:pt x="2247706" y="6861109"/>
                </a:lnTo>
                <a:lnTo>
                  <a:pt x="2247706" y="6857999"/>
                </a:lnTo>
                <a:lnTo>
                  <a:pt x="274850" y="6857999"/>
                </a:lnTo>
                <a:cubicBezTo>
                  <a:pt x="-619306" y="3429000"/>
                  <a:pt x="954409" y="3429000"/>
                  <a:pt x="954409" y="1"/>
                </a:cubicBezTo>
                <a:lnTo>
                  <a:pt x="2247706" y="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95C5369-547D-E34F-BB47-2049F4B307CC}"/>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l="11118" r="1" b="1"/>
          <a:stretch/>
        </p:blipFill>
        <p:spPr>
          <a:xfrm>
            <a:off x="6097316" y="-3108"/>
            <a:ext cx="6098262" cy="6861108"/>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3" name="Subtitle 2">
            <a:extLst>
              <a:ext uri="{FF2B5EF4-FFF2-40B4-BE49-F238E27FC236}">
                <a16:creationId xmlns:a16="http://schemas.microsoft.com/office/drawing/2014/main" id="{F8705E43-7278-FB7B-6998-0E4C40FB15B8}"/>
              </a:ext>
            </a:extLst>
          </p:cNvPr>
          <p:cNvSpPr>
            <a:spLocks noGrp="1"/>
          </p:cNvSpPr>
          <p:nvPr>
            <p:ph type="subTitle" idx="1"/>
          </p:nvPr>
        </p:nvSpPr>
        <p:spPr>
          <a:xfrm>
            <a:off x="7696705" y="3674327"/>
            <a:ext cx="3669711" cy="2415793"/>
          </a:xfrm>
        </p:spPr>
        <p:txBody>
          <a:bodyPr anchor="b">
            <a:normAutofit/>
          </a:bodyPr>
          <a:lstStyle/>
          <a:p>
            <a:pPr algn="r"/>
            <a:r>
              <a:rPr lang="en-US" dirty="0">
                <a:solidFill>
                  <a:srgbClr val="FFFFFF"/>
                </a:solidFill>
              </a:rPr>
              <a:t>Justice Inkoom</a:t>
            </a:r>
          </a:p>
        </p:txBody>
      </p:sp>
    </p:spTree>
    <p:extLst>
      <p:ext uri="{BB962C8B-B14F-4D97-AF65-F5344CB8AC3E}">
        <p14:creationId xmlns:p14="http://schemas.microsoft.com/office/powerpoint/2010/main" val="95013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5EEA9-6737-9E6C-7504-6B530ABE1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0C2B26-B3AD-49B8-0810-D343C3AAD68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8CA5E1FA-38FF-EA2F-E75A-BBE3F5992C86}"/>
              </a:ext>
            </a:extLst>
          </p:cNvPr>
          <p:cNvSpPr>
            <a:spLocks noGrp="1"/>
          </p:cNvSpPr>
          <p:nvPr>
            <p:ph idx="1"/>
          </p:nvPr>
        </p:nvSpPr>
        <p:spPr>
          <a:xfrm>
            <a:off x="691079" y="2312421"/>
            <a:ext cx="10325000" cy="4032960"/>
          </a:xfrm>
        </p:spPr>
        <p:txBody>
          <a:bodyPr>
            <a:normAutofit lnSpcReduction="10000"/>
          </a:bodyPr>
          <a:lstStyle/>
          <a:p>
            <a:pPr algn="just"/>
            <a:r>
              <a:rPr lang="en-US" dirty="0">
                <a:latin typeface="+mj-lt"/>
              </a:rPr>
              <a:t>How should the workers from </a:t>
            </a:r>
            <a:r>
              <a:rPr lang="en-US" b="1" dirty="0">
                <a:latin typeface="+mj-lt"/>
              </a:rPr>
              <a:t>Plant 1</a:t>
            </a:r>
            <a:r>
              <a:rPr lang="en-US" dirty="0">
                <a:latin typeface="+mj-lt"/>
              </a:rPr>
              <a:t> be reassigned?</a:t>
            </a:r>
          </a:p>
          <a:p>
            <a:pPr algn="just"/>
            <a:r>
              <a:rPr lang="en-US" b="1" dirty="0">
                <a:latin typeface="+mj-lt"/>
              </a:rPr>
              <a:t>Answer:</a:t>
            </a:r>
            <a:r>
              <a:rPr lang="en-US" dirty="0">
                <a:latin typeface="+mj-lt"/>
              </a:rPr>
              <a:t> Send 0 workers to Plant A, 60 workers to Plant B, and 0 workers to Plant C.</a:t>
            </a:r>
          </a:p>
          <a:p>
            <a:pPr algn="just"/>
            <a:endParaRPr lang="en-US" sz="500" dirty="0">
              <a:latin typeface="+mj-lt"/>
            </a:endParaRPr>
          </a:p>
          <a:p>
            <a:pPr algn="just"/>
            <a:r>
              <a:rPr lang="en-US" dirty="0">
                <a:latin typeface="+mj-lt"/>
              </a:rPr>
              <a:t>How should the workers from </a:t>
            </a:r>
            <a:r>
              <a:rPr lang="en-US" b="1" dirty="0">
                <a:latin typeface="+mj-lt"/>
              </a:rPr>
              <a:t>Plant 2</a:t>
            </a:r>
            <a:r>
              <a:rPr lang="en-US" dirty="0">
                <a:latin typeface="+mj-lt"/>
              </a:rPr>
              <a:t> be reassigned?</a:t>
            </a:r>
          </a:p>
          <a:p>
            <a:pPr algn="just"/>
            <a:r>
              <a:rPr lang="en-US" b="1" dirty="0">
                <a:latin typeface="+mj-lt"/>
              </a:rPr>
              <a:t>Answer:</a:t>
            </a:r>
            <a:r>
              <a:rPr lang="en-US" dirty="0">
                <a:latin typeface="+mj-lt"/>
              </a:rPr>
              <a:t> Send 45 workers to Plant A, 30 workers to Plant B, and 30 workers to Plant C.</a:t>
            </a:r>
          </a:p>
          <a:p>
            <a:pPr algn="just"/>
            <a:endParaRPr lang="en-US" sz="500" dirty="0">
              <a:latin typeface="+mj-lt"/>
            </a:endParaRPr>
          </a:p>
          <a:p>
            <a:pPr algn="just"/>
            <a:r>
              <a:rPr lang="en-US" dirty="0">
                <a:latin typeface="+mj-lt"/>
              </a:rPr>
              <a:t>How should the workers from Plant 3 be reassigned?</a:t>
            </a:r>
          </a:p>
          <a:p>
            <a:pPr algn="just"/>
            <a:r>
              <a:rPr lang="en-US" b="1" dirty="0">
                <a:latin typeface="+mj-lt"/>
              </a:rPr>
              <a:t>Answer:</a:t>
            </a:r>
            <a:r>
              <a:rPr lang="en-US" dirty="0">
                <a:latin typeface="+mj-lt"/>
              </a:rPr>
              <a:t> Send 0 workers to Plant A, 0 workers to Plant B, and 5 workers to Plant C.</a:t>
            </a:r>
          </a:p>
          <a:p>
            <a:pPr algn="just"/>
            <a:endParaRPr lang="en-US" sz="500" dirty="0">
              <a:latin typeface="+mj-lt"/>
            </a:endParaRPr>
          </a:p>
          <a:p>
            <a:pPr algn="just"/>
            <a:r>
              <a:rPr lang="en-US" dirty="0">
                <a:latin typeface="+mj-lt"/>
              </a:rPr>
              <a:t>What is the total increase in product in the three open plants based on these assignments? </a:t>
            </a:r>
            <a:r>
              <a:rPr lang="en-US" b="1" dirty="0">
                <a:latin typeface="+mj-lt"/>
              </a:rPr>
              <a:t>Answer: </a:t>
            </a:r>
            <a:r>
              <a:rPr lang="en-US" dirty="0">
                <a:latin typeface="+mj-lt"/>
              </a:rPr>
              <a:t>1610 jerseys per day.</a:t>
            </a:r>
          </a:p>
        </p:txBody>
      </p:sp>
      <p:sp>
        <p:nvSpPr>
          <p:cNvPr id="4" name="Slide Number Placeholder 3">
            <a:extLst>
              <a:ext uri="{FF2B5EF4-FFF2-40B4-BE49-F238E27FC236}">
                <a16:creationId xmlns:a16="http://schemas.microsoft.com/office/drawing/2014/main" id="{005CEA94-A861-C7E8-B32D-901BB1AC42DA}"/>
              </a:ext>
            </a:extLst>
          </p:cNvPr>
          <p:cNvSpPr>
            <a:spLocks noGrp="1"/>
          </p:cNvSpPr>
          <p:nvPr>
            <p:ph type="sldNum" sz="quarter" idx="12"/>
          </p:nvPr>
        </p:nvSpPr>
        <p:spPr/>
        <p:txBody>
          <a:bodyPr/>
          <a:lstStyle/>
          <a:p>
            <a:fld id="{BE15108C-154A-4A5A-9C05-91A49A422BA7}" type="slidenum">
              <a:rPr lang="en-US" smtClean="0"/>
              <a:t>9</a:t>
            </a:fld>
            <a:endParaRPr lang="en-US"/>
          </a:p>
        </p:txBody>
      </p:sp>
    </p:spTree>
    <p:extLst>
      <p:ext uri="{BB962C8B-B14F-4D97-AF65-F5344CB8AC3E}">
        <p14:creationId xmlns:p14="http://schemas.microsoft.com/office/powerpoint/2010/main" val="9811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C92D5-5F64-78F0-99B0-5BC69ACE33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A4FCC1-FEDE-9075-A8C4-7FF5EF13AE3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0A8DE52-2B51-6A24-79B8-09C4200850AC}"/>
              </a:ext>
            </a:extLst>
          </p:cNvPr>
          <p:cNvSpPr>
            <a:spLocks noGrp="1"/>
          </p:cNvSpPr>
          <p:nvPr>
            <p:ph idx="1"/>
          </p:nvPr>
        </p:nvSpPr>
        <p:spPr>
          <a:xfrm>
            <a:off x="691079" y="2312421"/>
            <a:ext cx="10325000" cy="4032960"/>
          </a:xfrm>
        </p:spPr>
        <p:txBody>
          <a:bodyPr>
            <a:normAutofit/>
          </a:bodyPr>
          <a:lstStyle/>
          <a:p>
            <a:pPr algn="just"/>
            <a:r>
              <a:rPr lang="en-US" dirty="0">
                <a:latin typeface="+mj-lt"/>
              </a:rPr>
              <a:t>All 60 workers from Plant 1 are reassigned to Plant B.</a:t>
            </a:r>
          </a:p>
          <a:p>
            <a:pPr algn="just"/>
            <a:endParaRPr lang="en-US" dirty="0">
              <a:latin typeface="+mj-lt"/>
            </a:endParaRPr>
          </a:p>
          <a:p>
            <a:pPr algn="just"/>
            <a:r>
              <a:rPr lang="en-US" dirty="0">
                <a:latin typeface="+mj-lt"/>
              </a:rPr>
              <a:t>All 105 workers from Plant 2 are reassigned: 45 workers go to Plant A, 30 workers go to Plant B, and 30 workers go to Plant C.</a:t>
            </a:r>
          </a:p>
          <a:p>
            <a:pPr algn="just"/>
            <a:endParaRPr lang="en-US" dirty="0">
              <a:latin typeface="+mj-lt"/>
            </a:endParaRPr>
          </a:p>
          <a:p>
            <a:pPr algn="just"/>
            <a:r>
              <a:rPr lang="en-US" dirty="0">
                <a:latin typeface="+mj-lt"/>
              </a:rPr>
              <a:t>5 workers from Plant 3 are reassigned to Plant C. The rest of the workers from Plant C are dismissed.</a:t>
            </a:r>
          </a:p>
        </p:txBody>
      </p:sp>
      <p:sp>
        <p:nvSpPr>
          <p:cNvPr id="4" name="Slide Number Placeholder 3">
            <a:extLst>
              <a:ext uri="{FF2B5EF4-FFF2-40B4-BE49-F238E27FC236}">
                <a16:creationId xmlns:a16="http://schemas.microsoft.com/office/drawing/2014/main" id="{9764D0C3-537C-9CDD-E41F-4865617C2FDE}"/>
              </a:ext>
            </a:extLst>
          </p:cNvPr>
          <p:cNvSpPr>
            <a:spLocks noGrp="1"/>
          </p:cNvSpPr>
          <p:nvPr>
            <p:ph type="sldNum" sz="quarter" idx="12"/>
          </p:nvPr>
        </p:nvSpPr>
        <p:spPr/>
        <p:txBody>
          <a:bodyPr/>
          <a:lstStyle/>
          <a:p>
            <a:fld id="{BE15108C-154A-4A5A-9C05-91A49A422BA7}" type="slidenum">
              <a:rPr lang="en-US" smtClean="0"/>
              <a:t>10</a:t>
            </a:fld>
            <a:endParaRPr lang="en-US"/>
          </a:p>
        </p:txBody>
      </p:sp>
    </p:spTree>
    <p:extLst>
      <p:ext uri="{BB962C8B-B14F-4D97-AF65-F5344CB8AC3E}">
        <p14:creationId xmlns:p14="http://schemas.microsoft.com/office/powerpoint/2010/main" val="195876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AFE4ED-E050-0177-CC8C-7B1BBE6037D9}"/>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55AF607-3536-322F-1ECA-682116588BED}"/>
              </a:ext>
            </a:extLst>
          </p:cNvPr>
          <p:cNvSpPr>
            <a:spLocks noGrp="1"/>
          </p:cNvSpPr>
          <p:nvPr>
            <p:ph type="title"/>
          </p:nvPr>
        </p:nvSpPr>
        <p:spPr>
          <a:xfrm>
            <a:off x="1169071" y="722904"/>
            <a:ext cx="9821130" cy="1075904"/>
          </a:xfrm>
        </p:spPr>
        <p:txBody>
          <a:bodyPr vert="horz" lIns="91440" tIns="45720" rIns="91440" bIns="45720" rtlCol="0" anchor="b">
            <a:normAutofit/>
          </a:bodyPr>
          <a:lstStyle/>
          <a:p>
            <a:pPr algn="ctr"/>
            <a:r>
              <a:rPr lang="en-US" sz="5400" dirty="0"/>
              <a:t>THANK YOU</a:t>
            </a:r>
          </a:p>
        </p:txBody>
      </p:sp>
      <p:pic>
        <p:nvPicPr>
          <p:cNvPr id="7" name="Graphic 6" descr="Smiling Face with No Fill">
            <a:extLst>
              <a:ext uri="{FF2B5EF4-FFF2-40B4-BE49-F238E27FC236}">
                <a16:creationId xmlns:a16="http://schemas.microsoft.com/office/drawing/2014/main" id="{B644990D-32AF-1489-0464-7B2C4998A3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223" y="2884564"/>
            <a:ext cx="3257291" cy="3257291"/>
          </a:xfrm>
          <a:prstGeom prst="rect">
            <a:avLst/>
          </a:prstGeom>
        </p:spPr>
      </p:pic>
      <p:sp>
        <p:nvSpPr>
          <p:cNvPr id="4" name="Slide Number Placeholder 3">
            <a:extLst>
              <a:ext uri="{FF2B5EF4-FFF2-40B4-BE49-F238E27FC236}">
                <a16:creationId xmlns:a16="http://schemas.microsoft.com/office/drawing/2014/main" id="{014C392E-F5D3-7ACA-0C15-7AA1E4C1F526}"/>
              </a:ext>
            </a:extLst>
          </p:cNvPr>
          <p:cNvSpPr>
            <a:spLocks noGrp="1"/>
          </p:cNvSpPr>
          <p:nvPr>
            <p:ph type="sldNum" sz="quarter" idx="12"/>
          </p:nvPr>
        </p:nvSpPr>
        <p:spPr/>
        <p:txBody>
          <a:bodyPr/>
          <a:lstStyle/>
          <a:p>
            <a:fld id="{BE15108C-154A-4A5A-9C05-91A49A422BA7}" type="slidenum">
              <a:rPr lang="en-US" smtClean="0"/>
              <a:t>11</a:t>
            </a:fld>
            <a:endParaRPr lang="en-US"/>
          </a:p>
        </p:txBody>
      </p:sp>
    </p:spTree>
    <p:extLst>
      <p:ext uri="{BB962C8B-B14F-4D97-AF65-F5344CB8AC3E}">
        <p14:creationId xmlns:p14="http://schemas.microsoft.com/office/powerpoint/2010/main" val="227466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11F5-383B-2877-D122-B9193622AFC6}"/>
              </a:ext>
            </a:extLst>
          </p:cNvPr>
          <p:cNvSpPr>
            <a:spLocks noGrp="1"/>
          </p:cNvSpPr>
          <p:nvPr>
            <p:ph type="title"/>
          </p:nvPr>
        </p:nvSpPr>
        <p:spPr/>
        <p:txBody>
          <a:bodyPr/>
          <a:lstStyle/>
          <a:p>
            <a:r>
              <a:rPr lang="en-US" dirty="0"/>
              <a:t>SCENARIO 1 – Transportation Problem</a:t>
            </a:r>
          </a:p>
        </p:txBody>
      </p:sp>
      <p:sp>
        <p:nvSpPr>
          <p:cNvPr id="3" name="Content Placeholder 2">
            <a:extLst>
              <a:ext uri="{FF2B5EF4-FFF2-40B4-BE49-F238E27FC236}">
                <a16:creationId xmlns:a16="http://schemas.microsoft.com/office/drawing/2014/main" id="{302A3F2C-BF47-7D2B-0FE2-52F8BAC8193F}"/>
              </a:ext>
            </a:extLst>
          </p:cNvPr>
          <p:cNvSpPr>
            <a:spLocks noGrp="1"/>
          </p:cNvSpPr>
          <p:nvPr>
            <p:ph idx="1"/>
          </p:nvPr>
        </p:nvSpPr>
        <p:spPr>
          <a:xfrm>
            <a:off x="691079" y="2340131"/>
            <a:ext cx="10325000" cy="3791918"/>
          </a:xfrm>
        </p:spPr>
        <p:txBody>
          <a:bodyPr>
            <a:normAutofit fontScale="85000" lnSpcReduction="10000"/>
          </a:bodyPr>
          <a:lstStyle/>
          <a:p>
            <a:pPr algn="just"/>
            <a:r>
              <a:rPr lang="en-US" dirty="0"/>
              <a:t>Maxie and Bianca own Umbrella Corporation, LLC, and they are the top producers of high quality Johns Hopkins Basketball jerseys. Despite prior team records, these jerseys are in hot demand. </a:t>
            </a:r>
          </a:p>
          <a:p>
            <a:pPr algn="just"/>
            <a:r>
              <a:rPr lang="en-US" dirty="0"/>
              <a:t>Maxie and Bianca operate two factories, Factory 1 and Factory 2. They have large orders from retail stores in three locations: Store A, Store B, and Store C. The transportation costs from Factory 1 to the three stores are $22, 14, and $30 per jersey, respectively. The transportation costs from Factory 2 to the three stores are $16, $20, and $24 per jersey respectively. Factory 1 can produce at most 100 jerseys in a week. Factory 2 can produce at most 120 jerseys in a week.  Stores A, B and C demand 80, 60, and 70 jerseys each week. </a:t>
            </a:r>
          </a:p>
          <a:p>
            <a:pPr algn="just"/>
            <a:r>
              <a:rPr lang="en-US" dirty="0"/>
              <a:t>The manufacturing costs are $6.00 per jersey at Factory 1 and $6.25 per jersey at Factory 2.</a:t>
            </a:r>
          </a:p>
          <a:p>
            <a:pPr algn="just"/>
            <a:r>
              <a:rPr lang="en-US" dirty="0"/>
              <a:t>Maxie and Bianca are savvy businesswomen and want to minimize their costs. Find the number of jerseys that should be shipped from each factory to each store such that the total costs from transportation and manufacturing are minimized.</a:t>
            </a:r>
          </a:p>
        </p:txBody>
      </p:sp>
      <p:sp>
        <p:nvSpPr>
          <p:cNvPr id="4" name="Slide Number Placeholder 3">
            <a:extLst>
              <a:ext uri="{FF2B5EF4-FFF2-40B4-BE49-F238E27FC236}">
                <a16:creationId xmlns:a16="http://schemas.microsoft.com/office/drawing/2014/main" id="{0E0AB0D7-AF1D-9A19-5583-16904EF4FAD5}"/>
              </a:ext>
            </a:extLst>
          </p:cNvPr>
          <p:cNvSpPr>
            <a:spLocks noGrp="1"/>
          </p:cNvSpPr>
          <p:nvPr>
            <p:ph type="sldNum" sz="quarter" idx="12"/>
          </p:nvPr>
        </p:nvSpPr>
        <p:spPr/>
        <p:txBody>
          <a:bodyPr/>
          <a:lstStyle/>
          <a:p>
            <a:fld id="{BE15108C-154A-4A5A-9C05-91A49A422BA7}" type="slidenum">
              <a:rPr lang="en-US" smtClean="0"/>
              <a:t>1</a:t>
            </a:fld>
            <a:endParaRPr lang="en-US"/>
          </a:p>
        </p:txBody>
      </p:sp>
    </p:spTree>
    <p:extLst>
      <p:ext uri="{BB962C8B-B14F-4D97-AF65-F5344CB8AC3E}">
        <p14:creationId xmlns:p14="http://schemas.microsoft.com/office/powerpoint/2010/main" val="147943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AC307-BBB8-8A54-E64A-6F1881F83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B58572-B09D-F874-313A-7ED93A656BDB}"/>
              </a:ext>
            </a:extLst>
          </p:cNvPr>
          <p:cNvSpPr>
            <a:spLocks noGrp="1"/>
          </p:cNvSpPr>
          <p:nvPr>
            <p:ph type="title"/>
          </p:nvPr>
        </p:nvSpPr>
        <p:spPr/>
        <p:txBody>
          <a:bodyPr/>
          <a:lstStyle/>
          <a:p>
            <a:r>
              <a:rPr lang="en-US" dirty="0"/>
              <a:t> TRANSPORTATION TEMPLATE</a:t>
            </a:r>
          </a:p>
        </p:txBody>
      </p:sp>
      <p:graphicFrame>
        <p:nvGraphicFramePr>
          <p:cNvPr id="5" name="Table 4">
            <a:extLst>
              <a:ext uri="{FF2B5EF4-FFF2-40B4-BE49-F238E27FC236}">
                <a16:creationId xmlns:a16="http://schemas.microsoft.com/office/drawing/2014/main" id="{A559A013-D916-9C89-A895-64A56331E0AB}"/>
              </a:ext>
            </a:extLst>
          </p:cNvPr>
          <p:cNvGraphicFramePr>
            <a:graphicFrameLocks noGrp="1"/>
          </p:cNvGraphicFramePr>
          <p:nvPr>
            <p:extLst>
              <p:ext uri="{D42A27DB-BD31-4B8C-83A1-F6EECF244321}">
                <p14:modId xmlns:p14="http://schemas.microsoft.com/office/powerpoint/2010/main" val="208460185"/>
              </p:ext>
            </p:extLst>
          </p:nvPr>
        </p:nvGraphicFramePr>
        <p:xfrm>
          <a:off x="6631856" y="2547707"/>
          <a:ext cx="3786761" cy="1408927"/>
        </p:xfrm>
        <a:graphic>
          <a:graphicData uri="http://schemas.openxmlformats.org/drawingml/2006/table">
            <a:tbl>
              <a:tblPr/>
              <a:tblGrid>
                <a:gridCol w="1775610">
                  <a:extLst>
                    <a:ext uri="{9D8B030D-6E8A-4147-A177-3AD203B41FA5}">
                      <a16:colId xmlns:a16="http://schemas.microsoft.com/office/drawing/2014/main" val="1510902606"/>
                    </a:ext>
                  </a:extLst>
                </a:gridCol>
                <a:gridCol w="996516">
                  <a:extLst>
                    <a:ext uri="{9D8B030D-6E8A-4147-A177-3AD203B41FA5}">
                      <a16:colId xmlns:a16="http://schemas.microsoft.com/office/drawing/2014/main" val="717357027"/>
                    </a:ext>
                  </a:extLst>
                </a:gridCol>
                <a:gridCol w="1014635">
                  <a:extLst>
                    <a:ext uri="{9D8B030D-6E8A-4147-A177-3AD203B41FA5}">
                      <a16:colId xmlns:a16="http://schemas.microsoft.com/office/drawing/2014/main" val="3365081420"/>
                    </a:ext>
                  </a:extLst>
                </a:gridCol>
              </a:tblGrid>
              <a:tr h="425381">
                <a:tc>
                  <a:txBody>
                    <a:bodyPr/>
                    <a:lstStyle/>
                    <a:p>
                      <a:pPr algn="l" fontAlgn="b"/>
                      <a:r>
                        <a:rPr lang="en-US" sz="1800" b="0" i="0" u="none" strike="noStrike" dirty="0">
                          <a:solidFill>
                            <a:srgbClr val="000000"/>
                          </a:solidFill>
                          <a:effectLst/>
                          <a:latin typeface="+mj-lt"/>
                        </a:rPr>
                        <a:t>manufacturing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per jersey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055332"/>
                  </a:ext>
                </a:extLst>
              </a:tr>
              <a:tr h="425381">
                <a:tc>
                  <a:txBody>
                    <a:bodyPr/>
                    <a:lstStyle/>
                    <a:p>
                      <a:pPr algn="l" fontAlgn="b"/>
                      <a:r>
                        <a:rPr lang="en-US" sz="1800" b="0" i="0" u="none" strike="noStrike">
                          <a:solidFill>
                            <a:srgbClr val="000000"/>
                          </a:solidFill>
                          <a:effectLst/>
                          <a:latin typeface="+mj-lt"/>
                        </a:rPr>
                        <a:t>factory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$540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3521715"/>
                  </a:ext>
                </a:extLst>
              </a:tr>
              <a:tr h="425381">
                <a:tc>
                  <a:txBody>
                    <a:bodyPr/>
                    <a:lstStyle/>
                    <a:p>
                      <a:pPr algn="l" fontAlgn="b"/>
                      <a:r>
                        <a:rPr lang="en-US" sz="1800" b="0" i="0" u="none" strike="noStrike">
                          <a:solidFill>
                            <a:srgbClr val="000000"/>
                          </a:solidFill>
                          <a:effectLst/>
                          <a:latin typeface="+mj-lt"/>
                        </a:rPr>
                        <a:t>factory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j-lt"/>
                        </a:rPr>
                        <a:t>$750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38659"/>
                  </a:ext>
                </a:extLst>
              </a:tr>
            </a:tbl>
          </a:graphicData>
        </a:graphic>
      </p:graphicFrame>
      <p:graphicFrame>
        <p:nvGraphicFramePr>
          <p:cNvPr id="8" name="Content Placeholder 7">
            <a:extLst>
              <a:ext uri="{FF2B5EF4-FFF2-40B4-BE49-F238E27FC236}">
                <a16:creationId xmlns:a16="http://schemas.microsoft.com/office/drawing/2014/main" id="{702BB983-01FD-EA52-DC37-D16E228F199B}"/>
              </a:ext>
            </a:extLst>
          </p:cNvPr>
          <p:cNvGraphicFramePr>
            <a:graphicFrameLocks noGrp="1"/>
          </p:cNvGraphicFramePr>
          <p:nvPr>
            <p:ph idx="1"/>
            <p:extLst>
              <p:ext uri="{D42A27DB-BD31-4B8C-83A1-F6EECF244321}">
                <p14:modId xmlns:p14="http://schemas.microsoft.com/office/powerpoint/2010/main" val="577943173"/>
              </p:ext>
            </p:extLst>
          </p:nvPr>
        </p:nvGraphicFramePr>
        <p:xfrm>
          <a:off x="1079068" y="2563295"/>
          <a:ext cx="4241075" cy="1613562"/>
        </p:xfrm>
        <a:graphic>
          <a:graphicData uri="http://schemas.openxmlformats.org/drawingml/2006/table">
            <a:tbl>
              <a:tblPr/>
              <a:tblGrid>
                <a:gridCol w="1269227">
                  <a:extLst>
                    <a:ext uri="{9D8B030D-6E8A-4147-A177-3AD203B41FA5}">
                      <a16:colId xmlns:a16="http://schemas.microsoft.com/office/drawing/2014/main" val="1251797489"/>
                    </a:ext>
                  </a:extLst>
                </a:gridCol>
                <a:gridCol w="742962">
                  <a:extLst>
                    <a:ext uri="{9D8B030D-6E8A-4147-A177-3AD203B41FA5}">
                      <a16:colId xmlns:a16="http://schemas.microsoft.com/office/drawing/2014/main" val="1670491346"/>
                    </a:ext>
                  </a:extLst>
                </a:gridCol>
                <a:gridCol w="742962">
                  <a:extLst>
                    <a:ext uri="{9D8B030D-6E8A-4147-A177-3AD203B41FA5}">
                      <a16:colId xmlns:a16="http://schemas.microsoft.com/office/drawing/2014/main" val="3609768588"/>
                    </a:ext>
                  </a:extLst>
                </a:gridCol>
                <a:gridCol w="742962">
                  <a:extLst>
                    <a:ext uri="{9D8B030D-6E8A-4147-A177-3AD203B41FA5}">
                      <a16:colId xmlns:a16="http://schemas.microsoft.com/office/drawing/2014/main" val="947125545"/>
                    </a:ext>
                  </a:extLst>
                </a:gridCol>
                <a:gridCol w="742962">
                  <a:extLst>
                    <a:ext uri="{9D8B030D-6E8A-4147-A177-3AD203B41FA5}">
                      <a16:colId xmlns:a16="http://schemas.microsoft.com/office/drawing/2014/main" val="1995179327"/>
                    </a:ext>
                  </a:extLst>
                </a:gridCol>
              </a:tblGrid>
              <a:tr h="351799">
                <a:tc>
                  <a:txBody>
                    <a:bodyPr/>
                    <a:lstStyle/>
                    <a:p>
                      <a:pPr algn="l" fontAlgn="b"/>
                      <a:r>
                        <a:rPr lang="en-US" sz="1800" b="0" i="0" u="none" strike="noStrike" dirty="0">
                          <a:solidFill>
                            <a:srgbClr val="000000"/>
                          </a:solidFill>
                          <a:effectLst/>
                          <a:latin typeface="+mj-lt"/>
                        </a:rPr>
                        <a:t>data table: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Store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Store 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Store 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output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502788"/>
                  </a:ext>
                </a:extLst>
              </a:tr>
              <a:tr h="351799">
                <a:tc>
                  <a:txBody>
                    <a:bodyPr/>
                    <a:lstStyle/>
                    <a:p>
                      <a:pPr algn="l" fontAlgn="b"/>
                      <a:r>
                        <a:rPr lang="en-US" sz="1800" b="0" i="0" u="none" strike="noStrike" dirty="0">
                          <a:solidFill>
                            <a:srgbClr val="000000"/>
                          </a:solidFill>
                          <a:effectLst/>
                          <a:latin typeface="+mj-lt"/>
                        </a:rPr>
                        <a:t>factory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1212617"/>
                  </a:ext>
                </a:extLst>
              </a:tr>
              <a:tr h="351799">
                <a:tc>
                  <a:txBody>
                    <a:bodyPr/>
                    <a:lstStyle/>
                    <a:p>
                      <a:pPr algn="l" fontAlgn="b"/>
                      <a:r>
                        <a:rPr lang="en-US" sz="1800" b="0" i="0" u="none" strike="noStrike">
                          <a:solidFill>
                            <a:srgbClr val="000000"/>
                          </a:solidFill>
                          <a:effectLst/>
                          <a:latin typeface="+mj-lt"/>
                        </a:rPr>
                        <a:t>factory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4538827"/>
                  </a:ext>
                </a:extLst>
              </a:tr>
              <a:tr h="351799">
                <a:tc>
                  <a:txBody>
                    <a:bodyPr/>
                    <a:lstStyle/>
                    <a:p>
                      <a:pPr algn="l" fontAlgn="b"/>
                      <a:r>
                        <a:rPr lang="en-US" sz="1800" b="0" i="0" u="none" strike="noStrike">
                          <a:solidFill>
                            <a:srgbClr val="000000"/>
                          </a:solidFill>
                          <a:effectLst/>
                          <a:latin typeface="+mj-lt"/>
                        </a:rPr>
                        <a:t>demand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j-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640389"/>
                  </a:ext>
                </a:extLst>
              </a:tr>
            </a:tbl>
          </a:graphicData>
        </a:graphic>
      </p:graphicFrame>
      <p:graphicFrame>
        <p:nvGraphicFramePr>
          <p:cNvPr id="9" name="Table 8">
            <a:extLst>
              <a:ext uri="{FF2B5EF4-FFF2-40B4-BE49-F238E27FC236}">
                <a16:creationId xmlns:a16="http://schemas.microsoft.com/office/drawing/2014/main" id="{544BE1A7-DDB7-2140-1B45-0DB965352B85}"/>
              </a:ext>
            </a:extLst>
          </p:cNvPr>
          <p:cNvGraphicFramePr>
            <a:graphicFrameLocks noGrp="1"/>
          </p:cNvGraphicFramePr>
          <p:nvPr>
            <p:extLst>
              <p:ext uri="{D42A27DB-BD31-4B8C-83A1-F6EECF244321}">
                <p14:modId xmlns:p14="http://schemas.microsoft.com/office/powerpoint/2010/main" val="2946787168"/>
              </p:ext>
            </p:extLst>
          </p:nvPr>
        </p:nvGraphicFramePr>
        <p:xfrm>
          <a:off x="1079079" y="4696691"/>
          <a:ext cx="4241063" cy="1634685"/>
        </p:xfrm>
        <a:graphic>
          <a:graphicData uri="http://schemas.openxmlformats.org/drawingml/2006/table">
            <a:tbl>
              <a:tblPr/>
              <a:tblGrid>
                <a:gridCol w="1269223">
                  <a:extLst>
                    <a:ext uri="{9D8B030D-6E8A-4147-A177-3AD203B41FA5}">
                      <a16:colId xmlns:a16="http://schemas.microsoft.com/office/drawing/2014/main" val="2890155911"/>
                    </a:ext>
                  </a:extLst>
                </a:gridCol>
                <a:gridCol w="742960">
                  <a:extLst>
                    <a:ext uri="{9D8B030D-6E8A-4147-A177-3AD203B41FA5}">
                      <a16:colId xmlns:a16="http://schemas.microsoft.com/office/drawing/2014/main" val="1864130683"/>
                    </a:ext>
                  </a:extLst>
                </a:gridCol>
                <a:gridCol w="742960">
                  <a:extLst>
                    <a:ext uri="{9D8B030D-6E8A-4147-A177-3AD203B41FA5}">
                      <a16:colId xmlns:a16="http://schemas.microsoft.com/office/drawing/2014/main" val="296473014"/>
                    </a:ext>
                  </a:extLst>
                </a:gridCol>
                <a:gridCol w="742960">
                  <a:extLst>
                    <a:ext uri="{9D8B030D-6E8A-4147-A177-3AD203B41FA5}">
                      <a16:colId xmlns:a16="http://schemas.microsoft.com/office/drawing/2014/main" val="743977222"/>
                    </a:ext>
                  </a:extLst>
                </a:gridCol>
                <a:gridCol w="742960">
                  <a:extLst>
                    <a:ext uri="{9D8B030D-6E8A-4147-A177-3AD203B41FA5}">
                      <a16:colId xmlns:a16="http://schemas.microsoft.com/office/drawing/2014/main" val="3373704783"/>
                    </a:ext>
                  </a:extLst>
                </a:gridCol>
              </a:tblGrid>
              <a:tr h="358840">
                <a:tc>
                  <a:txBody>
                    <a:bodyPr/>
                    <a:lstStyle/>
                    <a:p>
                      <a:pPr algn="l" fontAlgn="b"/>
                      <a:r>
                        <a:rPr lang="en-US" sz="1800" b="0" i="0" u="none" strike="noStrike" dirty="0">
                          <a:solidFill>
                            <a:srgbClr val="000000"/>
                          </a:solidFill>
                          <a:effectLst/>
                          <a:latin typeface="+mj-lt"/>
                        </a:rPr>
                        <a:t>shipment table: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Store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Store 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Store 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output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0295955"/>
                  </a:ext>
                </a:extLst>
              </a:tr>
              <a:tr h="358840">
                <a:tc>
                  <a:txBody>
                    <a:bodyPr/>
                    <a:lstStyle/>
                    <a:p>
                      <a:pPr algn="l" fontAlgn="b"/>
                      <a:r>
                        <a:rPr lang="en-US" sz="1800" b="0" i="0" u="none" strike="noStrike">
                          <a:solidFill>
                            <a:srgbClr val="000000"/>
                          </a:solidFill>
                          <a:effectLst/>
                          <a:latin typeface="+mj-lt"/>
                        </a:rPr>
                        <a:t>factory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E28E"/>
                    </a:solidFill>
                  </a:tcPr>
                </a:tc>
                <a:tc>
                  <a:txBody>
                    <a:bodyPr/>
                    <a:lstStyle/>
                    <a:p>
                      <a:pPr algn="ctr" fontAlgn="b"/>
                      <a:r>
                        <a:rPr lang="en-US" sz="1800" b="0" i="0" u="none" strike="noStrike" dirty="0">
                          <a:solidFill>
                            <a:srgbClr val="000000"/>
                          </a:solidFill>
                          <a:effectLst/>
                          <a:latin typeface="+mj-lt"/>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E28E"/>
                    </a:solidFill>
                  </a:tcPr>
                </a:tc>
                <a:tc>
                  <a:txBody>
                    <a:bodyPr/>
                    <a:lstStyle/>
                    <a:p>
                      <a:pPr algn="ctr" fontAlgn="b"/>
                      <a:r>
                        <a:rPr lang="en-US" sz="1800" b="0" i="0" u="none" strike="noStrike">
                          <a:solidFill>
                            <a:srgbClr val="000000"/>
                          </a:solidFill>
                          <a:effectLst/>
                          <a:latin typeface="+mj-lt"/>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E28E"/>
                    </a:solidFill>
                  </a:tcPr>
                </a:tc>
                <a:tc>
                  <a:txBody>
                    <a:bodyPr/>
                    <a:lstStyle/>
                    <a:p>
                      <a:pPr algn="ctr" fontAlgn="b"/>
                      <a:r>
                        <a:rPr lang="en-US" sz="1800" b="0" i="0" u="none" strike="noStrike">
                          <a:solidFill>
                            <a:srgbClr val="000000"/>
                          </a:solidFill>
                          <a:effectLst/>
                          <a:latin typeface="+mj-lt"/>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3808132"/>
                  </a:ext>
                </a:extLst>
              </a:tr>
              <a:tr h="358840">
                <a:tc>
                  <a:txBody>
                    <a:bodyPr/>
                    <a:lstStyle/>
                    <a:p>
                      <a:pPr algn="l" fontAlgn="b"/>
                      <a:r>
                        <a:rPr lang="en-US" sz="1800" b="0" i="0" u="none" strike="noStrike">
                          <a:solidFill>
                            <a:srgbClr val="000000"/>
                          </a:solidFill>
                          <a:effectLst/>
                          <a:latin typeface="+mj-lt"/>
                        </a:rPr>
                        <a:t>factory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E28E"/>
                    </a:solidFill>
                  </a:tcPr>
                </a:tc>
                <a:tc>
                  <a:txBody>
                    <a:bodyPr/>
                    <a:lstStyle/>
                    <a:p>
                      <a:pPr algn="ctr" fontAlgn="b"/>
                      <a:r>
                        <a:rPr lang="en-US" sz="1800" b="0" i="0" u="none" strike="noStrike">
                          <a:solidFill>
                            <a:srgbClr val="000000"/>
                          </a:solidFill>
                          <a:effectLst/>
                          <a:latin typeface="+mj-lt"/>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E28E"/>
                    </a:solidFill>
                  </a:tcPr>
                </a:tc>
                <a:tc>
                  <a:txBody>
                    <a:bodyPr/>
                    <a:lstStyle/>
                    <a:p>
                      <a:pPr algn="ctr" fontAlgn="b"/>
                      <a:r>
                        <a:rPr lang="en-US" sz="1800" b="0" i="0" u="none" strike="noStrike">
                          <a:solidFill>
                            <a:srgbClr val="000000"/>
                          </a:solidFill>
                          <a:effectLst/>
                          <a:latin typeface="+mj-lt"/>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E28E"/>
                    </a:solidFill>
                  </a:tcPr>
                </a:tc>
                <a:tc>
                  <a:txBody>
                    <a:bodyPr/>
                    <a:lstStyle/>
                    <a:p>
                      <a:pPr algn="ctr" fontAlgn="b"/>
                      <a:r>
                        <a:rPr lang="en-US" sz="1800" b="0" i="0" u="none" strike="noStrike">
                          <a:solidFill>
                            <a:srgbClr val="000000"/>
                          </a:solidFill>
                          <a:effectLst/>
                          <a:latin typeface="+mj-lt"/>
                        </a:rPr>
                        <a:t>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8447010"/>
                  </a:ext>
                </a:extLst>
              </a:tr>
              <a:tr h="358840">
                <a:tc>
                  <a:txBody>
                    <a:bodyPr/>
                    <a:lstStyle/>
                    <a:p>
                      <a:pPr algn="l" fontAlgn="b"/>
                      <a:r>
                        <a:rPr lang="en-US" sz="1800" b="0" i="0" u="none" strike="noStrike">
                          <a:solidFill>
                            <a:srgbClr val="000000"/>
                          </a:solidFill>
                          <a:effectLst/>
                          <a:latin typeface="+mj-lt"/>
                        </a:rPr>
                        <a:t>demand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j-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8362127"/>
                  </a:ext>
                </a:extLst>
              </a:tr>
            </a:tbl>
          </a:graphicData>
        </a:graphic>
      </p:graphicFrame>
      <p:sp>
        <p:nvSpPr>
          <p:cNvPr id="10" name="TextBox 9">
            <a:extLst>
              <a:ext uri="{FF2B5EF4-FFF2-40B4-BE49-F238E27FC236}">
                <a16:creationId xmlns:a16="http://schemas.microsoft.com/office/drawing/2014/main" id="{9A0521E8-408C-FA6C-BE2A-D1A13158FF05}"/>
              </a:ext>
            </a:extLst>
          </p:cNvPr>
          <p:cNvSpPr txBox="1"/>
          <p:nvPr/>
        </p:nvSpPr>
        <p:spPr>
          <a:xfrm>
            <a:off x="6631856" y="5915901"/>
            <a:ext cx="3786761" cy="369332"/>
          </a:xfrm>
          <a:prstGeom prst="rect">
            <a:avLst/>
          </a:prstGeom>
          <a:noFill/>
        </p:spPr>
        <p:txBody>
          <a:bodyPr wrap="square" rtlCol="0">
            <a:spAutoFit/>
          </a:bodyPr>
          <a:lstStyle/>
          <a:p>
            <a:r>
              <a:rPr lang="en-US" sz="1800" b="1" i="0" u="none" strike="noStrike" dirty="0">
                <a:solidFill>
                  <a:srgbClr val="000000"/>
                </a:solidFill>
                <a:effectLst/>
              </a:rPr>
              <a:t>total costs (Min)</a:t>
            </a:r>
            <a:r>
              <a:rPr lang="en-US" sz="1800" b="0" i="0" u="none" strike="noStrike" dirty="0">
                <a:solidFill>
                  <a:srgbClr val="000000"/>
                </a:solidFill>
                <a:effectLst/>
              </a:rPr>
              <a:t>:</a:t>
            </a:r>
            <a:r>
              <a:rPr lang="en-US" dirty="0"/>
              <a:t> </a:t>
            </a:r>
            <a:r>
              <a:rPr lang="en-US" sz="1800" b="0" i="0" u="none" strike="noStrike" dirty="0">
                <a:solidFill>
                  <a:srgbClr val="000000"/>
                </a:solidFill>
                <a:effectLst/>
              </a:rPr>
              <a:t>$5,270</a:t>
            </a:r>
            <a:r>
              <a:rPr lang="en-US" dirty="0"/>
              <a:t> </a:t>
            </a:r>
          </a:p>
        </p:txBody>
      </p:sp>
      <p:sp>
        <p:nvSpPr>
          <p:cNvPr id="11" name="Slide Number Placeholder 10">
            <a:extLst>
              <a:ext uri="{FF2B5EF4-FFF2-40B4-BE49-F238E27FC236}">
                <a16:creationId xmlns:a16="http://schemas.microsoft.com/office/drawing/2014/main" id="{9F78F038-3DB8-698A-7469-292709FCEB24}"/>
              </a:ext>
            </a:extLst>
          </p:cNvPr>
          <p:cNvSpPr>
            <a:spLocks noGrp="1"/>
          </p:cNvSpPr>
          <p:nvPr>
            <p:ph type="sldNum" sz="quarter" idx="12"/>
          </p:nvPr>
        </p:nvSpPr>
        <p:spPr/>
        <p:txBody>
          <a:bodyPr/>
          <a:lstStyle/>
          <a:p>
            <a:fld id="{BE15108C-154A-4A5A-9C05-91A49A422BA7}" type="slidenum">
              <a:rPr lang="en-US" smtClean="0"/>
              <a:t>2</a:t>
            </a:fld>
            <a:endParaRPr lang="en-US"/>
          </a:p>
        </p:txBody>
      </p:sp>
    </p:spTree>
    <p:extLst>
      <p:ext uri="{BB962C8B-B14F-4D97-AF65-F5344CB8AC3E}">
        <p14:creationId xmlns:p14="http://schemas.microsoft.com/office/powerpoint/2010/main" val="12335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E0208-9355-A37C-A498-D17A01D89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932BF-5BFF-4E94-756F-046095C7F2F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6EA4BAB-3F46-7C23-995B-F61B68D05FD2}"/>
              </a:ext>
            </a:extLst>
          </p:cNvPr>
          <p:cNvSpPr>
            <a:spLocks noGrp="1"/>
          </p:cNvSpPr>
          <p:nvPr>
            <p:ph idx="1"/>
          </p:nvPr>
        </p:nvSpPr>
        <p:spPr>
          <a:xfrm>
            <a:off x="691079" y="2340131"/>
            <a:ext cx="10325000" cy="3791918"/>
          </a:xfrm>
        </p:spPr>
        <p:txBody>
          <a:bodyPr>
            <a:normAutofit/>
          </a:bodyPr>
          <a:lstStyle/>
          <a:p>
            <a:pPr algn="just"/>
            <a:r>
              <a:rPr lang="en-US" b="0" i="0" dirty="0">
                <a:solidFill>
                  <a:srgbClr val="1F1F1F"/>
                </a:solidFill>
                <a:effectLst/>
                <a:latin typeface="+mj-lt"/>
              </a:rPr>
              <a:t>How many jerseys should </a:t>
            </a:r>
            <a:r>
              <a:rPr lang="en-US" b="1" i="0" dirty="0">
                <a:solidFill>
                  <a:srgbClr val="1F1F1F"/>
                </a:solidFill>
                <a:effectLst/>
                <a:latin typeface="+mj-lt"/>
              </a:rPr>
              <a:t>Factory 1</a:t>
            </a:r>
            <a:r>
              <a:rPr lang="en-US" b="0" i="0" dirty="0">
                <a:solidFill>
                  <a:srgbClr val="1F1F1F"/>
                </a:solidFill>
                <a:effectLst/>
                <a:latin typeface="+mj-lt"/>
              </a:rPr>
              <a:t> ship to each store?</a:t>
            </a:r>
          </a:p>
          <a:p>
            <a:pPr algn="just"/>
            <a:r>
              <a:rPr lang="en-US" b="1" dirty="0">
                <a:solidFill>
                  <a:srgbClr val="1F1F1F"/>
                </a:solidFill>
                <a:latin typeface="+mj-lt"/>
              </a:rPr>
              <a:t>Answer:</a:t>
            </a:r>
            <a:r>
              <a:rPr lang="en-US" dirty="0">
                <a:solidFill>
                  <a:srgbClr val="1F1F1F"/>
                </a:solidFill>
                <a:latin typeface="+mj-lt"/>
              </a:rPr>
              <a:t> 30 jerseys to Store A, 60 jerseys to Store B, and 0 jerseys to Store C.</a:t>
            </a:r>
          </a:p>
          <a:p>
            <a:pPr algn="just"/>
            <a:endParaRPr lang="en-US" sz="800" dirty="0">
              <a:solidFill>
                <a:srgbClr val="1F1F1F"/>
              </a:solidFill>
              <a:latin typeface="+mj-lt"/>
            </a:endParaRPr>
          </a:p>
          <a:p>
            <a:pPr algn="just"/>
            <a:r>
              <a:rPr lang="en-US" dirty="0">
                <a:latin typeface="+mj-lt"/>
              </a:rPr>
              <a:t>How many jerseys should </a:t>
            </a:r>
            <a:r>
              <a:rPr lang="en-US" b="1" dirty="0">
                <a:latin typeface="+mj-lt"/>
              </a:rPr>
              <a:t>Factory 2</a:t>
            </a:r>
            <a:r>
              <a:rPr lang="en-US" dirty="0">
                <a:latin typeface="+mj-lt"/>
              </a:rPr>
              <a:t> ship to each store?</a:t>
            </a:r>
          </a:p>
          <a:p>
            <a:pPr algn="just"/>
            <a:r>
              <a:rPr lang="en-US" b="1" dirty="0">
                <a:latin typeface="+mj-lt"/>
              </a:rPr>
              <a:t>Answer:</a:t>
            </a:r>
            <a:r>
              <a:rPr lang="en-US" dirty="0">
                <a:latin typeface="+mj-lt"/>
              </a:rPr>
              <a:t> 50 jerseys to Store A, 0 jerseys to Store B, and 70 jerseys to Store C.</a:t>
            </a:r>
          </a:p>
          <a:p>
            <a:pPr algn="just"/>
            <a:endParaRPr lang="en-US" sz="800" dirty="0">
              <a:latin typeface="+mj-lt"/>
            </a:endParaRPr>
          </a:p>
          <a:p>
            <a:pPr algn="just"/>
            <a:r>
              <a:rPr lang="en-US" dirty="0">
                <a:latin typeface="+mj-lt"/>
              </a:rPr>
              <a:t>What is the </a:t>
            </a:r>
            <a:r>
              <a:rPr lang="en-US" b="1" dirty="0">
                <a:latin typeface="+mj-lt"/>
              </a:rPr>
              <a:t>total minimal cost</a:t>
            </a:r>
            <a:r>
              <a:rPr lang="en-US" dirty="0">
                <a:latin typeface="+mj-lt"/>
              </a:rPr>
              <a:t> (including shipping and production), to the nearest dollar?</a:t>
            </a:r>
          </a:p>
          <a:p>
            <a:pPr algn="just"/>
            <a:r>
              <a:rPr lang="en-US" b="1" dirty="0">
                <a:latin typeface="+mj-lt"/>
              </a:rPr>
              <a:t>Answer:</a:t>
            </a:r>
            <a:r>
              <a:rPr lang="en-US" dirty="0">
                <a:latin typeface="+mj-lt"/>
              </a:rPr>
              <a:t> $5270</a:t>
            </a:r>
          </a:p>
        </p:txBody>
      </p:sp>
      <p:sp>
        <p:nvSpPr>
          <p:cNvPr id="4" name="Slide Number Placeholder 3">
            <a:extLst>
              <a:ext uri="{FF2B5EF4-FFF2-40B4-BE49-F238E27FC236}">
                <a16:creationId xmlns:a16="http://schemas.microsoft.com/office/drawing/2014/main" id="{3CC62260-BFD2-8A21-A4D3-E4C2D5137771}"/>
              </a:ext>
            </a:extLst>
          </p:cNvPr>
          <p:cNvSpPr>
            <a:spLocks noGrp="1"/>
          </p:cNvSpPr>
          <p:nvPr>
            <p:ph type="sldNum" sz="quarter" idx="12"/>
          </p:nvPr>
        </p:nvSpPr>
        <p:spPr/>
        <p:txBody>
          <a:bodyPr/>
          <a:lstStyle/>
          <a:p>
            <a:fld id="{BE15108C-154A-4A5A-9C05-91A49A422BA7}" type="slidenum">
              <a:rPr lang="en-US" smtClean="0"/>
              <a:t>3</a:t>
            </a:fld>
            <a:endParaRPr lang="en-US"/>
          </a:p>
        </p:txBody>
      </p:sp>
    </p:spTree>
    <p:extLst>
      <p:ext uri="{BB962C8B-B14F-4D97-AF65-F5344CB8AC3E}">
        <p14:creationId xmlns:p14="http://schemas.microsoft.com/office/powerpoint/2010/main" val="315903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CC43A-96AD-B0D5-643C-8538EA32E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DB3B0E-4E50-E5E2-AF8A-C7B3FE20698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A8DE075-7595-EB23-B02E-0B459C41215A}"/>
              </a:ext>
            </a:extLst>
          </p:cNvPr>
          <p:cNvSpPr>
            <a:spLocks noGrp="1"/>
          </p:cNvSpPr>
          <p:nvPr>
            <p:ph idx="1"/>
          </p:nvPr>
        </p:nvSpPr>
        <p:spPr>
          <a:xfrm>
            <a:off x="691079" y="2340131"/>
            <a:ext cx="10325000" cy="3791918"/>
          </a:xfrm>
        </p:spPr>
        <p:txBody>
          <a:bodyPr>
            <a:normAutofit/>
          </a:bodyPr>
          <a:lstStyle/>
          <a:p>
            <a:pPr algn="just"/>
            <a:r>
              <a:rPr lang="en-US" dirty="0">
                <a:latin typeface="+mj-lt"/>
              </a:rPr>
              <a:t>There are two optimal solutions to this problem:</a:t>
            </a:r>
          </a:p>
          <a:p>
            <a:pPr algn="just"/>
            <a:r>
              <a:rPr lang="en-US" dirty="0">
                <a:latin typeface="+mj-lt"/>
              </a:rPr>
              <a:t>One option is to ship 30 jerseys from Factory 1 to Store A, 60 jerseys from Factory 1 to Store B, 0 jerseys from Factory 1 to Store C, 50 jerseys from Factory 2 to Store A, 0 jerseys from Factory 2 to Store B, and 70 jerseys from Factory 2 to Store C. </a:t>
            </a:r>
          </a:p>
          <a:p>
            <a:pPr algn="just"/>
            <a:endParaRPr lang="en-US" sz="1000" dirty="0">
              <a:latin typeface="+mj-lt"/>
            </a:endParaRPr>
          </a:p>
          <a:p>
            <a:pPr algn="just"/>
            <a:r>
              <a:rPr lang="en-US" dirty="0">
                <a:latin typeface="+mj-lt"/>
              </a:rPr>
              <a:t>Another option is to ship 0 jerseys from Factory 1 to Store A, 60 jerseys from Factory 1 to Store B, 30 jerseys from Factory 1 to Store C, 80 jerseys from Factory 2 to Store A, 0 jerseys from Factory 2 to Store B, and 40 jerseys from Factory 2 to Store C.</a:t>
            </a:r>
          </a:p>
          <a:p>
            <a:pPr algn="just"/>
            <a:endParaRPr lang="en-US" sz="1000" dirty="0">
              <a:latin typeface="+mj-lt"/>
            </a:endParaRPr>
          </a:p>
          <a:p>
            <a:pPr algn="just"/>
            <a:r>
              <a:rPr lang="en-US" dirty="0">
                <a:latin typeface="+mj-lt"/>
              </a:rPr>
              <a:t>Either option gives the total minimal cost of $5270.</a:t>
            </a:r>
          </a:p>
        </p:txBody>
      </p:sp>
      <p:sp>
        <p:nvSpPr>
          <p:cNvPr id="4" name="Slide Number Placeholder 3">
            <a:extLst>
              <a:ext uri="{FF2B5EF4-FFF2-40B4-BE49-F238E27FC236}">
                <a16:creationId xmlns:a16="http://schemas.microsoft.com/office/drawing/2014/main" id="{C91F64A1-112A-1762-7430-3AD26476736E}"/>
              </a:ext>
            </a:extLst>
          </p:cNvPr>
          <p:cNvSpPr>
            <a:spLocks noGrp="1"/>
          </p:cNvSpPr>
          <p:nvPr>
            <p:ph type="sldNum" sz="quarter" idx="12"/>
          </p:nvPr>
        </p:nvSpPr>
        <p:spPr/>
        <p:txBody>
          <a:bodyPr/>
          <a:lstStyle/>
          <a:p>
            <a:fld id="{BE15108C-154A-4A5A-9C05-91A49A422BA7}" type="slidenum">
              <a:rPr lang="en-US" smtClean="0"/>
              <a:t>4</a:t>
            </a:fld>
            <a:endParaRPr lang="en-US"/>
          </a:p>
        </p:txBody>
      </p:sp>
    </p:spTree>
    <p:extLst>
      <p:ext uri="{BB962C8B-B14F-4D97-AF65-F5344CB8AC3E}">
        <p14:creationId xmlns:p14="http://schemas.microsoft.com/office/powerpoint/2010/main" val="3509347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BECC54-7188-3D3E-C26C-8A7ABD88BEE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1" name="Freeform: Shape 10">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B8FF721-CEED-7368-4776-3455D73F264C}"/>
              </a:ext>
            </a:extLst>
          </p:cNvPr>
          <p:cNvSpPr>
            <a:spLocks noGrp="1"/>
          </p:cNvSpPr>
          <p:nvPr>
            <p:ph type="title"/>
          </p:nvPr>
        </p:nvSpPr>
        <p:spPr>
          <a:xfrm>
            <a:off x="691079" y="725951"/>
            <a:ext cx="5408027" cy="1442463"/>
          </a:xfrm>
        </p:spPr>
        <p:txBody>
          <a:bodyPr>
            <a:normAutofit/>
          </a:bodyPr>
          <a:lstStyle/>
          <a:p>
            <a:r>
              <a:rPr lang="en-US" sz="4100"/>
              <a:t>SCENARIO 2 – Assignment Problem</a:t>
            </a:r>
          </a:p>
        </p:txBody>
      </p:sp>
      <p:sp>
        <p:nvSpPr>
          <p:cNvPr id="3" name="Content Placeholder 2">
            <a:extLst>
              <a:ext uri="{FF2B5EF4-FFF2-40B4-BE49-F238E27FC236}">
                <a16:creationId xmlns:a16="http://schemas.microsoft.com/office/drawing/2014/main" id="{FEF4EB1C-445A-3A83-CD3E-C2C8F3FC0F8D}"/>
              </a:ext>
            </a:extLst>
          </p:cNvPr>
          <p:cNvSpPr>
            <a:spLocks noGrp="1"/>
          </p:cNvSpPr>
          <p:nvPr>
            <p:ph idx="1"/>
          </p:nvPr>
        </p:nvSpPr>
        <p:spPr>
          <a:xfrm>
            <a:off x="691079" y="2340131"/>
            <a:ext cx="4424633" cy="3791918"/>
          </a:xfrm>
        </p:spPr>
        <p:txBody>
          <a:bodyPr>
            <a:normAutofit/>
          </a:bodyPr>
          <a:lstStyle/>
          <a:p>
            <a:pPr algn="just"/>
            <a:r>
              <a:rPr lang="en-US" dirty="0">
                <a:latin typeface="+mj-lt"/>
              </a:rPr>
              <a:t>Maxie is leaving the Johns Hopkins Basketball jersey making business and is closing three of her factories. She would like to reassign all 235 of her best workers to Bianca's remaining factories. </a:t>
            </a:r>
          </a:p>
          <a:p>
            <a:endParaRPr lang="en-US" dirty="0">
              <a:latin typeface="+mj-lt"/>
            </a:endParaRPr>
          </a:p>
        </p:txBody>
      </p:sp>
      <p:graphicFrame>
        <p:nvGraphicFramePr>
          <p:cNvPr id="4" name="Table 3">
            <a:extLst>
              <a:ext uri="{FF2B5EF4-FFF2-40B4-BE49-F238E27FC236}">
                <a16:creationId xmlns:a16="http://schemas.microsoft.com/office/drawing/2014/main" id="{06E4548B-F6EB-BF97-3702-9C5DD5D21522}"/>
              </a:ext>
            </a:extLst>
          </p:cNvPr>
          <p:cNvGraphicFramePr>
            <a:graphicFrameLocks noGrp="1"/>
          </p:cNvGraphicFramePr>
          <p:nvPr>
            <p:extLst>
              <p:ext uri="{D42A27DB-BD31-4B8C-83A1-F6EECF244321}">
                <p14:modId xmlns:p14="http://schemas.microsoft.com/office/powerpoint/2010/main" val="3495754937"/>
              </p:ext>
            </p:extLst>
          </p:nvPr>
        </p:nvGraphicFramePr>
        <p:xfrm>
          <a:off x="7087094" y="1732516"/>
          <a:ext cx="4401656" cy="3399457"/>
        </p:xfrm>
        <a:graphic>
          <a:graphicData uri="http://schemas.openxmlformats.org/drawingml/2006/table">
            <a:tbl>
              <a:tblPr firstRow="1" bandRow="1"/>
              <a:tblGrid>
                <a:gridCol w="1467511">
                  <a:extLst>
                    <a:ext uri="{9D8B030D-6E8A-4147-A177-3AD203B41FA5}">
                      <a16:colId xmlns:a16="http://schemas.microsoft.com/office/drawing/2014/main" val="1602102417"/>
                    </a:ext>
                  </a:extLst>
                </a:gridCol>
                <a:gridCol w="2934145">
                  <a:extLst>
                    <a:ext uri="{9D8B030D-6E8A-4147-A177-3AD203B41FA5}">
                      <a16:colId xmlns:a16="http://schemas.microsoft.com/office/drawing/2014/main" val="1476411052"/>
                    </a:ext>
                  </a:extLst>
                </a:gridCol>
              </a:tblGrid>
              <a:tr h="1048645">
                <a:tc>
                  <a:txBody>
                    <a:bodyPr/>
                    <a:lstStyle/>
                    <a:p>
                      <a:pPr algn="ctr" fontAlgn="b"/>
                      <a:r>
                        <a:rPr lang="en-US" sz="3000" b="0" i="0" u="none" strike="noStrike">
                          <a:solidFill>
                            <a:srgbClr val="000000"/>
                          </a:solidFill>
                          <a:effectLst/>
                          <a:latin typeface="Aptos Narrow" panose="020B0004020202020204" pitchFamily="34" charset="0"/>
                        </a:rPr>
                        <a:t>Closing Plant</a:t>
                      </a:r>
                    </a:p>
                  </a:txBody>
                  <a:tcPr marL="26190" marR="26190" marT="261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3000" b="0" i="0" u="none" strike="noStrike">
                          <a:solidFill>
                            <a:srgbClr val="000000"/>
                          </a:solidFill>
                          <a:effectLst/>
                          <a:latin typeface="Aptos Narrow" panose="020B0004020202020204" pitchFamily="34" charset="0"/>
                        </a:rPr>
                        <a:t>No. of Workers to Transfer</a:t>
                      </a:r>
                    </a:p>
                  </a:txBody>
                  <a:tcPr marL="26190" marR="26190" marT="261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7420382"/>
                  </a:ext>
                </a:extLst>
              </a:tr>
              <a:tr h="587703">
                <a:tc>
                  <a:txBody>
                    <a:bodyPr/>
                    <a:lstStyle/>
                    <a:p>
                      <a:pPr algn="ctr" fontAlgn="b"/>
                      <a:r>
                        <a:rPr lang="en-US" sz="3000" b="0" i="0" u="none" strike="noStrike">
                          <a:solidFill>
                            <a:srgbClr val="000000"/>
                          </a:solidFill>
                          <a:effectLst/>
                          <a:latin typeface="Aptos Narrow" panose="020B0004020202020204" pitchFamily="34" charset="0"/>
                        </a:rPr>
                        <a:t>1</a:t>
                      </a:r>
                    </a:p>
                  </a:txBody>
                  <a:tcPr marL="26190" marR="26190" marT="261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3000" b="0" i="0" u="none" strike="noStrike">
                          <a:solidFill>
                            <a:srgbClr val="000000"/>
                          </a:solidFill>
                          <a:effectLst/>
                          <a:latin typeface="Aptos Narrow" panose="020B0004020202020204" pitchFamily="34" charset="0"/>
                        </a:rPr>
                        <a:t>60</a:t>
                      </a:r>
                    </a:p>
                  </a:txBody>
                  <a:tcPr marL="26190" marR="26190" marT="261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2992158"/>
                  </a:ext>
                </a:extLst>
              </a:tr>
              <a:tr h="587703">
                <a:tc>
                  <a:txBody>
                    <a:bodyPr/>
                    <a:lstStyle/>
                    <a:p>
                      <a:pPr algn="ctr" fontAlgn="b"/>
                      <a:r>
                        <a:rPr lang="en-US" sz="3000" b="0" i="0" u="none" strike="noStrike">
                          <a:solidFill>
                            <a:srgbClr val="000000"/>
                          </a:solidFill>
                          <a:effectLst/>
                          <a:latin typeface="Aptos Narrow" panose="020B0004020202020204" pitchFamily="34" charset="0"/>
                        </a:rPr>
                        <a:t>2</a:t>
                      </a:r>
                    </a:p>
                  </a:txBody>
                  <a:tcPr marL="26190" marR="26190" marT="261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3000" b="0" i="0" u="none" strike="noStrike">
                          <a:solidFill>
                            <a:srgbClr val="000000"/>
                          </a:solidFill>
                          <a:effectLst/>
                          <a:latin typeface="Aptos Narrow" panose="020B0004020202020204" pitchFamily="34" charset="0"/>
                        </a:rPr>
                        <a:t>105</a:t>
                      </a:r>
                    </a:p>
                  </a:txBody>
                  <a:tcPr marL="26190" marR="26190" marT="261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5191830"/>
                  </a:ext>
                </a:extLst>
              </a:tr>
              <a:tr h="587703">
                <a:tc>
                  <a:txBody>
                    <a:bodyPr/>
                    <a:lstStyle/>
                    <a:p>
                      <a:pPr algn="ctr" fontAlgn="b"/>
                      <a:r>
                        <a:rPr lang="en-US" sz="3000" b="0" i="0" u="none" strike="noStrike">
                          <a:solidFill>
                            <a:srgbClr val="000000"/>
                          </a:solidFill>
                          <a:effectLst/>
                          <a:latin typeface="Aptos Narrow" panose="020B0004020202020204" pitchFamily="34" charset="0"/>
                        </a:rPr>
                        <a:t>3</a:t>
                      </a:r>
                    </a:p>
                  </a:txBody>
                  <a:tcPr marL="26190" marR="26190" marT="261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3000" b="0" i="0" u="none" strike="noStrike">
                          <a:solidFill>
                            <a:srgbClr val="000000"/>
                          </a:solidFill>
                          <a:effectLst/>
                          <a:latin typeface="Aptos Narrow" panose="020B0004020202020204" pitchFamily="34" charset="0"/>
                        </a:rPr>
                        <a:t>70</a:t>
                      </a:r>
                    </a:p>
                  </a:txBody>
                  <a:tcPr marL="26190" marR="26190" marT="261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1517900"/>
                  </a:ext>
                </a:extLst>
              </a:tr>
              <a:tr h="587703">
                <a:tc>
                  <a:txBody>
                    <a:bodyPr/>
                    <a:lstStyle/>
                    <a:p>
                      <a:pPr algn="ctr" fontAlgn="b"/>
                      <a:r>
                        <a:rPr lang="en-US" sz="3000" b="0" i="0" u="none" strike="noStrike">
                          <a:solidFill>
                            <a:srgbClr val="000000"/>
                          </a:solidFill>
                          <a:effectLst/>
                          <a:latin typeface="Aptos Narrow" panose="020B0004020202020204" pitchFamily="34" charset="0"/>
                        </a:rPr>
                        <a:t>Total</a:t>
                      </a:r>
                    </a:p>
                  </a:txBody>
                  <a:tcPr marL="26190" marR="26190" marT="261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3000" b="0" i="0" u="none" strike="noStrike">
                          <a:solidFill>
                            <a:srgbClr val="000000"/>
                          </a:solidFill>
                          <a:effectLst/>
                          <a:latin typeface="Aptos Narrow" panose="020B0004020202020204" pitchFamily="34" charset="0"/>
                        </a:rPr>
                        <a:t>235</a:t>
                      </a:r>
                    </a:p>
                  </a:txBody>
                  <a:tcPr marL="26190" marR="26190" marT="261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8139546"/>
                  </a:ext>
                </a:extLst>
              </a:tr>
            </a:tbl>
          </a:graphicData>
        </a:graphic>
      </p:graphicFrame>
      <p:sp>
        <p:nvSpPr>
          <p:cNvPr id="5" name="Slide Number Placeholder 4">
            <a:extLst>
              <a:ext uri="{FF2B5EF4-FFF2-40B4-BE49-F238E27FC236}">
                <a16:creationId xmlns:a16="http://schemas.microsoft.com/office/drawing/2014/main" id="{6D671B91-827F-4BAB-3F9B-837EC58CD3D9}"/>
              </a:ext>
            </a:extLst>
          </p:cNvPr>
          <p:cNvSpPr>
            <a:spLocks noGrp="1"/>
          </p:cNvSpPr>
          <p:nvPr>
            <p:ph type="sldNum" sz="quarter" idx="12"/>
          </p:nvPr>
        </p:nvSpPr>
        <p:spPr/>
        <p:txBody>
          <a:bodyPr/>
          <a:lstStyle/>
          <a:p>
            <a:fld id="{BE15108C-154A-4A5A-9C05-91A49A422BA7}" type="slidenum">
              <a:rPr lang="en-US" smtClean="0"/>
              <a:t>5</a:t>
            </a:fld>
            <a:endParaRPr lang="en-US"/>
          </a:p>
        </p:txBody>
      </p:sp>
    </p:spTree>
    <p:extLst>
      <p:ext uri="{BB962C8B-B14F-4D97-AF65-F5344CB8AC3E}">
        <p14:creationId xmlns:p14="http://schemas.microsoft.com/office/powerpoint/2010/main" val="402056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F20A19-7302-877E-3402-1CDA1638049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6344E3-3450-61B7-DB18-9CDC21722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1" name="Freeform: Shape 10">
            <a:extLst>
              <a:ext uri="{FF2B5EF4-FFF2-40B4-BE49-F238E27FC236}">
                <a16:creationId xmlns:a16="http://schemas.microsoft.com/office/drawing/2014/main" id="{A6102FB6-54D6-38C9-7144-A1FE70385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87A75C8C-8A04-E67D-5CAB-D3DA501806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C34DC693-D927-8D79-3A49-AADAC1205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3822465-DDAD-1435-8F5A-D958A7613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BB93B75-E589-71A9-20DE-86194D1FDA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7D9149-8544-42D0-99BA-74FD8C31B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B74E0DB-5CCA-E9FE-9BBE-7C7FA01BFC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C270FB3-4112-8740-898E-3E48377E5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53C7E0-4562-4C5C-4A00-D7CF8B4102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74613FF-11AF-9D4C-0824-9211FBCD5D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5244B39-184D-6918-BE41-5DD7F9B58E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D0BACFA-BF5E-7E11-415F-CE7AD765B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28B43B3-23EB-CE22-3A4D-E4F6B29B51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644201-6A88-FADA-1E1A-B4F431ACD8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BD4B3D-B3AE-E5ED-4E25-CD08B8294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E17804B-E9E9-EECB-879B-9CC42374C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57E732-9D1B-333E-19B9-25EA62903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D3B437-53FC-2B3C-AB11-72589C887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61BFA5-AF32-6238-2A27-2FD7FC389E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E25808F-9BCE-9450-D3DB-8CBBE62480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663EA9-FBC8-06B3-3AFF-81661678C6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DA1C67-80D0-2533-C069-CEA376B99A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80FAC0E-426F-70EC-EE2D-FAE84ECE00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179D6A0-B43B-26ED-318C-5B115EAE20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EB830E-EA95-0218-7931-6600A518EC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39EDC57-198B-BF05-0B83-D106B64E8F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34D00D-6648-C998-9918-05159DD036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5AF9802-BF3B-BA0A-ED48-9A5ACB73EA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51E6A07-BB84-B531-94E2-3271057BA5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05974C4-EF5E-67D7-FFE9-3E68CCC394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32B0865-CDD3-1EED-6D2F-C0F70B89DD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4529FC3-1E7D-6797-B256-4C4DF019D0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6E0AED-52EA-99B5-19E6-E17849E504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619C6596-4365-1D95-7DA0-2AA58077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1793161-8137-C114-15C2-46A796924F5B}"/>
              </a:ext>
            </a:extLst>
          </p:cNvPr>
          <p:cNvSpPr>
            <a:spLocks noGrp="1"/>
          </p:cNvSpPr>
          <p:nvPr>
            <p:ph type="title"/>
          </p:nvPr>
        </p:nvSpPr>
        <p:spPr>
          <a:xfrm>
            <a:off x="691079" y="725951"/>
            <a:ext cx="5408027" cy="1442463"/>
          </a:xfrm>
        </p:spPr>
        <p:txBody>
          <a:bodyPr>
            <a:normAutofit/>
          </a:bodyPr>
          <a:lstStyle/>
          <a:p>
            <a:r>
              <a:rPr lang="en-US" sz="4100" dirty="0"/>
              <a:t>SCENARIO 2 CONT’D.</a:t>
            </a:r>
          </a:p>
        </p:txBody>
      </p:sp>
      <p:sp>
        <p:nvSpPr>
          <p:cNvPr id="3" name="Content Placeholder 2">
            <a:extLst>
              <a:ext uri="{FF2B5EF4-FFF2-40B4-BE49-F238E27FC236}">
                <a16:creationId xmlns:a16="http://schemas.microsoft.com/office/drawing/2014/main" id="{01BB0A28-3B5B-DE34-4A11-B75721688741}"/>
              </a:ext>
            </a:extLst>
          </p:cNvPr>
          <p:cNvSpPr>
            <a:spLocks noGrp="1"/>
          </p:cNvSpPr>
          <p:nvPr>
            <p:ph idx="1"/>
          </p:nvPr>
        </p:nvSpPr>
        <p:spPr>
          <a:xfrm>
            <a:off x="691079" y="2340131"/>
            <a:ext cx="4903264" cy="3791918"/>
          </a:xfrm>
        </p:spPr>
        <p:txBody>
          <a:bodyPr>
            <a:normAutofit/>
          </a:bodyPr>
          <a:lstStyle/>
          <a:p>
            <a:pPr algn="just"/>
            <a:r>
              <a:rPr lang="en-US" dirty="0">
                <a:latin typeface="+mj-lt"/>
              </a:rPr>
              <a:t>However, demand for skilled labor in the basketball jersey making market has decreased. </a:t>
            </a:r>
          </a:p>
          <a:p>
            <a:pPr algn="just"/>
            <a:r>
              <a:rPr lang="en-US" dirty="0">
                <a:latin typeface="+mj-lt"/>
              </a:rPr>
              <a:t>Bianca has three open plants that have openings, but not enough for all 235 employees looking to be transferred. The below table summarizes Bianca's current needs:</a:t>
            </a:r>
          </a:p>
        </p:txBody>
      </p:sp>
      <p:graphicFrame>
        <p:nvGraphicFramePr>
          <p:cNvPr id="4" name="Table 3">
            <a:extLst>
              <a:ext uri="{FF2B5EF4-FFF2-40B4-BE49-F238E27FC236}">
                <a16:creationId xmlns:a16="http://schemas.microsoft.com/office/drawing/2014/main" id="{30FDE608-5EB9-2240-F538-E6ABF8B55478}"/>
              </a:ext>
            </a:extLst>
          </p:cNvPr>
          <p:cNvGraphicFramePr>
            <a:graphicFrameLocks noGrp="1"/>
          </p:cNvGraphicFramePr>
          <p:nvPr>
            <p:extLst>
              <p:ext uri="{D42A27DB-BD31-4B8C-83A1-F6EECF244321}">
                <p14:modId xmlns:p14="http://schemas.microsoft.com/office/powerpoint/2010/main" val="3177964738"/>
              </p:ext>
            </p:extLst>
          </p:nvPr>
        </p:nvGraphicFramePr>
        <p:xfrm>
          <a:off x="7087094" y="1732516"/>
          <a:ext cx="4401656" cy="3399457"/>
        </p:xfrm>
        <a:graphic>
          <a:graphicData uri="http://schemas.openxmlformats.org/drawingml/2006/table">
            <a:tbl>
              <a:tblPr firstRow="1" bandRow="1"/>
              <a:tblGrid>
                <a:gridCol w="1467511">
                  <a:extLst>
                    <a:ext uri="{9D8B030D-6E8A-4147-A177-3AD203B41FA5}">
                      <a16:colId xmlns:a16="http://schemas.microsoft.com/office/drawing/2014/main" val="1602102417"/>
                    </a:ext>
                  </a:extLst>
                </a:gridCol>
                <a:gridCol w="2934145">
                  <a:extLst>
                    <a:ext uri="{9D8B030D-6E8A-4147-A177-3AD203B41FA5}">
                      <a16:colId xmlns:a16="http://schemas.microsoft.com/office/drawing/2014/main" val="1476411052"/>
                    </a:ext>
                  </a:extLst>
                </a:gridCol>
              </a:tblGrid>
              <a:tr h="1048645">
                <a:tc>
                  <a:txBody>
                    <a:bodyPr/>
                    <a:lstStyle/>
                    <a:p>
                      <a:pPr algn="ctr" fontAlgn="b"/>
                      <a:r>
                        <a:rPr lang="en-US" sz="2400" b="0" i="0" u="none" strike="noStrike">
                          <a:solidFill>
                            <a:srgbClr val="000000"/>
                          </a:solidFill>
                          <a:effectLst/>
                          <a:latin typeface="+mn-lt"/>
                        </a:rPr>
                        <a:t>Open Plant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mn-lt"/>
                        </a:rPr>
                        <a:t>No. of Open Positions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7420382"/>
                  </a:ext>
                </a:extLst>
              </a:tr>
              <a:tr h="587703">
                <a:tc>
                  <a:txBody>
                    <a:bodyPr/>
                    <a:lstStyle/>
                    <a:p>
                      <a:pPr algn="ctr" fontAlgn="b"/>
                      <a:r>
                        <a:rPr lang="en-US" sz="2400" b="0" i="0" u="none" strike="noStrike">
                          <a:solidFill>
                            <a:srgbClr val="000000"/>
                          </a:solidFill>
                          <a:effectLst/>
                          <a:latin typeface="+mn-lt"/>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mn-lt"/>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2992158"/>
                  </a:ext>
                </a:extLst>
              </a:tr>
              <a:tr h="587703">
                <a:tc>
                  <a:txBody>
                    <a:bodyPr/>
                    <a:lstStyle/>
                    <a:p>
                      <a:pPr algn="ctr" fontAlgn="b"/>
                      <a:r>
                        <a:rPr lang="en-US" sz="2400" b="0" i="0" u="none" strike="noStrike">
                          <a:solidFill>
                            <a:srgbClr val="000000"/>
                          </a:solidFill>
                          <a:effectLst/>
                          <a:latin typeface="+mn-lt"/>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mn-lt"/>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5191830"/>
                  </a:ext>
                </a:extLst>
              </a:tr>
              <a:tr h="587703">
                <a:tc>
                  <a:txBody>
                    <a:bodyPr/>
                    <a:lstStyle/>
                    <a:p>
                      <a:pPr algn="ctr" fontAlgn="b"/>
                      <a:r>
                        <a:rPr lang="en-US" sz="2400" b="0" i="0" u="none" strike="noStrike">
                          <a:solidFill>
                            <a:srgbClr val="000000"/>
                          </a:solidFill>
                          <a:effectLst/>
                          <a:latin typeface="+mn-lt"/>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dirty="0">
                          <a:solidFill>
                            <a:srgbClr val="000000"/>
                          </a:solidFill>
                          <a:effectLst/>
                          <a:latin typeface="+mn-lt"/>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1517900"/>
                  </a:ext>
                </a:extLst>
              </a:tr>
              <a:tr h="587703">
                <a:tc>
                  <a:txBody>
                    <a:bodyPr/>
                    <a:lstStyle/>
                    <a:p>
                      <a:pPr algn="ctr" fontAlgn="b"/>
                      <a:r>
                        <a:rPr lang="en-US" sz="2400" b="0" i="0" u="none" strike="noStrike">
                          <a:solidFill>
                            <a:srgbClr val="000000"/>
                          </a:solidFill>
                          <a:effectLst/>
                          <a:latin typeface="+mn-lt"/>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dirty="0">
                          <a:solidFill>
                            <a:srgbClr val="000000"/>
                          </a:solidFill>
                          <a:effectLst/>
                          <a:latin typeface="+mn-lt"/>
                        </a:rPr>
                        <a:t>170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8139546"/>
                  </a:ext>
                </a:extLst>
              </a:tr>
            </a:tbl>
          </a:graphicData>
        </a:graphic>
      </p:graphicFrame>
      <p:sp>
        <p:nvSpPr>
          <p:cNvPr id="5" name="Slide Number Placeholder 4">
            <a:extLst>
              <a:ext uri="{FF2B5EF4-FFF2-40B4-BE49-F238E27FC236}">
                <a16:creationId xmlns:a16="http://schemas.microsoft.com/office/drawing/2014/main" id="{4FF179A6-695D-C94E-FB7E-E23CA0D45176}"/>
              </a:ext>
            </a:extLst>
          </p:cNvPr>
          <p:cNvSpPr>
            <a:spLocks noGrp="1"/>
          </p:cNvSpPr>
          <p:nvPr>
            <p:ph type="sldNum" sz="quarter" idx="12"/>
          </p:nvPr>
        </p:nvSpPr>
        <p:spPr/>
        <p:txBody>
          <a:bodyPr/>
          <a:lstStyle/>
          <a:p>
            <a:fld id="{BE15108C-154A-4A5A-9C05-91A49A422BA7}" type="slidenum">
              <a:rPr lang="en-US" smtClean="0"/>
              <a:t>6</a:t>
            </a:fld>
            <a:endParaRPr lang="en-US"/>
          </a:p>
        </p:txBody>
      </p:sp>
    </p:spTree>
    <p:extLst>
      <p:ext uri="{BB962C8B-B14F-4D97-AF65-F5344CB8AC3E}">
        <p14:creationId xmlns:p14="http://schemas.microsoft.com/office/powerpoint/2010/main" val="225301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198488-69AF-845E-AE45-D949D78E7D0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3F9E84-3428-66F4-8B38-1B43573C1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1" name="Freeform: Shape 10">
            <a:extLst>
              <a:ext uri="{FF2B5EF4-FFF2-40B4-BE49-F238E27FC236}">
                <a16:creationId xmlns:a16="http://schemas.microsoft.com/office/drawing/2014/main" id="{91C3C305-B150-D38D-D5EA-6D0865AD9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31ECACFF-71D7-3476-6C68-C48512B0E8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490443F3-357C-DB5F-F249-1CDA11C4EF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156D11-F34E-319D-4716-A04F833BC2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222736-D64B-0CD5-E0E4-7DB83C8429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90D8EA-463C-1B69-AF8A-8A56F6861D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1250F2A-CC54-A5A2-624D-F80F1129D9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4304252-75AC-26E0-936F-C5E1963A10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393519-F1C5-5613-9396-63A4E72B78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253EB1-2D10-B322-0FD9-6F939157A8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09DEC2-372E-706A-9DBC-872485062D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036E4E-943C-08A8-912D-2C2E884710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587BE2-7377-A3DE-8DD8-73125882AC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5DAECF-236C-7611-8AF7-A046BECA75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B4A5500-3255-D2C5-C154-44788BBB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B0A0C80-CDE6-4501-F501-919FE6A920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E8DA8C4-7ED1-8F83-5D94-1EBCD582B6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381682-330B-FA57-ECA8-7275BE9A80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B5E8EA1-EA68-4B04-8EDF-78E1324EFE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3093C95-3007-FD76-4680-3490AB017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D220CC-F167-FDA7-AB1E-B047C2E56A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316972-8562-E14B-4B6E-C770F547CD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B89D44F-38F4-13A4-95D9-01763517C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6A67D8-ECE9-CB4E-E9D3-B90260C244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BBCB9C-3012-FE1D-9352-B7996CBD16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1661B9-F7A4-04E8-6689-4CF3F1BCA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528782-EC64-4B34-F463-1E2A9CF86F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27410A6-FDF3-72DC-6EBB-43C7520F4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51D9F1F-7BFD-733F-6D8F-10027FFD28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A9D1FE-0252-C621-365C-28D0BFF1F7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936610-9342-D358-8876-2445EBC14D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CF7CC53-5D8B-9AB5-46B5-7A675FC318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BB92D4-77FB-7CA2-0544-2570156AB4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76BAB746-E95F-3CAE-7214-24CDBAFD4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797F0A5-F063-BBA6-E012-EB342910B043}"/>
              </a:ext>
            </a:extLst>
          </p:cNvPr>
          <p:cNvSpPr>
            <a:spLocks noGrp="1"/>
          </p:cNvSpPr>
          <p:nvPr>
            <p:ph type="title"/>
          </p:nvPr>
        </p:nvSpPr>
        <p:spPr>
          <a:xfrm>
            <a:off x="691079" y="725951"/>
            <a:ext cx="5408027" cy="1442463"/>
          </a:xfrm>
        </p:spPr>
        <p:txBody>
          <a:bodyPr>
            <a:normAutofit/>
          </a:bodyPr>
          <a:lstStyle/>
          <a:p>
            <a:r>
              <a:rPr lang="en-US" sz="4100" dirty="0"/>
              <a:t>SCENARIO 2 CONT’D.</a:t>
            </a:r>
          </a:p>
        </p:txBody>
      </p:sp>
      <p:sp>
        <p:nvSpPr>
          <p:cNvPr id="3" name="Content Placeholder 2">
            <a:extLst>
              <a:ext uri="{FF2B5EF4-FFF2-40B4-BE49-F238E27FC236}">
                <a16:creationId xmlns:a16="http://schemas.microsoft.com/office/drawing/2014/main" id="{E192AFBB-F54A-E8F9-DCAD-B7E6023396D6}"/>
              </a:ext>
            </a:extLst>
          </p:cNvPr>
          <p:cNvSpPr>
            <a:spLocks noGrp="1"/>
          </p:cNvSpPr>
          <p:nvPr>
            <p:ph idx="1"/>
          </p:nvPr>
        </p:nvSpPr>
        <p:spPr>
          <a:xfrm>
            <a:off x="691079" y="2340131"/>
            <a:ext cx="4903264" cy="3791918"/>
          </a:xfrm>
        </p:spPr>
        <p:txBody>
          <a:bodyPr>
            <a:normAutofit lnSpcReduction="10000"/>
          </a:bodyPr>
          <a:lstStyle/>
          <a:p>
            <a:pPr algn="just"/>
            <a:r>
              <a:rPr lang="en-US" dirty="0">
                <a:latin typeface="+mj-lt"/>
              </a:rPr>
              <a:t>Each worker who fills an open position on the assembly line will increase the number of basketball jerseys produced per day at each plant as shown in the following table:</a:t>
            </a:r>
          </a:p>
          <a:p>
            <a:pPr algn="just"/>
            <a:endParaRPr lang="en-US" dirty="0">
              <a:latin typeface="+mj-lt"/>
            </a:endParaRPr>
          </a:p>
          <a:p>
            <a:pPr algn="just"/>
            <a:endParaRPr lang="en-US" dirty="0">
              <a:latin typeface="+mj-lt"/>
            </a:endParaRPr>
          </a:p>
          <a:p>
            <a:pPr algn="just"/>
            <a:r>
              <a:rPr lang="en-US" dirty="0">
                <a:latin typeface="+mj-lt"/>
              </a:rPr>
              <a:t>Determine how to assign workers from the closing plants to the open plants in order to maximize product output.</a:t>
            </a:r>
          </a:p>
        </p:txBody>
      </p:sp>
      <p:graphicFrame>
        <p:nvGraphicFramePr>
          <p:cNvPr id="5" name="Table 4">
            <a:extLst>
              <a:ext uri="{FF2B5EF4-FFF2-40B4-BE49-F238E27FC236}">
                <a16:creationId xmlns:a16="http://schemas.microsoft.com/office/drawing/2014/main" id="{79DAF353-08EC-7EF6-F7A4-AB354FE2CB55}"/>
              </a:ext>
            </a:extLst>
          </p:cNvPr>
          <p:cNvGraphicFramePr>
            <a:graphicFrameLocks noGrp="1"/>
          </p:cNvGraphicFramePr>
          <p:nvPr>
            <p:extLst>
              <p:ext uri="{D42A27DB-BD31-4B8C-83A1-F6EECF244321}">
                <p14:modId xmlns:p14="http://schemas.microsoft.com/office/powerpoint/2010/main" val="2795027354"/>
              </p:ext>
            </p:extLst>
          </p:nvPr>
        </p:nvGraphicFramePr>
        <p:xfrm>
          <a:off x="6619300" y="2692150"/>
          <a:ext cx="4793298" cy="2542695"/>
        </p:xfrm>
        <a:graphic>
          <a:graphicData uri="http://schemas.openxmlformats.org/drawingml/2006/table">
            <a:tbl>
              <a:tblPr/>
              <a:tblGrid>
                <a:gridCol w="932435">
                  <a:extLst>
                    <a:ext uri="{9D8B030D-6E8A-4147-A177-3AD203B41FA5}">
                      <a16:colId xmlns:a16="http://schemas.microsoft.com/office/drawing/2014/main" val="4035166827"/>
                    </a:ext>
                  </a:extLst>
                </a:gridCol>
                <a:gridCol w="932435">
                  <a:extLst>
                    <a:ext uri="{9D8B030D-6E8A-4147-A177-3AD203B41FA5}">
                      <a16:colId xmlns:a16="http://schemas.microsoft.com/office/drawing/2014/main" val="1563897666"/>
                    </a:ext>
                  </a:extLst>
                </a:gridCol>
                <a:gridCol w="1995993">
                  <a:extLst>
                    <a:ext uri="{9D8B030D-6E8A-4147-A177-3AD203B41FA5}">
                      <a16:colId xmlns:a16="http://schemas.microsoft.com/office/drawing/2014/main" val="782906856"/>
                    </a:ext>
                  </a:extLst>
                </a:gridCol>
                <a:gridCol w="932435">
                  <a:extLst>
                    <a:ext uri="{9D8B030D-6E8A-4147-A177-3AD203B41FA5}">
                      <a16:colId xmlns:a16="http://schemas.microsoft.com/office/drawing/2014/main" val="2205402961"/>
                    </a:ext>
                  </a:extLst>
                </a:gridCol>
              </a:tblGrid>
              <a:tr h="508539">
                <a:tc>
                  <a:txBody>
                    <a:bodyPr/>
                    <a:lstStyle/>
                    <a:p>
                      <a:pPr algn="l" fontAlgn="b"/>
                      <a:endParaRPr lang="en-US" sz="2400" b="0" i="0" u="none" strike="noStrike" dirty="0">
                        <a:solidFill>
                          <a:srgbClr val="000000"/>
                        </a:solidFill>
                        <a:effectLst/>
                        <a:latin typeface="+mj-lt"/>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gridSpan="3">
                  <a:txBody>
                    <a:bodyPr/>
                    <a:lstStyle/>
                    <a:p>
                      <a:pPr algn="ctr" fontAlgn="b"/>
                      <a:r>
                        <a:rPr lang="en-US" sz="2400" b="1" i="0" u="none" strike="noStrike">
                          <a:solidFill>
                            <a:srgbClr val="000000"/>
                          </a:solidFill>
                          <a:effectLst/>
                          <a:latin typeface="+mj-lt"/>
                        </a:rPr>
                        <a:t>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99633899"/>
                  </a:ext>
                </a:extLst>
              </a:tr>
              <a:tr h="508539">
                <a:tc>
                  <a:txBody>
                    <a:bodyPr/>
                    <a:lstStyle/>
                    <a:p>
                      <a:pPr algn="ctr" fontAlgn="b"/>
                      <a:r>
                        <a:rPr lang="en-US" sz="2400" b="1" i="0" u="none" strike="noStrike">
                          <a:solidFill>
                            <a:srgbClr val="000000"/>
                          </a:solidFill>
                          <a:effectLst/>
                          <a:latin typeface="+mj-lt"/>
                        </a:rPr>
                        <a:t>From: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effectLst/>
                          <a:latin typeface="+mj-lt"/>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effectLst/>
                          <a:latin typeface="+mj-lt"/>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1" i="0" u="none" strike="noStrike">
                          <a:solidFill>
                            <a:srgbClr val="000000"/>
                          </a:solidFill>
                          <a:effectLst/>
                          <a:latin typeface="+mj-lt"/>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0037705"/>
                  </a:ext>
                </a:extLst>
              </a:tr>
              <a:tr h="508539">
                <a:tc>
                  <a:txBody>
                    <a:bodyPr/>
                    <a:lstStyle/>
                    <a:p>
                      <a:pPr algn="ctr" fontAlgn="b"/>
                      <a:r>
                        <a:rPr lang="en-US" sz="2400" b="1"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mj-lt"/>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mj-lt"/>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mj-lt"/>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3151765"/>
                  </a:ext>
                </a:extLst>
              </a:tr>
              <a:tr h="508539">
                <a:tc>
                  <a:txBody>
                    <a:bodyPr/>
                    <a:lstStyle/>
                    <a:p>
                      <a:pPr algn="ctr" fontAlgn="b"/>
                      <a:r>
                        <a:rPr lang="en-US" sz="2400" b="1" i="0" u="none" strike="noStrike">
                          <a:solidFill>
                            <a:srgbClr val="000000"/>
                          </a:solidFill>
                          <a:effectLst/>
                          <a:latin typeface="+mj-lt"/>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mj-lt"/>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mj-lt"/>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mj-lt"/>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87804105"/>
                  </a:ext>
                </a:extLst>
              </a:tr>
              <a:tr h="508539">
                <a:tc>
                  <a:txBody>
                    <a:bodyPr/>
                    <a:lstStyle/>
                    <a:p>
                      <a:pPr algn="ctr" fontAlgn="b"/>
                      <a:r>
                        <a:rPr lang="en-US" sz="2400" b="1" i="0" u="none" strike="noStrike">
                          <a:solidFill>
                            <a:srgbClr val="000000"/>
                          </a:solidFill>
                          <a:effectLst/>
                          <a:latin typeface="+mj-lt"/>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mj-lt"/>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mj-lt"/>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400" b="0" i="0" u="none" strike="noStrike" dirty="0">
                          <a:solidFill>
                            <a:srgbClr val="000000"/>
                          </a:solidFill>
                          <a:effectLst/>
                          <a:latin typeface="+mj-lt"/>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7374596"/>
                  </a:ext>
                </a:extLst>
              </a:tr>
            </a:tbl>
          </a:graphicData>
        </a:graphic>
      </p:graphicFrame>
      <p:sp>
        <p:nvSpPr>
          <p:cNvPr id="6" name="Slide Number Placeholder 5">
            <a:extLst>
              <a:ext uri="{FF2B5EF4-FFF2-40B4-BE49-F238E27FC236}">
                <a16:creationId xmlns:a16="http://schemas.microsoft.com/office/drawing/2014/main" id="{861FF057-6DC7-F0D3-6076-892168556FB0}"/>
              </a:ext>
            </a:extLst>
          </p:cNvPr>
          <p:cNvSpPr>
            <a:spLocks noGrp="1"/>
          </p:cNvSpPr>
          <p:nvPr>
            <p:ph type="sldNum" sz="quarter" idx="12"/>
          </p:nvPr>
        </p:nvSpPr>
        <p:spPr/>
        <p:txBody>
          <a:bodyPr/>
          <a:lstStyle/>
          <a:p>
            <a:fld id="{BE15108C-154A-4A5A-9C05-91A49A422BA7}" type="slidenum">
              <a:rPr lang="en-US" smtClean="0"/>
              <a:t>7</a:t>
            </a:fld>
            <a:endParaRPr lang="en-US"/>
          </a:p>
        </p:txBody>
      </p:sp>
    </p:spTree>
    <p:extLst>
      <p:ext uri="{BB962C8B-B14F-4D97-AF65-F5344CB8AC3E}">
        <p14:creationId xmlns:p14="http://schemas.microsoft.com/office/powerpoint/2010/main" val="268915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22197-CA8F-0653-244A-5A8D9718A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2192B4-431B-DAB7-105E-89C84C803507}"/>
              </a:ext>
            </a:extLst>
          </p:cNvPr>
          <p:cNvSpPr>
            <a:spLocks noGrp="1"/>
          </p:cNvSpPr>
          <p:nvPr>
            <p:ph type="title"/>
          </p:nvPr>
        </p:nvSpPr>
        <p:spPr/>
        <p:txBody>
          <a:bodyPr/>
          <a:lstStyle/>
          <a:p>
            <a:r>
              <a:rPr lang="en-US" dirty="0"/>
              <a:t>ASSIGNMENT TEMPLATE</a:t>
            </a:r>
          </a:p>
        </p:txBody>
      </p:sp>
      <p:graphicFrame>
        <p:nvGraphicFramePr>
          <p:cNvPr id="4" name="Content Placeholder 3">
            <a:extLst>
              <a:ext uri="{FF2B5EF4-FFF2-40B4-BE49-F238E27FC236}">
                <a16:creationId xmlns:a16="http://schemas.microsoft.com/office/drawing/2014/main" id="{4225CC6D-30B2-BC4D-1FBD-FDD99AD638AB}"/>
              </a:ext>
            </a:extLst>
          </p:cNvPr>
          <p:cNvGraphicFramePr>
            <a:graphicFrameLocks noGrp="1"/>
          </p:cNvGraphicFramePr>
          <p:nvPr>
            <p:ph idx="1"/>
            <p:extLst>
              <p:ext uri="{D42A27DB-BD31-4B8C-83A1-F6EECF244321}">
                <p14:modId xmlns:p14="http://schemas.microsoft.com/office/powerpoint/2010/main" val="129685061"/>
              </p:ext>
            </p:extLst>
          </p:nvPr>
        </p:nvGraphicFramePr>
        <p:xfrm>
          <a:off x="691079" y="2465372"/>
          <a:ext cx="4656777" cy="2792893"/>
        </p:xfrm>
        <a:graphic>
          <a:graphicData uri="http://schemas.openxmlformats.org/drawingml/2006/table">
            <a:tbl>
              <a:tblPr/>
              <a:tblGrid>
                <a:gridCol w="1054594">
                  <a:extLst>
                    <a:ext uri="{9D8B030D-6E8A-4147-A177-3AD203B41FA5}">
                      <a16:colId xmlns:a16="http://schemas.microsoft.com/office/drawing/2014/main" val="2201465282"/>
                    </a:ext>
                  </a:extLst>
                </a:gridCol>
                <a:gridCol w="692727">
                  <a:extLst>
                    <a:ext uri="{9D8B030D-6E8A-4147-A177-3AD203B41FA5}">
                      <a16:colId xmlns:a16="http://schemas.microsoft.com/office/drawing/2014/main" val="708625648"/>
                    </a:ext>
                  </a:extLst>
                </a:gridCol>
                <a:gridCol w="720436">
                  <a:extLst>
                    <a:ext uri="{9D8B030D-6E8A-4147-A177-3AD203B41FA5}">
                      <a16:colId xmlns:a16="http://schemas.microsoft.com/office/drawing/2014/main" val="1742891799"/>
                    </a:ext>
                  </a:extLst>
                </a:gridCol>
                <a:gridCol w="734291">
                  <a:extLst>
                    <a:ext uri="{9D8B030D-6E8A-4147-A177-3AD203B41FA5}">
                      <a16:colId xmlns:a16="http://schemas.microsoft.com/office/drawing/2014/main" val="4188894331"/>
                    </a:ext>
                  </a:extLst>
                </a:gridCol>
                <a:gridCol w="1454729">
                  <a:extLst>
                    <a:ext uri="{9D8B030D-6E8A-4147-A177-3AD203B41FA5}">
                      <a16:colId xmlns:a16="http://schemas.microsoft.com/office/drawing/2014/main" val="1219885265"/>
                    </a:ext>
                  </a:extLst>
                </a:gridCol>
              </a:tblGrid>
              <a:tr h="400075">
                <a:tc>
                  <a:txBody>
                    <a:bodyPr/>
                    <a:lstStyle/>
                    <a:p>
                      <a:pPr algn="l" fontAlgn="b"/>
                      <a:r>
                        <a:rPr lang="en-US" sz="1800" b="0" i="0" u="none" strike="noStrike" dirty="0">
                          <a:solidFill>
                            <a:srgbClr val="00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3">
                  <a:txBody>
                    <a:bodyPr/>
                    <a:lstStyle/>
                    <a:p>
                      <a:pPr algn="ctr" fontAlgn="b"/>
                      <a:r>
                        <a:rPr lang="en-US" sz="1800" b="1" i="0" u="none" strike="noStrike">
                          <a:solidFill>
                            <a:srgbClr val="000000"/>
                          </a:solidFill>
                          <a:effectLst/>
                          <a:latin typeface="+mn-lt"/>
                        </a:rPr>
                        <a:t>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algn="l" fontAlgn="b"/>
                      <a:r>
                        <a:rPr lang="en-US" sz="1800" b="0" i="0" u="none" strike="noStrike">
                          <a:solidFill>
                            <a:srgbClr val="00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0917860"/>
                  </a:ext>
                </a:extLst>
              </a:tr>
              <a:tr h="593007">
                <a:tc>
                  <a:txBody>
                    <a:bodyPr/>
                    <a:lstStyle/>
                    <a:p>
                      <a:pPr algn="ctr" fontAlgn="b"/>
                      <a:r>
                        <a:rPr lang="en-US" sz="1800" b="1" i="0" u="none" strike="noStrike" dirty="0">
                          <a:solidFill>
                            <a:srgbClr val="000000"/>
                          </a:solidFill>
                          <a:effectLst/>
                          <a:latin typeface="+mn-lt"/>
                        </a:rPr>
                        <a:t>From: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a:solidFill>
                            <a:srgbClr val="000000"/>
                          </a:solidFill>
                          <a:effectLst/>
                          <a:latin typeface="+mn-lt"/>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a:solidFill>
                            <a:srgbClr val="000000"/>
                          </a:solidFill>
                          <a:effectLst/>
                          <a:latin typeface="+mn-lt"/>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a:solidFill>
                            <a:srgbClr val="000000"/>
                          </a:solidFill>
                          <a:effectLst/>
                          <a:latin typeface="+mn-lt"/>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a:solidFill>
                            <a:srgbClr val="000000"/>
                          </a:solidFill>
                          <a:effectLst/>
                          <a:latin typeface="+mn-lt"/>
                        </a:rPr>
                        <a:t>Transferable workers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1937722"/>
                  </a:ext>
                </a:extLst>
              </a:tr>
              <a:tr h="379214">
                <a:tc>
                  <a:txBody>
                    <a:bodyPr/>
                    <a:lstStyle/>
                    <a:p>
                      <a:pPr algn="ctr" fontAlgn="b"/>
                      <a:r>
                        <a:rPr lang="en-US" sz="1800" b="1" i="0" u="none" strike="noStrike" dirty="0">
                          <a:solidFill>
                            <a:srgbClr val="000000"/>
                          </a:solidFill>
                          <a:effectLst/>
                          <a:latin typeface="+mn-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0818051"/>
                  </a:ext>
                </a:extLst>
              </a:tr>
              <a:tr h="402172">
                <a:tc>
                  <a:txBody>
                    <a:bodyPr/>
                    <a:lstStyle/>
                    <a:p>
                      <a:pPr algn="ctr" fontAlgn="b"/>
                      <a:r>
                        <a:rPr lang="en-US" sz="1800" b="1" i="0" u="none" strike="noStrike">
                          <a:solidFill>
                            <a:srgbClr val="000000"/>
                          </a:solidFill>
                          <a:effectLst/>
                          <a:latin typeface="+mn-lt"/>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5204336"/>
                  </a:ext>
                </a:extLst>
              </a:tr>
              <a:tr h="425418">
                <a:tc>
                  <a:txBody>
                    <a:bodyPr/>
                    <a:lstStyle/>
                    <a:p>
                      <a:pPr algn="ctr" fontAlgn="b"/>
                      <a:r>
                        <a:rPr lang="en-US" sz="1800" b="1" i="0" u="none" strike="noStrike">
                          <a:solidFill>
                            <a:srgbClr val="000000"/>
                          </a:solidFill>
                          <a:effectLst/>
                          <a:latin typeface="+mn-lt"/>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9277331"/>
                  </a:ext>
                </a:extLst>
              </a:tr>
              <a:tr h="593007">
                <a:tc>
                  <a:txBody>
                    <a:bodyPr/>
                    <a:lstStyle/>
                    <a:p>
                      <a:pPr algn="l" fontAlgn="b"/>
                      <a:r>
                        <a:rPr lang="en-US" sz="1800" b="0" i="0" u="none" strike="noStrike">
                          <a:solidFill>
                            <a:srgbClr val="000000"/>
                          </a:solidFill>
                          <a:effectLst/>
                          <a:latin typeface="+mn-lt"/>
                        </a:rPr>
                        <a:t>Open Positions: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n-lt"/>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n-lt"/>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1298658"/>
                  </a:ext>
                </a:extLst>
              </a:tr>
            </a:tbl>
          </a:graphicData>
        </a:graphic>
      </p:graphicFrame>
      <p:graphicFrame>
        <p:nvGraphicFramePr>
          <p:cNvPr id="5" name="Table 4">
            <a:extLst>
              <a:ext uri="{FF2B5EF4-FFF2-40B4-BE49-F238E27FC236}">
                <a16:creationId xmlns:a16="http://schemas.microsoft.com/office/drawing/2014/main" id="{E8045FDC-770D-B23C-043B-4194A5FD566E}"/>
              </a:ext>
            </a:extLst>
          </p:cNvPr>
          <p:cNvGraphicFramePr>
            <a:graphicFrameLocks noGrp="1"/>
          </p:cNvGraphicFramePr>
          <p:nvPr>
            <p:extLst>
              <p:ext uri="{D42A27DB-BD31-4B8C-83A1-F6EECF244321}">
                <p14:modId xmlns:p14="http://schemas.microsoft.com/office/powerpoint/2010/main" val="3437290486"/>
              </p:ext>
            </p:extLst>
          </p:nvPr>
        </p:nvGraphicFramePr>
        <p:xfrm>
          <a:off x="6540662" y="2469786"/>
          <a:ext cx="4667685" cy="2792894"/>
        </p:xfrm>
        <a:graphic>
          <a:graphicData uri="http://schemas.openxmlformats.org/drawingml/2006/table">
            <a:tbl>
              <a:tblPr/>
              <a:tblGrid>
                <a:gridCol w="1266747">
                  <a:extLst>
                    <a:ext uri="{9D8B030D-6E8A-4147-A177-3AD203B41FA5}">
                      <a16:colId xmlns:a16="http://schemas.microsoft.com/office/drawing/2014/main" val="3316952170"/>
                    </a:ext>
                  </a:extLst>
                </a:gridCol>
                <a:gridCol w="660911">
                  <a:extLst>
                    <a:ext uri="{9D8B030D-6E8A-4147-A177-3AD203B41FA5}">
                      <a16:colId xmlns:a16="http://schemas.microsoft.com/office/drawing/2014/main" val="3324587020"/>
                    </a:ext>
                  </a:extLst>
                </a:gridCol>
                <a:gridCol w="660911">
                  <a:extLst>
                    <a:ext uri="{9D8B030D-6E8A-4147-A177-3AD203B41FA5}">
                      <a16:colId xmlns:a16="http://schemas.microsoft.com/office/drawing/2014/main" val="405670990"/>
                    </a:ext>
                  </a:extLst>
                </a:gridCol>
                <a:gridCol w="660911">
                  <a:extLst>
                    <a:ext uri="{9D8B030D-6E8A-4147-A177-3AD203B41FA5}">
                      <a16:colId xmlns:a16="http://schemas.microsoft.com/office/drawing/2014/main" val="2860707748"/>
                    </a:ext>
                  </a:extLst>
                </a:gridCol>
                <a:gridCol w="1418205">
                  <a:extLst>
                    <a:ext uri="{9D8B030D-6E8A-4147-A177-3AD203B41FA5}">
                      <a16:colId xmlns:a16="http://schemas.microsoft.com/office/drawing/2014/main" val="1892052898"/>
                    </a:ext>
                  </a:extLst>
                </a:gridCol>
              </a:tblGrid>
              <a:tr h="419141">
                <a:tc>
                  <a:txBody>
                    <a:bodyPr/>
                    <a:lstStyle/>
                    <a:p>
                      <a:pPr algn="l" fontAlgn="b"/>
                      <a:r>
                        <a:rPr lang="en-US" sz="1800" b="0" i="0" u="none" strike="noStrike" dirty="0">
                          <a:solidFill>
                            <a:srgbClr val="000000"/>
                          </a:solidFill>
                          <a:effectLst/>
                          <a:latin typeface="+mj-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3">
                  <a:txBody>
                    <a:bodyPr/>
                    <a:lstStyle/>
                    <a:p>
                      <a:pPr algn="ctr" fontAlgn="b"/>
                      <a:r>
                        <a:rPr lang="en-US" sz="1800" b="1" i="0" u="none" strike="noStrike" dirty="0">
                          <a:solidFill>
                            <a:srgbClr val="000000"/>
                          </a:solidFill>
                          <a:effectLst/>
                          <a:latin typeface="+mj-lt"/>
                        </a:rPr>
                        <a:t>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algn="l" fontAlgn="b"/>
                      <a:r>
                        <a:rPr lang="en-US" sz="1800" b="0" i="0" u="none" strike="noStrike">
                          <a:solidFill>
                            <a:srgbClr val="000000"/>
                          </a:solidFill>
                          <a:effectLst/>
                          <a:latin typeface="+mj-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261808"/>
                  </a:ext>
                </a:extLst>
              </a:tr>
              <a:tr h="517624">
                <a:tc>
                  <a:txBody>
                    <a:bodyPr/>
                    <a:lstStyle/>
                    <a:p>
                      <a:pPr algn="ctr" fontAlgn="b"/>
                      <a:r>
                        <a:rPr lang="en-US" sz="1800" b="1" i="0" u="none" strike="noStrike">
                          <a:solidFill>
                            <a:srgbClr val="000000"/>
                          </a:solidFill>
                          <a:effectLst/>
                          <a:latin typeface="+mj-lt"/>
                        </a:rPr>
                        <a:t>From: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a:solidFill>
                            <a:srgbClr val="000000"/>
                          </a:solidFill>
                          <a:effectLst/>
                          <a:latin typeface="+mj-lt"/>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a:solidFill>
                            <a:srgbClr val="000000"/>
                          </a:solidFill>
                          <a:effectLst/>
                          <a:latin typeface="+mj-lt"/>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a:solidFill>
                            <a:srgbClr val="000000"/>
                          </a:solidFill>
                          <a:effectLst/>
                          <a:latin typeface="+mj-lt"/>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a:solidFill>
                            <a:srgbClr val="000000"/>
                          </a:solidFill>
                          <a:effectLst/>
                          <a:latin typeface="+mj-lt"/>
                        </a:rPr>
                        <a:t>Transferable workers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67419534"/>
                  </a:ext>
                </a:extLst>
              </a:tr>
              <a:tr h="419141">
                <a:tc>
                  <a:txBody>
                    <a:bodyPr/>
                    <a:lstStyle/>
                    <a:p>
                      <a:pPr algn="ctr" fontAlgn="b"/>
                      <a:r>
                        <a:rPr lang="en-US" sz="1800" b="1"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7D359"/>
                    </a:solidFill>
                  </a:tcPr>
                </a:tc>
                <a:tc>
                  <a:txBody>
                    <a:bodyPr/>
                    <a:lstStyle/>
                    <a:p>
                      <a:pPr algn="ctr" fontAlgn="b"/>
                      <a:r>
                        <a:rPr lang="en-US" sz="1800" b="0" i="0" u="none" strike="noStrike">
                          <a:solidFill>
                            <a:srgbClr val="000000"/>
                          </a:solidFill>
                          <a:effectLst/>
                          <a:latin typeface="+mj-lt"/>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7D359"/>
                    </a:solidFill>
                  </a:tcPr>
                </a:tc>
                <a:tc>
                  <a:txBody>
                    <a:bodyPr/>
                    <a:lstStyle/>
                    <a:p>
                      <a:pPr algn="ctr" fontAlgn="b"/>
                      <a:r>
                        <a:rPr lang="en-US" sz="1800" b="0" i="0" u="none" strike="noStrike" dirty="0">
                          <a:solidFill>
                            <a:srgbClr val="000000"/>
                          </a:solidFill>
                          <a:effectLst/>
                          <a:latin typeface="+mj-lt"/>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7D359"/>
                    </a:solidFill>
                  </a:tcPr>
                </a:tc>
                <a:tc>
                  <a:txBody>
                    <a:bodyPr/>
                    <a:lstStyle/>
                    <a:p>
                      <a:pPr algn="ctr" fontAlgn="b"/>
                      <a:r>
                        <a:rPr lang="en-US" sz="1800" b="0" i="0" u="none" strike="noStrike" dirty="0">
                          <a:solidFill>
                            <a:srgbClr val="000000"/>
                          </a:solidFill>
                          <a:effectLst/>
                          <a:latin typeface="+mj-lt"/>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515595"/>
                  </a:ext>
                </a:extLst>
              </a:tr>
              <a:tr h="419141">
                <a:tc>
                  <a:txBody>
                    <a:bodyPr/>
                    <a:lstStyle/>
                    <a:p>
                      <a:pPr algn="ctr" fontAlgn="b"/>
                      <a:r>
                        <a:rPr lang="en-US" sz="1800" b="1" i="0" u="none" strike="noStrike" dirty="0">
                          <a:solidFill>
                            <a:srgbClr val="000000"/>
                          </a:solidFill>
                          <a:effectLst/>
                          <a:latin typeface="+mj-lt"/>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mj-lt"/>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7D359"/>
                    </a:solidFill>
                  </a:tcPr>
                </a:tc>
                <a:tc>
                  <a:txBody>
                    <a:bodyPr/>
                    <a:lstStyle/>
                    <a:p>
                      <a:pPr algn="ctr" fontAlgn="b"/>
                      <a:r>
                        <a:rPr lang="en-US" sz="1800" b="0" i="0" u="none" strike="noStrike">
                          <a:solidFill>
                            <a:srgbClr val="000000"/>
                          </a:solidFill>
                          <a:effectLst/>
                          <a:latin typeface="+mj-lt"/>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7D359"/>
                    </a:solidFill>
                  </a:tcPr>
                </a:tc>
                <a:tc>
                  <a:txBody>
                    <a:bodyPr/>
                    <a:lstStyle/>
                    <a:p>
                      <a:pPr algn="ctr" fontAlgn="b"/>
                      <a:r>
                        <a:rPr lang="en-US" sz="1800" b="0" i="0" u="none" strike="noStrike">
                          <a:solidFill>
                            <a:srgbClr val="000000"/>
                          </a:solidFill>
                          <a:effectLst/>
                          <a:latin typeface="+mj-lt"/>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7D359"/>
                    </a:solidFill>
                  </a:tcPr>
                </a:tc>
                <a:tc>
                  <a:txBody>
                    <a:bodyPr/>
                    <a:lstStyle/>
                    <a:p>
                      <a:pPr algn="ctr" fontAlgn="b"/>
                      <a:r>
                        <a:rPr lang="en-US" sz="1800" b="0" i="0" u="none" strike="noStrike">
                          <a:solidFill>
                            <a:srgbClr val="000000"/>
                          </a:solidFill>
                          <a:effectLst/>
                          <a:latin typeface="+mj-lt"/>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6017852"/>
                  </a:ext>
                </a:extLst>
              </a:tr>
              <a:tr h="419141">
                <a:tc>
                  <a:txBody>
                    <a:bodyPr/>
                    <a:lstStyle/>
                    <a:p>
                      <a:pPr algn="ctr" fontAlgn="b"/>
                      <a:r>
                        <a:rPr lang="en-US" sz="1800" b="1" i="0" u="none" strike="noStrike">
                          <a:solidFill>
                            <a:srgbClr val="000000"/>
                          </a:solidFill>
                          <a:effectLst/>
                          <a:latin typeface="+mj-lt"/>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7D359"/>
                    </a:solidFill>
                  </a:tcPr>
                </a:tc>
                <a:tc>
                  <a:txBody>
                    <a:bodyPr/>
                    <a:lstStyle/>
                    <a:p>
                      <a:pPr algn="ctr" fontAlgn="b"/>
                      <a:r>
                        <a:rPr lang="en-US" sz="1800" b="0" i="0" u="none" strike="noStrike">
                          <a:solidFill>
                            <a:srgbClr val="000000"/>
                          </a:solidFill>
                          <a:effectLst/>
                          <a:latin typeface="+mj-lt"/>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7D359"/>
                    </a:solidFill>
                  </a:tcPr>
                </a:tc>
                <a:tc>
                  <a:txBody>
                    <a:bodyPr/>
                    <a:lstStyle/>
                    <a:p>
                      <a:pPr algn="ctr" fontAlgn="b"/>
                      <a:r>
                        <a:rPr lang="en-US" sz="1800" b="0" i="0" u="none" strike="noStrike">
                          <a:solidFill>
                            <a:srgbClr val="000000"/>
                          </a:solidFill>
                          <a:effectLst/>
                          <a:latin typeface="+mj-lt"/>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7D359"/>
                    </a:solidFill>
                  </a:tcPr>
                </a:tc>
                <a:tc>
                  <a:txBody>
                    <a:bodyPr/>
                    <a:lstStyle/>
                    <a:p>
                      <a:pPr algn="ctr" fontAlgn="b"/>
                      <a:r>
                        <a:rPr lang="en-US" sz="1800" b="0" i="0" u="none" strike="noStrike">
                          <a:solidFill>
                            <a:srgbClr val="000000"/>
                          </a:solidFill>
                          <a:effectLst/>
                          <a:latin typeface="+mj-lt"/>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9297732"/>
                  </a:ext>
                </a:extLst>
              </a:tr>
              <a:tr h="517624">
                <a:tc>
                  <a:txBody>
                    <a:bodyPr/>
                    <a:lstStyle/>
                    <a:p>
                      <a:pPr algn="l" fontAlgn="b"/>
                      <a:r>
                        <a:rPr lang="en-US" sz="1800" b="0" i="0" u="none" strike="noStrike">
                          <a:solidFill>
                            <a:srgbClr val="000000"/>
                          </a:solidFill>
                          <a:effectLst/>
                          <a:latin typeface="+mj-lt"/>
                        </a:rPr>
                        <a:t>Open Positions: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mj-lt"/>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j-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3895322"/>
                  </a:ext>
                </a:extLst>
              </a:tr>
            </a:tbl>
          </a:graphicData>
        </a:graphic>
      </p:graphicFrame>
      <p:sp>
        <p:nvSpPr>
          <p:cNvPr id="9" name="TextBox 8">
            <a:extLst>
              <a:ext uri="{FF2B5EF4-FFF2-40B4-BE49-F238E27FC236}">
                <a16:creationId xmlns:a16="http://schemas.microsoft.com/office/drawing/2014/main" id="{9A250016-5ED6-CCCB-A8EC-FF57AE65B953}"/>
              </a:ext>
            </a:extLst>
          </p:cNvPr>
          <p:cNvSpPr txBox="1"/>
          <p:nvPr/>
        </p:nvSpPr>
        <p:spPr>
          <a:xfrm>
            <a:off x="6540661" y="5786648"/>
            <a:ext cx="3545448" cy="369332"/>
          </a:xfrm>
          <a:prstGeom prst="rect">
            <a:avLst/>
          </a:prstGeom>
          <a:noFill/>
        </p:spPr>
        <p:txBody>
          <a:bodyPr wrap="square">
            <a:spAutoFit/>
          </a:bodyPr>
          <a:lstStyle/>
          <a:p>
            <a:r>
              <a:rPr lang="en-US" sz="1800" b="1" i="0" u="none" strike="noStrike" dirty="0">
                <a:solidFill>
                  <a:srgbClr val="000000"/>
                </a:solidFill>
                <a:effectLst/>
                <a:latin typeface="+mj-lt"/>
              </a:rPr>
              <a:t>total output (max):</a:t>
            </a:r>
            <a:r>
              <a:rPr lang="en-US" dirty="0">
                <a:latin typeface="+mj-lt"/>
              </a:rPr>
              <a:t> </a:t>
            </a:r>
            <a:r>
              <a:rPr lang="en-US" sz="1800" b="0" i="0" u="none" strike="noStrike" dirty="0">
                <a:solidFill>
                  <a:srgbClr val="000000"/>
                </a:solidFill>
                <a:effectLst/>
                <a:latin typeface="+mj-lt"/>
              </a:rPr>
              <a:t>1610</a:t>
            </a:r>
            <a:r>
              <a:rPr lang="en-US" dirty="0">
                <a:latin typeface="+mj-lt"/>
              </a:rPr>
              <a:t> </a:t>
            </a:r>
          </a:p>
        </p:txBody>
      </p:sp>
      <p:sp>
        <p:nvSpPr>
          <p:cNvPr id="10" name="Slide Number Placeholder 9">
            <a:extLst>
              <a:ext uri="{FF2B5EF4-FFF2-40B4-BE49-F238E27FC236}">
                <a16:creationId xmlns:a16="http://schemas.microsoft.com/office/drawing/2014/main" id="{5AE9DA00-433B-CE63-B3B2-68E65DB05888}"/>
              </a:ext>
            </a:extLst>
          </p:cNvPr>
          <p:cNvSpPr>
            <a:spLocks noGrp="1"/>
          </p:cNvSpPr>
          <p:nvPr>
            <p:ph type="sldNum" sz="quarter" idx="12"/>
          </p:nvPr>
        </p:nvSpPr>
        <p:spPr/>
        <p:txBody>
          <a:bodyPr/>
          <a:lstStyle/>
          <a:p>
            <a:fld id="{BE15108C-154A-4A5A-9C05-91A49A422BA7}" type="slidenum">
              <a:rPr lang="en-US" smtClean="0"/>
              <a:t>8</a:t>
            </a:fld>
            <a:endParaRPr lang="en-US"/>
          </a:p>
        </p:txBody>
      </p:sp>
    </p:spTree>
    <p:extLst>
      <p:ext uri="{BB962C8B-B14F-4D97-AF65-F5344CB8AC3E}">
        <p14:creationId xmlns:p14="http://schemas.microsoft.com/office/powerpoint/2010/main" val="2185449070"/>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TotalTime>
  <Words>1010</Words>
  <Application>Microsoft Office PowerPoint</Application>
  <PresentationFormat>Widescreen</PresentationFormat>
  <Paragraphs>208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Narrow</vt:lpstr>
      <vt:lpstr>Arial</vt:lpstr>
      <vt:lpstr>Grandview</vt:lpstr>
      <vt:lpstr>Wingdings</vt:lpstr>
      <vt:lpstr>CosineVTI</vt:lpstr>
      <vt:lpstr>T &amp; A problems</vt:lpstr>
      <vt:lpstr>SCENARIO 1 – Transportation Problem</vt:lpstr>
      <vt:lpstr> TRANSPORTATION TEMPLATE</vt:lpstr>
      <vt:lpstr>QUESTIONS</vt:lpstr>
      <vt:lpstr>SUMMARY</vt:lpstr>
      <vt:lpstr>SCENARIO 2 – Assignment Problem</vt:lpstr>
      <vt:lpstr>SCENARIO 2 CONT’D.</vt:lpstr>
      <vt:lpstr>SCENARIO 2 CONT’D.</vt:lpstr>
      <vt:lpstr>ASSIGNMENT TEMPLATE</vt:lpstr>
      <vt:lpstr>QUESTIONS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 &amp; A problems</dc:title>
  <dc:creator>Justice Inkoom</dc:creator>
  <cp:lastModifiedBy>Justice Inkoom</cp:lastModifiedBy>
  <cp:revision>3</cp:revision>
  <dcterms:created xsi:type="dcterms:W3CDTF">2024-02-23T18:00:47Z</dcterms:created>
  <dcterms:modified xsi:type="dcterms:W3CDTF">2024-02-23T19:45:16Z</dcterms:modified>
</cp:coreProperties>
</file>