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lear Sans Regular Bold" panose="020B0604020202020204" charset="0"/>
      <p:regular r:id="rId18"/>
    </p:embeddedFont>
    <p:embeddedFont>
      <p:font typeface="Graphik Regular" panose="020B0503030202060203" pitchFamily="34" charset="0"/>
      <p:regular r:id="rId19"/>
      <p: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4DD8"/>
    <a:srgbClr val="0000FF"/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>
        <p:scale>
          <a:sx n="34" d="100"/>
          <a:sy n="34" d="100"/>
        </p:scale>
        <p:origin x="87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9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836264" y="3300736"/>
            <a:ext cx="6487159" cy="257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Accenture</a:t>
            </a:r>
          </a:p>
          <a:p>
            <a:pPr algn="ctr">
              <a:lnSpc>
                <a:spcPts val="11059"/>
              </a:lnSpc>
            </a:pPr>
            <a:r>
              <a:rPr lang="en-US" sz="24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DATA ANALYTICS AND MORE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A20BF5E-7052-2534-0976-62A354B928E1}"/>
              </a:ext>
            </a:extLst>
          </p:cNvPr>
          <p:cNvSpPr txBox="1"/>
          <p:nvPr/>
        </p:nvSpPr>
        <p:spPr>
          <a:xfrm>
            <a:off x="11302235" y="498336"/>
            <a:ext cx="6223765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ANALYSIS</a:t>
            </a:r>
          </a:p>
          <a:p>
            <a:pPr algn="just"/>
            <a:r>
              <a:rPr lang="en-US" sz="2800" dirty="0"/>
              <a:t>The most favored types of content are animals and science, indicating that people have a strong preference for "real-life" and "factual" material.</a:t>
            </a:r>
          </a:p>
          <a:p>
            <a:pPr algn="just"/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INSIGHTS</a:t>
            </a:r>
          </a:p>
          <a:p>
            <a:pPr algn="just"/>
            <a:r>
              <a:rPr lang="en-US" sz="2800" dirty="0"/>
              <a:t>Healthy eating, technology and food are part of the top 5 categories. This insight can be used to collaborate with healthy product and technology brands for marketing campaigns especially in the month of May where there are a lot of posts and reactions.</a:t>
            </a:r>
          </a:p>
          <a:p>
            <a:pPr algn="just"/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WAY FORWARD</a:t>
            </a:r>
          </a:p>
          <a:p>
            <a:pPr algn="just"/>
            <a:r>
              <a:rPr lang="en-US" sz="2800" dirty="0"/>
              <a:t>While this ad-hoc analysis provides valuable insights, it's now essential to transition into large-scale production for real-time business understanding. We can guide you on how to achieve this.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/>
                </a:rPr>
                <a:t>Today's</a:t>
              </a: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dirty="0"/>
              <a:t>				</a:t>
            </a:r>
          </a:p>
          <a:p>
            <a:pPr algn="just"/>
            <a:r>
              <a:rPr lang="en-US" dirty="0"/>
              <a:t>				</a:t>
            </a:r>
            <a:r>
              <a:rPr lang="en-US" sz="2800" dirty="0"/>
              <a:t>Social Buzz is a social and content-creation</a:t>
            </a:r>
          </a:p>
          <a:p>
            <a:pPr algn="just"/>
            <a:r>
              <a:rPr lang="en-US" sz="2800" dirty="0"/>
              <a:t>				company whose rapid growth has necessitated the</a:t>
            </a:r>
          </a:p>
          <a:p>
            <a:pPr algn="just"/>
            <a:r>
              <a:rPr lang="en-US" sz="2800" dirty="0"/>
              <a:t>				engagement of an advisory firm to prepare for an</a:t>
            </a:r>
          </a:p>
          <a:p>
            <a:pPr algn="just"/>
            <a:r>
              <a:rPr lang="en-US" sz="2800" dirty="0"/>
              <a:t>				IPO, manage their scaling needs and learn the best</a:t>
            </a:r>
          </a:p>
          <a:p>
            <a:pPr algn="just"/>
            <a:r>
              <a:rPr lang="en-US" sz="2800" dirty="0"/>
              <a:t>				data practices from larger corporations.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				Accenture within three months is tasked with:</a:t>
            </a:r>
          </a:p>
          <a:p>
            <a:pPr algn="just"/>
            <a:r>
              <a:rPr lang="en-US" sz="2800" dirty="0"/>
              <a:t>				1. auditing of Social Buzz’s big data practices</a:t>
            </a:r>
          </a:p>
          <a:p>
            <a:pPr algn="just"/>
            <a:r>
              <a:rPr lang="en-US" sz="2800" dirty="0"/>
              <a:t>				2. providing IPO recommendations</a:t>
            </a:r>
          </a:p>
          <a:p>
            <a:pPr algn="just"/>
            <a:r>
              <a:rPr lang="en-US" sz="2800" dirty="0"/>
              <a:t>				3. analyzing popular content category</a:t>
            </a:r>
          </a:p>
          <a:p>
            <a:pPr algn="just"/>
            <a:r>
              <a:rPr lang="en-US" sz="2800" dirty="0"/>
              <a:t>				</a:t>
            </a:r>
          </a:p>
          <a:p>
            <a:pPr algn="just"/>
            <a:r>
              <a:rPr lang="en-US" sz="2800" dirty="0"/>
              <a:t>				The aim is to show that Accenture is the best firm </a:t>
            </a:r>
          </a:p>
          <a:p>
            <a:pPr algn="just"/>
            <a:r>
              <a:rPr lang="en-US" sz="2800" dirty="0"/>
              <a:t>				for Social Buzz’s challenges.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66C8EC-6010-43AF-BE1B-9C11819BC77F}"/>
              </a:ext>
            </a:extLst>
          </p:cNvPr>
          <p:cNvSpPr txBox="1"/>
          <p:nvPr/>
        </p:nvSpPr>
        <p:spPr>
          <a:xfrm>
            <a:off x="2948017" y="5143500"/>
            <a:ext cx="59085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Analysis to find TOP 5 MOST POPULAR categories of content out of the over 100,000 daily posts accumulated over the period of 5 years.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grpFill/>
            <a:ln w="12700">
              <a:solidFill>
                <a:srgbClr val="364DD8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grpFill/>
            <a:ln w="12700">
              <a:solidFill>
                <a:srgbClr val="364DD8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4C9439-F7A2-2815-AE0B-606A92658C01}"/>
              </a:ext>
            </a:extLst>
          </p:cNvPr>
          <p:cNvSpPr txBox="1"/>
          <p:nvPr/>
        </p:nvSpPr>
        <p:spPr>
          <a:xfrm>
            <a:off x="14249400" y="1825527"/>
            <a:ext cx="3531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Justice Inkoom</a:t>
            </a:r>
            <a:endParaRPr lang="en-US" sz="2800" dirty="0"/>
          </a:p>
          <a:p>
            <a:r>
              <a:rPr lang="en-US" sz="2800" dirty="0"/>
              <a:t>Data Analyst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4A793F-E6B7-F3FE-9A34-F5FE549700A4}"/>
              </a:ext>
            </a:extLst>
          </p:cNvPr>
          <p:cNvSpPr txBox="1"/>
          <p:nvPr/>
        </p:nvSpPr>
        <p:spPr>
          <a:xfrm>
            <a:off x="14293092" y="4610100"/>
            <a:ext cx="34881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Marcus </a:t>
            </a:r>
            <a:r>
              <a:rPr lang="en-US" sz="2800" b="1" dirty="0" err="1"/>
              <a:t>Rompton</a:t>
            </a:r>
            <a:endParaRPr lang="en-US" sz="2800" b="1" dirty="0"/>
          </a:p>
          <a:p>
            <a:r>
              <a:rPr lang="en-US" sz="2800" dirty="0"/>
              <a:t>Senior Principle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63B3FA-3C76-F17D-3BE3-F3BD0263065F}"/>
              </a:ext>
            </a:extLst>
          </p:cNvPr>
          <p:cNvSpPr txBox="1"/>
          <p:nvPr/>
        </p:nvSpPr>
        <p:spPr>
          <a:xfrm>
            <a:off x="14321667" y="7605504"/>
            <a:ext cx="37377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Andrew Fleming</a:t>
            </a:r>
          </a:p>
          <a:p>
            <a:r>
              <a:rPr lang="en-US" sz="2800" dirty="0"/>
              <a:t>Chief Technical Architect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CB9D24-C567-6E67-9653-6A0789C48B3A}"/>
              </a:ext>
            </a:extLst>
          </p:cNvPr>
          <p:cNvSpPr txBox="1"/>
          <p:nvPr/>
        </p:nvSpPr>
        <p:spPr>
          <a:xfrm>
            <a:off x="3965347" y="1562100"/>
            <a:ext cx="3503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1E28CC-01A5-6753-C864-88F8558DA3B3}"/>
              </a:ext>
            </a:extLst>
          </p:cNvPr>
          <p:cNvSpPr txBox="1"/>
          <p:nvPr/>
        </p:nvSpPr>
        <p:spPr>
          <a:xfrm>
            <a:off x="5868867" y="3162300"/>
            <a:ext cx="3503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F72A40-7CDC-77B8-299F-4607E0842AA1}"/>
              </a:ext>
            </a:extLst>
          </p:cNvPr>
          <p:cNvSpPr txBox="1"/>
          <p:nvPr/>
        </p:nvSpPr>
        <p:spPr>
          <a:xfrm>
            <a:off x="7697667" y="4762500"/>
            <a:ext cx="3503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C29F08-1F46-96CE-34C2-BBD12D6DBA68}"/>
              </a:ext>
            </a:extLst>
          </p:cNvPr>
          <p:cNvSpPr txBox="1"/>
          <p:nvPr/>
        </p:nvSpPr>
        <p:spPr>
          <a:xfrm>
            <a:off x="9450267" y="6372880"/>
            <a:ext cx="3503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355B69-F9EE-C6B8-B500-0A5997DA14AB}"/>
              </a:ext>
            </a:extLst>
          </p:cNvPr>
          <p:cNvSpPr txBox="1"/>
          <p:nvPr/>
        </p:nvSpPr>
        <p:spPr>
          <a:xfrm>
            <a:off x="11279067" y="7973080"/>
            <a:ext cx="3503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62F9BF4-860A-86A9-EFAC-E3455D61D552}"/>
              </a:ext>
            </a:extLst>
          </p:cNvPr>
          <p:cNvSpPr txBox="1"/>
          <p:nvPr/>
        </p:nvSpPr>
        <p:spPr>
          <a:xfrm>
            <a:off x="1028700" y="2400300"/>
            <a:ext cx="153543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analysis focused on the top 5 content categories based on the scores obtained, the category with the most reactions, and the month that has the most posts.</a:t>
            </a:r>
          </a:p>
          <a:p>
            <a:endParaRPr lang="en-US" sz="2800" dirty="0"/>
          </a:p>
          <a:p>
            <a:r>
              <a:rPr lang="en-US" sz="2800" dirty="0"/>
              <a:t>It was observed that there were 16 unique categories of contents, namely: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51E665-B35C-F5DB-B450-4CC52733779E}"/>
              </a:ext>
            </a:extLst>
          </p:cNvPr>
          <p:cNvSpPr txBox="1"/>
          <p:nvPr/>
        </p:nvSpPr>
        <p:spPr>
          <a:xfrm>
            <a:off x="1142511" y="4300301"/>
            <a:ext cx="48010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Studying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Healthy eating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Technology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cooking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396841-DB10-C318-EC31-B9ECB0AFD82D}"/>
              </a:ext>
            </a:extLst>
          </p:cNvPr>
          <p:cNvSpPr txBox="1"/>
          <p:nvPr/>
        </p:nvSpPr>
        <p:spPr>
          <a:xfrm>
            <a:off x="5562601" y="4305300"/>
            <a:ext cx="4267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Dogs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Soccer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Public speaking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Science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Tennis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959FEC-53A0-B3FA-86CF-C9AFD4E1E7F8}"/>
              </a:ext>
            </a:extLst>
          </p:cNvPr>
          <p:cNvSpPr txBox="1"/>
          <p:nvPr/>
        </p:nvSpPr>
        <p:spPr>
          <a:xfrm>
            <a:off x="9601200" y="4305300"/>
            <a:ext cx="4267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Travel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Fitness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Education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Veganism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Animals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C8CDC0-C0E3-A484-0B44-8FC68AC9E611}"/>
              </a:ext>
            </a:extLst>
          </p:cNvPr>
          <p:cNvSpPr txBox="1"/>
          <p:nvPr/>
        </p:nvSpPr>
        <p:spPr>
          <a:xfrm>
            <a:off x="13487400" y="43053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Culture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9" name="Picture 28" descr="A graph of a number of bars">
            <a:extLst>
              <a:ext uri="{FF2B5EF4-FFF2-40B4-BE49-F238E27FC236}">
                <a16:creationId xmlns:a16="http://schemas.microsoft.com/office/drawing/2014/main" id="{CB8E8033-27B0-137C-91D7-71512C85BD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98" y="1967313"/>
            <a:ext cx="8752411" cy="645278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83CDFFF-4D7B-A053-A0F3-071B0C16523A}"/>
              </a:ext>
            </a:extLst>
          </p:cNvPr>
          <p:cNvSpPr txBox="1"/>
          <p:nvPr/>
        </p:nvSpPr>
        <p:spPr>
          <a:xfrm>
            <a:off x="9906000" y="2647295"/>
            <a:ext cx="70923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The top 5 categories of content are; Animals, science, healthy eating, technology and food.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 The Animals category is the top-most category with the highest total score of 74,965.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The food category came last with a total score of 66,676.</a:t>
            </a:r>
          </a:p>
        </p:txBody>
      </p:sp>
      <p:sp useBgFill="1">
        <p:nvSpPr>
          <p:cNvPr id="31" name="TextBox 30">
            <a:extLst>
              <a:ext uri="{FF2B5EF4-FFF2-40B4-BE49-F238E27FC236}">
                <a16:creationId xmlns:a16="http://schemas.microsoft.com/office/drawing/2014/main" id="{CCB5C675-F6A5-E906-B902-9BBD6D33918B}"/>
              </a:ext>
            </a:extLst>
          </p:cNvPr>
          <p:cNvSpPr txBox="1"/>
          <p:nvPr/>
        </p:nvSpPr>
        <p:spPr>
          <a:xfrm>
            <a:off x="2502499" y="546437"/>
            <a:ext cx="6032138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6000" b="1" dirty="0"/>
              <a:t>Insights Cont’d.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65286B6-BC38-615E-9BBC-04813611A84B}"/>
              </a:ext>
            </a:extLst>
          </p:cNvPr>
          <p:cNvSpPr txBox="1"/>
          <p:nvPr/>
        </p:nvSpPr>
        <p:spPr>
          <a:xfrm>
            <a:off x="7217329" y="6475393"/>
            <a:ext cx="9927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The month May happened to the month with the most posts with a total count of 2138 and July came 5</a:t>
            </a:r>
            <a:r>
              <a:rPr lang="en-US" sz="2800" baseline="30000" dirty="0"/>
              <a:t>th</a:t>
            </a:r>
            <a:r>
              <a:rPr lang="en-US" sz="2800" dirty="0"/>
              <a:t>  with 2070 posts.</a:t>
            </a:r>
          </a:p>
        </p:txBody>
      </p:sp>
      <p:sp useBgFill="1">
        <p:nvSpPr>
          <p:cNvPr id="34" name="TextBox 33">
            <a:extLst>
              <a:ext uri="{FF2B5EF4-FFF2-40B4-BE49-F238E27FC236}">
                <a16:creationId xmlns:a16="http://schemas.microsoft.com/office/drawing/2014/main" id="{7896BA0C-E92E-EE93-1C5B-A554484D665C}"/>
              </a:ext>
            </a:extLst>
          </p:cNvPr>
          <p:cNvSpPr txBox="1"/>
          <p:nvPr/>
        </p:nvSpPr>
        <p:spPr>
          <a:xfrm>
            <a:off x="2502499" y="317837"/>
            <a:ext cx="6032138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6000" b="1" dirty="0"/>
              <a:t>Insights Cont’d.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9EE64677-2AD3-FC21-1FF4-2C3880749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172843"/>
              </p:ext>
            </p:extLst>
          </p:nvPr>
        </p:nvGraphicFramePr>
        <p:xfrm>
          <a:off x="597262" y="1490232"/>
          <a:ext cx="6032138" cy="3348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6069">
                  <a:extLst>
                    <a:ext uri="{9D8B030D-6E8A-4147-A177-3AD203B41FA5}">
                      <a16:colId xmlns:a16="http://schemas.microsoft.com/office/drawing/2014/main" val="1504286548"/>
                    </a:ext>
                  </a:extLst>
                </a:gridCol>
                <a:gridCol w="3016069">
                  <a:extLst>
                    <a:ext uri="{9D8B030D-6E8A-4147-A177-3AD203B41FA5}">
                      <a16:colId xmlns:a16="http://schemas.microsoft.com/office/drawing/2014/main" val="1771370653"/>
                    </a:ext>
                  </a:extLst>
                </a:gridCol>
              </a:tblGrid>
              <a:tr h="55807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REACTION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268362"/>
                  </a:ext>
                </a:extLst>
              </a:tr>
              <a:tr h="55807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Animals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1897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063230"/>
                  </a:ext>
                </a:extLst>
              </a:tr>
              <a:tr h="55807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1796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235154"/>
                  </a:ext>
                </a:extLst>
              </a:tr>
              <a:tr h="55807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Healthy eating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1717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531452"/>
                  </a:ext>
                </a:extLst>
              </a:tr>
              <a:tr h="55807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1699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792468"/>
                  </a:ext>
                </a:extLst>
              </a:tr>
              <a:tr h="55807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1698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254358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7AF29E0C-896E-C9D9-36E6-FBDE13ECC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525177"/>
              </p:ext>
            </p:extLst>
          </p:nvPr>
        </p:nvGraphicFramePr>
        <p:xfrm>
          <a:off x="609600" y="5347164"/>
          <a:ext cx="6032138" cy="3530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6069">
                  <a:extLst>
                    <a:ext uri="{9D8B030D-6E8A-4147-A177-3AD203B41FA5}">
                      <a16:colId xmlns:a16="http://schemas.microsoft.com/office/drawing/2014/main" val="1504286548"/>
                    </a:ext>
                  </a:extLst>
                </a:gridCol>
                <a:gridCol w="3016069">
                  <a:extLst>
                    <a:ext uri="{9D8B030D-6E8A-4147-A177-3AD203B41FA5}">
                      <a16:colId xmlns:a16="http://schemas.microsoft.com/office/drawing/2014/main" val="1771370653"/>
                    </a:ext>
                  </a:extLst>
                </a:gridCol>
              </a:tblGrid>
              <a:tr h="58835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POST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268362"/>
                  </a:ext>
                </a:extLst>
              </a:tr>
              <a:tr h="5883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063230"/>
                  </a:ext>
                </a:extLst>
              </a:tr>
              <a:tr h="5883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235154"/>
                  </a:ext>
                </a:extLst>
              </a:tr>
              <a:tr h="5883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531452"/>
                  </a:ext>
                </a:extLst>
              </a:tr>
              <a:tr h="5883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792468"/>
                  </a:ext>
                </a:extLst>
              </a:tr>
              <a:tr h="5883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254358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FBA9E2C9-1F65-05CD-08C6-EB18C382280A}"/>
              </a:ext>
            </a:extLst>
          </p:cNvPr>
          <p:cNvSpPr txBox="1"/>
          <p:nvPr/>
        </p:nvSpPr>
        <p:spPr>
          <a:xfrm>
            <a:off x="7115176" y="2539305"/>
            <a:ext cx="100298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The Animals category turned out to be the category with the most reactions count with a total of 1897 reactions and technology came 5</a:t>
            </a:r>
            <a:r>
              <a:rPr lang="en-US" sz="2800" baseline="30000" dirty="0"/>
              <a:t>th</a:t>
            </a:r>
            <a:r>
              <a:rPr lang="en-US" sz="2800" dirty="0"/>
              <a:t> with a total of 1698.</a:t>
            </a:r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548</Words>
  <Application>Microsoft Office PowerPoint</Application>
  <PresentationFormat>Custom</PresentationFormat>
  <Paragraphs>130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Clear Sans Regular Bold</vt:lpstr>
      <vt:lpstr>Calibri</vt:lpstr>
      <vt:lpstr>Arial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Justice Inkoom</cp:lastModifiedBy>
  <cp:revision>14</cp:revision>
  <dcterms:created xsi:type="dcterms:W3CDTF">2006-08-16T00:00:00Z</dcterms:created>
  <dcterms:modified xsi:type="dcterms:W3CDTF">2023-11-02T19:13:29Z</dcterms:modified>
  <dc:identifier>DAEhDyfaYKE</dc:identifier>
</cp:coreProperties>
</file>