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DBAB-9BB2-46E5-A3E8-18D667B88D8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9CD8-EADD-4047-9033-8DC658C3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8B41-82B5-41DD-8687-FF9EAE6E7D89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099E-B99A-409D-894F-E5648639BA2C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5877-69B6-43E9-84A3-6E1C3A6AFC10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C2A3-BDEC-47DD-944C-FDC4D1DC9C5D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08AA-596D-41A3-B53D-08EBA5F5A05D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3D1-38D7-49A5-AB48-A5D02D415ACE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76452444-ACFB-4BCA-9F3C-6BDACF7F5B23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0DD-B99E-4A90-9861-C84331E0B01D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91D2-079D-4BF5-B3B1-7BA206FA263F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AE98-32A6-4417-8BED-B18757AEE029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0B7-99E6-4F0D-A8D5-45C9EC5D561D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0A9E2F3-78A3-4B37-887D-A5202D835876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125F-D504-A235-E860-A78A9EC7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98A728-0D1A-6486-E783-48C52081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CONCRETE PROJECTS </a:t>
            </a:r>
            <a:r>
              <a:rPr lang="en-US" sz="2400" i="1" dirty="0">
                <a:solidFill>
                  <a:srgbClr val="FFFFFF"/>
                </a:solidFill>
              </a:rPr>
              <a:t>(TRANSPORTATION PROBLEM)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74C9-A622-3ECF-0B6D-6B4684E83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 lnSpcReduction="1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Justice Inkoom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BD7EB-46AC-9D06-A179-B41D8408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Close-up of hopscotch on a sidewalk">
            <a:extLst>
              <a:ext uri="{FF2B5EF4-FFF2-40B4-BE49-F238E27FC236}">
                <a16:creationId xmlns:a16="http://schemas.microsoft.com/office/drawing/2014/main" id="{32E17343-B700-3A2B-B510-5D8F0A602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97" b="863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11175-2779-C068-BF3C-8C8EC055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356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SCENARIO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4E649-48D4-49D1-5297-2DCA8496427C}"/>
              </a:ext>
            </a:extLst>
          </p:cNvPr>
          <p:cNvSpPr txBox="1"/>
          <p:nvPr/>
        </p:nvSpPr>
        <p:spPr>
          <a:xfrm>
            <a:off x="517869" y="2438392"/>
            <a:ext cx="6243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Osbourne Concrete Company has plants in three locations and is currently working on three major construction projects, each located at a different site. The shipping cost per truckload of concrete, daily plant capacities, and daily project requirements are provided in the table below.</a:t>
            </a:r>
          </a:p>
          <a:p>
            <a:pPr algn="just"/>
            <a:r>
              <a:rPr lang="en-US" sz="1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least-cost way for Osbourne Concrete to meet their requirements.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1FF789-52C1-59ED-9C4A-83DB5BDF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24789"/>
              </p:ext>
            </p:extLst>
          </p:nvPr>
        </p:nvGraphicFramePr>
        <p:xfrm>
          <a:off x="6927273" y="4409901"/>
          <a:ext cx="4746858" cy="161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598">
                  <a:extLst>
                    <a:ext uri="{9D8B030D-6E8A-4147-A177-3AD203B41FA5}">
                      <a16:colId xmlns:a16="http://schemas.microsoft.com/office/drawing/2014/main" val="3510006856"/>
                    </a:ext>
                  </a:extLst>
                </a:gridCol>
                <a:gridCol w="863065">
                  <a:extLst>
                    <a:ext uri="{9D8B030D-6E8A-4147-A177-3AD203B41FA5}">
                      <a16:colId xmlns:a16="http://schemas.microsoft.com/office/drawing/2014/main" val="2399771120"/>
                    </a:ext>
                  </a:extLst>
                </a:gridCol>
                <a:gridCol w="863065">
                  <a:extLst>
                    <a:ext uri="{9D8B030D-6E8A-4147-A177-3AD203B41FA5}">
                      <a16:colId xmlns:a16="http://schemas.microsoft.com/office/drawing/2014/main" val="1980004347"/>
                    </a:ext>
                  </a:extLst>
                </a:gridCol>
                <a:gridCol w="863065">
                  <a:extLst>
                    <a:ext uri="{9D8B030D-6E8A-4147-A177-3AD203B41FA5}">
                      <a16:colId xmlns:a16="http://schemas.microsoft.com/office/drawing/2014/main" val="1777419987"/>
                    </a:ext>
                  </a:extLst>
                </a:gridCol>
                <a:gridCol w="863065">
                  <a:extLst>
                    <a:ext uri="{9D8B030D-6E8A-4147-A177-3AD203B41FA5}">
                      <a16:colId xmlns:a16="http://schemas.microsoft.com/office/drawing/2014/main" val="2082515827"/>
                    </a:ext>
                  </a:extLst>
                </a:gridCol>
              </a:tblGrid>
              <a:tr h="3238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A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B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Capacity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813476"/>
                  </a:ext>
                </a:extLst>
              </a:tr>
              <a:tr h="32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Plant 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854617"/>
                  </a:ext>
                </a:extLst>
              </a:tr>
              <a:tr h="32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Plant 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984460"/>
                  </a:ext>
                </a:extLst>
              </a:tr>
              <a:tr h="32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Plant 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159343"/>
                  </a:ext>
                </a:extLst>
              </a:tr>
              <a:tr h="32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94389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E663D-0EE0-3CCA-6D5B-DA1ABEB7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295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F40E1-B8AA-1EE8-5FE0-1792DAA0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1C381FA-4754-2DEF-F6D1-6B4D96F0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D460C-5809-1BA1-D73A-75A5598CE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ABE2DC6-4EC5-9A62-296D-0593131AA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984A54-8A52-D15D-407E-5E47121A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Close-up of hopscotch on a sidewalk">
            <a:extLst>
              <a:ext uri="{FF2B5EF4-FFF2-40B4-BE49-F238E27FC236}">
                <a16:creationId xmlns:a16="http://schemas.microsoft.com/office/drawing/2014/main" id="{268246BC-E5D5-CAF7-EB2A-881E13DBD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97" b="863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121D3-0CB1-1E89-9175-E2A04EB6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356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T. TEMPLATE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E5366-B992-DAA9-E9DC-6E2CB7E8A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1ECE8E-FAC8-7E37-FA88-123C04C01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FD2C86-3964-87DB-47AC-D1DA5DCF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10723"/>
              </p:ext>
            </p:extLst>
          </p:nvPr>
        </p:nvGraphicFramePr>
        <p:xfrm>
          <a:off x="618978" y="2026062"/>
          <a:ext cx="5655215" cy="1772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033">
                  <a:extLst>
                    <a:ext uri="{9D8B030D-6E8A-4147-A177-3AD203B41FA5}">
                      <a16:colId xmlns:a16="http://schemas.microsoft.com/office/drawing/2014/main" val="2758980701"/>
                    </a:ext>
                  </a:extLst>
                </a:gridCol>
                <a:gridCol w="1305050">
                  <a:extLst>
                    <a:ext uri="{9D8B030D-6E8A-4147-A177-3AD203B41FA5}">
                      <a16:colId xmlns:a16="http://schemas.microsoft.com/office/drawing/2014/main" val="3371593799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4272756280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1242241088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88117595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3199261000"/>
                    </a:ext>
                  </a:extLst>
                </a:gridCol>
              </a:tblGrid>
              <a:tr h="29536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331"/>
                  </a:ext>
                </a:extLst>
              </a:tr>
              <a:tr h="29536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table: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A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B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Capacity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621984"/>
                  </a:ext>
                </a:extLst>
              </a:tr>
              <a:tr h="29536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locations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Plant 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239867"/>
                  </a:ext>
                </a:extLst>
              </a:tr>
              <a:tr h="295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Plant 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108744"/>
                  </a:ext>
                </a:extLst>
              </a:tr>
              <a:tr h="295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Plant 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8698"/>
                  </a:ext>
                </a:extLst>
              </a:tr>
              <a:tr h="29536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3833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05AB1B-561C-A14B-9C3A-484C8422B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36992"/>
              </p:ext>
            </p:extLst>
          </p:nvPr>
        </p:nvGraphicFramePr>
        <p:xfrm>
          <a:off x="600863" y="4269221"/>
          <a:ext cx="6601795" cy="1939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568">
                  <a:extLst>
                    <a:ext uri="{9D8B030D-6E8A-4147-A177-3AD203B41FA5}">
                      <a16:colId xmlns:a16="http://schemas.microsoft.com/office/drawing/2014/main" val="839274961"/>
                    </a:ext>
                  </a:extLst>
                </a:gridCol>
                <a:gridCol w="1968955">
                  <a:extLst>
                    <a:ext uri="{9D8B030D-6E8A-4147-A177-3AD203B41FA5}">
                      <a16:colId xmlns:a16="http://schemas.microsoft.com/office/drawing/2014/main" val="4029785959"/>
                    </a:ext>
                  </a:extLst>
                </a:gridCol>
                <a:gridCol w="926568">
                  <a:extLst>
                    <a:ext uri="{9D8B030D-6E8A-4147-A177-3AD203B41FA5}">
                      <a16:colId xmlns:a16="http://schemas.microsoft.com/office/drawing/2014/main" val="1099484589"/>
                    </a:ext>
                  </a:extLst>
                </a:gridCol>
                <a:gridCol w="926568">
                  <a:extLst>
                    <a:ext uri="{9D8B030D-6E8A-4147-A177-3AD203B41FA5}">
                      <a16:colId xmlns:a16="http://schemas.microsoft.com/office/drawing/2014/main" val="2200152079"/>
                    </a:ext>
                  </a:extLst>
                </a:gridCol>
                <a:gridCol w="926568">
                  <a:extLst>
                    <a:ext uri="{9D8B030D-6E8A-4147-A177-3AD203B41FA5}">
                      <a16:colId xmlns:a16="http://schemas.microsoft.com/office/drawing/2014/main" val="260016132"/>
                    </a:ext>
                  </a:extLst>
                </a:gridCol>
                <a:gridCol w="926568">
                  <a:extLst>
                    <a:ext uri="{9D8B030D-6E8A-4147-A177-3AD203B41FA5}">
                      <a16:colId xmlns:a16="http://schemas.microsoft.com/office/drawing/2014/main" val="3053837120"/>
                    </a:ext>
                  </a:extLst>
                </a:gridCol>
              </a:tblGrid>
              <a:tr h="2785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Projects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732138"/>
                  </a:ext>
                </a:extLst>
              </a:tr>
              <a:tr h="54660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Shipment table: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A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Project B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Project C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Capacity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736770"/>
                  </a:ext>
                </a:extLst>
              </a:tr>
              <a:tr h="27854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locations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Plant 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721405"/>
                  </a:ext>
                </a:extLst>
              </a:tr>
              <a:tr h="278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Plant 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0368"/>
                  </a:ext>
                </a:extLst>
              </a:tr>
              <a:tr h="278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Plant 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77106"/>
                  </a:ext>
                </a:extLst>
              </a:tr>
              <a:tr h="2785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421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4081B8-53F4-9FB0-8840-07A81CF7DB81}"/>
              </a:ext>
            </a:extLst>
          </p:cNvPr>
          <p:cNvSpPr txBox="1"/>
          <p:nvPr/>
        </p:nvSpPr>
        <p:spPr>
          <a:xfrm>
            <a:off x="7469945" y="5697415"/>
            <a:ext cx="412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 Shipment cost (Min):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$1,060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AE4BF-847E-4040-8512-A66CA238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39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4A772-7FCE-09A2-EB38-435554510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ECF3E8-0A6A-B15C-E492-4463DC86F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5F727E-752B-063A-B97B-34B29CFF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61B83F3-F721-7790-4DEA-6AC001A4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1B486E-A505-4C76-CF71-79EEAFF57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Close-up of hopscotch on a sidewalk">
            <a:extLst>
              <a:ext uri="{FF2B5EF4-FFF2-40B4-BE49-F238E27FC236}">
                <a16:creationId xmlns:a16="http://schemas.microsoft.com/office/drawing/2014/main" id="{34E5C6C4-CD6C-B3FA-E6F5-CC5E9A7F8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97" b="863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2992C-BF8F-D0C0-F4C7-1779B711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356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AD88CA-C18F-6BF2-502D-6AD93DCB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BF8466-07AB-0995-37F5-E178615D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276D-A09E-CA1B-BADC-86E67CE4AD31}"/>
              </a:ext>
            </a:extLst>
          </p:cNvPr>
          <p:cNvSpPr txBox="1"/>
          <p:nvPr/>
        </p:nvSpPr>
        <p:spPr>
          <a:xfrm>
            <a:off x="517869" y="2438392"/>
            <a:ext cx="9723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truckloads of concrete should Plant 1 ship to each project?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40 truckloads to Project A, 40 truckloads to Project B, and no shipment to Project C.</a:t>
            </a:r>
          </a:p>
          <a:p>
            <a:pPr algn="just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How many truckloads of concrete should Plant 2 ship to each project?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shipment to Project A, no shipment to Project B, and 40 truckloads to Project C.</a:t>
            </a:r>
          </a:p>
          <a:p>
            <a:pPr algn="just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How many truckloads of concrete should Plant 3 ship to each project?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10 truckloads to Project A, no shipment to Project B, and 20 truckloads to Project C.</a:t>
            </a:r>
          </a:p>
          <a:p>
            <a:pPr algn="just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What is the total minimal shipping cost?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$1060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F1CEF-6550-114C-518E-98EAF170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286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BCA9D-E23A-1097-339F-87EF6631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317F370-E1AE-A514-0C0E-E12BFCBB3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0FD494-8FB2-D04D-1F9F-E30EA6CBA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ABA805E-36F8-E1F6-3EEE-61F103EC9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7F175E-5203-9B9C-CB85-271D61F0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Close-up of hopscotch on a sidewalk">
            <a:extLst>
              <a:ext uri="{FF2B5EF4-FFF2-40B4-BE49-F238E27FC236}">
                <a16:creationId xmlns:a16="http://schemas.microsoft.com/office/drawing/2014/main" id="{1A6AFBB8-481F-1D47-1FFF-EBDB6E079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97" b="863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4B978-3359-D9E9-EB14-83A7B723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356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E17C80-C1CB-2045-59A7-5ED331060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7B6C60-0446-F31B-8990-CA98A51E5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7A755-58F1-0FF5-317A-6A86A606BDB5}"/>
              </a:ext>
            </a:extLst>
          </p:cNvPr>
          <p:cNvSpPr txBox="1"/>
          <p:nvPr/>
        </p:nvSpPr>
        <p:spPr>
          <a:xfrm>
            <a:off x="517869" y="2438392"/>
            <a:ext cx="9723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was set up with one of the transportation problem templates. The Solver Add-in was used to show that the minimal shipping cost for the concrete is $1060. This minimum cost was achieved with the following plan:</a:t>
            </a:r>
          </a:p>
          <a:p>
            <a:pPr algn="just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Send 40 truckloads of concrete from Plant 1 to Project A and send 40 truckloads from Plant 1 to Project B. Nothing goes from Plant 1 to Project C.</a:t>
            </a:r>
          </a:p>
          <a:p>
            <a:pPr algn="just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Send 40 truckloads of concrete from Plant 2 to Project C. Nothing goes from Plant 2 to either of the other projects.</a:t>
            </a:r>
          </a:p>
          <a:p>
            <a:pPr algn="just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Send 10 truckloads of concrete from Plant 3 to Project A and send 20 truckloads from Plant 3 to Project C. Nothing goes from Plant 3 to Project B.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7FC54-3AD4-F9B7-CF62-51886CE0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68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7C640-8AB0-50E6-B636-D0C33D4F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4EA5CA2-0142-8560-0BCB-AD3A77AB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3A91D4-CF77-5944-56B9-47438304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533CE2F-E5A1-D33D-45C7-DED285542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CB60BE-1753-8E6E-BF74-259C617F9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Close-up of hopscotch on a sidewalk">
            <a:extLst>
              <a:ext uri="{FF2B5EF4-FFF2-40B4-BE49-F238E27FC236}">
                <a16:creationId xmlns:a16="http://schemas.microsoft.com/office/drawing/2014/main" id="{987DFB46-5F5F-32F4-FE6F-C5BA47F53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97" b="863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85250-EA50-69D4-16DD-6CFF78CA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356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18A5C6-E4CE-84BD-0E38-DB1D59EB8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7D524A-EFAC-A752-943A-199C607AE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776E6-7AEA-0B46-3730-340765E5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9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444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Narrow</vt:lpstr>
      <vt:lpstr>Arial</vt:lpstr>
      <vt:lpstr>Bierstadt</vt:lpstr>
      <vt:lpstr>GestaltVTI</vt:lpstr>
      <vt:lpstr>CONCRETE PROJECTS (TRANSPORTATION PROBLEM)</vt:lpstr>
      <vt:lpstr>SCENARIO</vt:lpstr>
      <vt:lpstr>T. TEMPLATE</vt:lpstr>
      <vt:lpstr>QUESTIONS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PROJECTS (TRANSPORTATION PROBLEM)</dc:title>
  <dc:creator>Justice Inkoom</dc:creator>
  <cp:lastModifiedBy>Justice Inkoom</cp:lastModifiedBy>
  <cp:revision>1</cp:revision>
  <dcterms:created xsi:type="dcterms:W3CDTF">2024-02-22T05:07:42Z</dcterms:created>
  <dcterms:modified xsi:type="dcterms:W3CDTF">2024-02-22T06:03:16Z</dcterms:modified>
</cp:coreProperties>
</file>