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aaa3ffb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aaa3ffb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circuit is a Non-Inverting OP AMP Circuit. This circuit consists of many parts the most important being the </a:t>
            </a:r>
            <a:r>
              <a:rPr lang="en"/>
              <a:t>comparator</a:t>
            </a:r>
            <a:r>
              <a:rPr lang="en"/>
              <a:t>. A key aspect of this circuit is that the input of the circuit goes into the positive of the </a:t>
            </a:r>
            <a:r>
              <a:rPr lang="en"/>
              <a:t>comparator. If the input does not then the circuit will become a </a:t>
            </a:r>
            <a:r>
              <a:rPr lang="en">
                <a:solidFill>
                  <a:schemeClr val="dk1"/>
                </a:solidFill>
              </a:rPr>
              <a:t>Inverting OP AMP Circuit which will be discussed in future slides detail. As the figure detailed demonstrates, the circuit often uses 2 resistors which are connected via the comparator negative connector</a:t>
            </a:r>
            <a:r>
              <a:rPr lang="en"/>
              <a:t>. Not every Non-Inverting OP AMP Circuit utilizes 2 resistors, however it is important to have 2 components in their stead which provide a change in resistance. While this circuit can be used on it’s own for a pulsing LED similar to this course’s prior 555 timer lesson, it can also be used for other application which will be described in future slides. On top of being able to switch out the resistors of this circuit you may also include multiple outputs depending on the needs of your circuit.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7aaa3ff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7aaa3ff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of the Non-Inverting Amplifier as mentioned previously is to introduce a pulsing </a:t>
            </a:r>
            <a:r>
              <a:rPr lang="en"/>
              <a:t>mechanic</a:t>
            </a:r>
            <a:r>
              <a:rPr lang="en"/>
              <a:t> to a circuit. A </a:t>
            </a:r>
            <a:r>
              <a:rPr lang="en">
                <a:solidFill>
                  <a:schemeClr val="dk1"/>
                </a:solidFill>
              </a:rPr>
              <a:t>Non-Inverting Amplifier as described in the slide above is used in order to obtain or compliment a high gain amplifier (as it is one). This circuit is favored, because it has a low input impedance and High output impedance. In the next slide some of the usages of circuit with such properties will be elaborated upon. As mentioned in the previous slide the core of the circuit is the comparator which is very much like a class demonstration covered in this course via the 555 timer. For the transistor to be functional the typical schematic requires 2 resistors as the transistor in use compares two different voltage values one being positive and the other negative. It is important to keep in mind that if a component on the output end of the schematic is polarized its functionality will have varying effects.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7aaa3ff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7aaa3ff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Non-inverting Amplifier circuit is utilized in a </a:t>
            </a:r>
            <a:r>
              <a:rPr lang="en"/>
              <a:t>variety of day to day appliances as well as highly specialized machinery. While not technically utilized in a appliance, one uses of the Non-Inverting Amplifier circuit is to provide mathematical simulations. The non-inverting Amplifier circuit is optimal for mathematical studies and simulations as its effects on waveforms are consistent and easy to replicate. Some examples of highly specialized machines that use this circuit include, medical equipment including  EEG (electroencephalogram) amplifiers and ECG (electrocardiogram). Other more common day to day utilities include thermostats, home security sensors, television sets, and various audio devices. As demonstrated in the slide’s rightmost figure their is a example of a modified Non-inverting amplifier which is being used in an audio device. The audio device in question is a speaker. As one might expect the use of different amplifiers such as a inverting or Non-inverting circuit can affect the clarity of the speaker.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7aaa3ff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7aaa3ff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Non-inverting Amplifier circuits, have some advantages when compared to other circuits such as the inverting Amplifier circuit. One of many advantages that the Non-inverting Amplifier circuit has is that it’s results have a great </a:t>
            </a:r>
            <a:r>
              <a:rPr lang="en"/>
              <a:t>tendency</a:t>
            </a:r>
            <a:r>
              <a:rPr lang="en"/>
              <a:t> to fall in line with its theoretical calculated gain values. At the topmost figure the formula used to calculate the gain is represented and written as follows Av=1+R2/R1. While similar to a inverting amplifier circuit the </a:t>
            </a:r>
            <a:r>
              <a:rPr lang="en"/>
              <a:t>formula</a:t>
            </a:r>
            <a:r>
              <a:rPr lang="en"/>
              <a:t> for the Non-inverting amplifier current has a numerator of 1+r2. The use of a 1+R2 means that although </a:t>
            </a:r>
            <a:r>
              <a:rPr lang="en"/>
              <a:t>typically</a:t>
            </a:r>
            <a:r>
              <a:rPr lang="en"/>
              <a:t> similar in gain if resistor values are equal in both circuits then the Non-inverting Amplifier current would have a higher gain result then the inverting amplifier current. As mentioned in the previous slide the stability of the current is also </a:t>
            </a:r>
            <a:r>
              <a:rPr lang="en"/>
              <a:t>admirable</a:t>
            </a:r>
            <a:r>
              <a:rPr lang="en"/>
              <a:t> which makes it a prime </a:t>
            </a:r>
            <a:r>
              <a:rPr lang="en"/>
              <a:t>candidate</a:t>
            </a:r>
            <a:r>
              <a:rPr lang="en"/>
              <a:t> for utilization in simulations, and </a:t>
            </a:r>
            <a:r>
              <a:rPr lang="en"/>
              <a:t>mathematical</a:t>
            </a:r>
            <a:r>
              <a:rPr lang="en"/>
              <a:t> analysis compared to other similar circuits. While many circuits perform the same end </a:t>
            </a:r>
            <a:r>
              <a:rPr lang="en"/>
              <a:t>function</a:t>
            </a:r>
            <a:r>
              <a:rPr lang="en"/>
              <a:t> how it performs the function should always be considered.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aaa3ff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aaa3ff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Non-inverting Amplifier circuit has many advantages it is </a:t>
            </a:r>
            <a:r>
              <a:rPr lang="en"/>
              <a:t>important</a:t>
            </a:r>
            <a:r>
              <a:rPr lang="en"/>
              <a:t> to remember not to neglect or overlook some of the circuit’s </a:t>
            </a:r>
            <a:r>
              <a:rPr lang="en"/>
              <a:t>inherent</a:t>
            </a:r>
            <a:r>
              <a:rPr lang="en"/>
              <a:t> flaws, or disadvantages. No circuit is perfect, but for a circuit the Non-inverting </a:t>
            </a:r>
            <a:r>
              <a:rPr lang="en"/>
              <a:t>Amplifier</a:t>
            </a:r>
            <a:r>
              <a:rPr lang="en"/>
              <a:t> circuit has </a:t>
            </a:r>
            <a:r>
              <a:rPr lang="en"/>
              <a:t>relatively</a:t>
            </a:r>
            <a:r>
              <a:rPr lang="en"/>
              <a:t> </a:t>
            </a:r>
            <a:r>
              <a:rPr lang="en"/>
              <a:t>manageable</a:t>
            </a:r>
            <a:r>
              <a:rPr lang="en"/>
              <a:t> disadvantages which in some circuits could be considered total advantages. In the instances in which a Non-inverting </a:t>
            </a:r>
            <a:r>
              <a:rPr lang="en"/>
              <a:t>amplifying</a:t>
            </a:r>
            <a:r>
              <a:rPr lang="en"/>
              <a:t> circuit or a modified version of it is not functional for your particular circuit, a inverting amplifier circuit might be </a:t>
            </a:r>
            <a:r>
              <a:rPr lang="en"/>
              <a:t>recommended</a:t>
            </a:r>
            <a:r>
              <a:rPr lang="en"/>
              <a:t>. The Inverting amplifier as mentioned previously has lower gain </a:t>
            </a:r>
            <a:r>
              <a:rPr lang="en"/>
              <a:t>management which may be exactly what your circuit needs. Additionally a non-inverting Amplifier circuit does not flip the charge/polarity of the signal/current passing through it, with certain audio devices there may be too much interference. If you do not flip the charge/polarity of the signal/current when needed you may have a nonfunctional circuit in a best case scenario, and in a worst case scenario some pole-sensitive components might break.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7aaa3ff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7aaa3ff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Non-</a:t>
            </a:r>
            <a:r>
              <a:rPr lang="en"/>
              <a:t>inverting</a:t>
            </a:r>
            <a:r>
              <a:rPr lang="en"/>
              <a:t> Amplifier circuit has many variations, some of which are more complex </a:t>
            </a:r>
            <a:r>
              <a:rPr lang="en"/>
              <a:t>than</a:t>
            </a:r>
            <a:r>
              <a:rPr lang="en"/>
              <a:t> others. As mentioned previously many modifications to the Non-inverting </a:t>
            </a:r>
            <a:r>
              <a:rPr lang="en"/>
              <a:t>Amplifying</a:t>
            </a:r>
            <a:r>
              <a:rPr lang="en"/>
              <a:t> circuit change out one of the resistors, or have multiple outputs. To </a:t>
            </a:r>
            <a:r>
              <a:rPr lang="en"/>
              <a:t>truly understand the difference between a modified Non-inverting Amplifying circuit, and a entirely different distinct circuit it is important to keep a few fundamentals in mind. The most fundamental rules for this circuit is that it make use of a comparator or adjacent component, and that there be at least two forms of significant resistance to the circuit. Without the comparator  the circuit cannot complete it’s function of oscillating. Without significant resistance the comparator cannot operate as intended. In both instances of components being switched out the signal traveling through the circuit does not invert.  As can be seen in the depicted circuit the second form of resistance in an audio device is another comparator. While this second comparator may invert the signal, the route provided by the resistor demonstrates that a non-inverted signal is maintained.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aaa3ffb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aaa3ffb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Non Inverting</a:t>
            </a:r>
            <a:r>
              <a:rPr lang="en"/>
              <a:t> Amplifier</a:t>
            </a:r>
            <a:endParaRPr/>
          </a:p>
        </p:txBody>
      </p:sp>
      <p:sp>
        <p:nvSpPr>
          <p:cNvPr id="55" name="Google Shape;55;p13"/>
          <p:cNvSpPr txBox="1"/>
          <p:nvPr>
            <p:ph idx="1" type="subTitle"/>
          </p:nvPr>
        </p:nvSpPr>
        <p:spPr>
          <a:xfrm>
            <a:off x="311700" y="2834125"/>
            <a:ext cx="8520600" cy="218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Diego E Garcia</a:t>
            </a:r>
            <a:endParaRPr/>
          </a:p>
          <a:p>
            <a:pPr indent="0" lvl="0" marL="0" rtl="0" algn="ctr">
              <a:spcBef>
                <a:spcPts val="0"/>
              </a:spcBef>
              <a:spcAft>
                <a:spcPts val="0"/>
              </a:spcAft>
              <a:buNone/>
            </a:pPr>
            <a:r>
              <a:rPr lang="en"/>
              <a:t>12/16/23</a:t>
            </a:r>
            <a:br>
              <a:rPr lang="en"/>
            </a:br>
            <a:r>
              <a:rPr lang="en"/>
              <a:t>Prater RBT125</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1092275"/>
            <a:ext cx="836400" cy="1704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pic>
        <p:nvPicPr>
          <p:cNvPr id="62" name="Google Shape;62;p14"/>
          <p:cNvPicPr preferRelativeResize="0"/>
          <p:nvPr/>
        </p:nvPicPr>
        <p:blipFill>
          <a:blip r:embed="rId3">
            <a:alphaModFix/>
          </a:blip>
          <a:stretch>
            <a:fillRect/>
          </a:stretch>
        </p:blipFill>
        <p:spPr>
          <a:xfrm>
            <a:off x="2284400" y="466875"/>
            <a:ext cx="4575200" cy="420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Put simply a Non-Inverting Amplifier is an op-amp circuit which is a high-gain amplifier that has low input impedance and high output impedance.</a:t>
            </a:r>
            <a:endParaRPr>
              <a:solidFill>
                <a:schemeClr val="dk1"/>
              </a:solidFill>
            </a:endParaRPr>
          </a:p>
          <a:p>
            <a:pPr indent="0" lvl="0" marL="0" rtl="0" algn="l">
              <a:spcBef>
                <a:spcPts val="1200"/>
              </a:spcBef>
              <a:spcAft>
                <a:spcPts val="1200"/>
              </a:spcAft>
              <a:buNone/>
            </a:pPr>
            <a:r>
              <a:rPr lang="en">
                <a:solidFill>
                  <a:schemeClr val="dk1"/>
                </a:solidFill>
              </a:rPr>
              <a:t>The circuit’s core </a:t>
            </a:r>
            <a:r>
              <a:rPr lang="en">
                <a:solidFill>
                  <a:schemeClr val="dk1"/>
                </a:solidFill>
              </a:rPr>
              <a:t>centers</a:t>
            </a:r>
            <a:r>
              <a:rPr lang="en">
                <a:solidFill>
                  <a:schemeClr val="dk1"/>
                </a:solidFill>
              </a:rPr>
              <a:t> around the use of a </a:t>
            </a:r>
            <a:r>
              <a:rPr lang="en">
                <a:solidFill>
                  <a:schemeClr val="dk1"/>
                </a:solidFill>
              </a:rPr>
              <a:t>comparator</a:t>
            </a:r>
            <a:r>
              <a:rPr lang="en">
                <a:solidFill>
                  <a:schemeClr val="dk1"/>
                </a:solidFill>
              </a:rPr>
              <a:t> which as the name implies compares the stronger (or rather needed) voltages between 2 one will be represented by a Negative ground signal.</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5677410" y="2937775"/>
            <a:ext cx="2831965" cy="1943100"/>
          </a:xfrm>
          <a:prstGeom prst="rect">
            <a:avLst/>
          </a:prstGeom>
          <a:noFill/>
          <a:ln>
            <a:noFill/>
          </a:ln>
        </p:spPr>
      </p:pic>
      <p:pic>
        <p:nvPicPr>
          <p:cNvPr id="70" name="Google Shape;70;p15"/>
          <p:cNvPicPr preferRelativeResize="0"/>
          <p:nvPr/>
        </p:nvPicPr>
        <p:blipFill>
          <a:blip r:embed="rId4">
            <a:alphaModFix/>
          </a:blip>
          <a:stretch>
            <a:fillRect/>
          </a:stretch>
        </p:blipFill>
        <p:spPr>
          <a:xfrm>
            <a:off x="1197413" y="3023488"/>
            <a:ext cx="2581275"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Usages</a:t>
            </a:r>
            <a:endParaRPr/>
          </a:p>
        </p:txBody>
      </p:sp>
      <p:sp>
        <p:nvSpPr>
          <p:cNvPr id="76" name="Google Shape;76;p16"/>
          <p:cNvSpPr txBox="1"/>
          <p:nvPr>
            <p:ph idx="1" type="body"/>
          </p:nvPr>
        </p:nvSpPr>
        <p:spPr>
          <a:xfrm>
            <a:off x="311700" y="1152475"/>
            <a:ext cx="4804800" cy="3416400"/>
          </a:xfrm>
          <a:prstGeom prst="rect">
            <a:avLst/>
          </a:prstGeom>
        </p:spPr>
        <p:txBody>
          <a:bodyPr anchorCtr="0" anchor="t" bIns="91425" lIns="91425" spcFirstLastPara="1" rIns="91425" wrap="square" tIns="91425">
            <a:normAutofit/>
          </a:bodyPr>
          <a:lstStyle/>
          <a:p>
            <a:pPr indent="-342900" lvl="0" marL="647700" rtl="0" algn="l">
              <a:lnSpc>
                <a:spcPct val="162500"/>
              </a:lnSpc>
              <a:spcBef>
                <a:spcPts val="0"/>
              </a:spcBef>
              <a:spcAft>
                <a:spcPts val="0"/>
              </a:spcAft>
              <a:buClr>
                <a:schemeClr val="dk1"/>
              </a:buClr>
              <a:buSzPts val="1800"/>
              <a:buChar char="●"/>
            </a:pPr>
            <a:r>
              <a:rPr lang="en">
                <a:solidFill>
                  <a:schemeClr val="dk1"/>
                </a:solidFill>
              </a:rPr>
              <a:t>It is used to perform mathematical simulation like as its effects on waves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in Audio devices. While a little more uncommon, the rightmost figure demonstrates the need for a non-inverting signal for a 5-10Kilo ohm range via an OpAmp signal. </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5393700" y="1621375"/>
            <a:ext cx="3438600" cy="32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circuit compared to others</a:t>
            </a:r>
            <a:endParaRPr/>
          </a:p>
        </p:txBody>
      </p:sp>
      <p:sp>
        <p:nvSpPr>
          <p:cNvPr id="83" name="Google Shape;83;p17"/>
          <p:cNvSpPr txBox="1"/>
          <p:nvPr>
            <p:ph idx="1" type="body"/>
          </p:nvPr>
        </p:nvSpPr>
        <p:spPr>
          <a:xfrm>
            <a:off x="311700" y="126152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Non inverting OP amp gain (such as what is used by a NON inverting Amplifiers) is calculated with the formula described to the right.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This formula is </a:t>
            </a:r>
            <a:r>
              <a:rPr lang="en">
                <a:solidFill>
                  <a:schemeClr val="dk1"/>
                </a:solidFill>
              </a:rPr>
              <a:t>advantageous</a:t>
            </a:r>
            <a:r>
              <a:rPr lang="en">
                <a:solidFill>
                  <a:schemeClr val="dk1"/>
                </a:solidFill>
              </a:rPr>
              <a:t> considering it will result in a higher theoretical Gain/Av  compared to other circuits such as in the figure to the right. </a:t>
            </a:r>
            <a:r>
              <a:rPr lang="en">
                <a:solidFill>
                  <a:schemeClr val="dk1"/>
                </a:solidFill>
              </a:rPr>
              <a:t>Typically</a:t>
            </a:r>
            <a:r>
              <a:rPr lang="en">
                <a:solidFill>
                  <a:schemeClr val="dk1"/>
                </a:solidFill>
              </a:rPr>
              <a:t> gain is similar but this factor should be considered </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4691725" y="1261513"/>
            <a:ext cx="3483400" cy="1107125"/>
          </a:xfrm>
          <a:prstGeom prst="rect">
            <a:avLst/>
          </a:prstGeom>
          <a:noFill/>
          <a:ln>
            <a:noFill/>
          </a:ln>
        </p:spPr>
      </p:pic>
      <p:pic>
        <p:nvPicPr>
          <p:cNvPr id="85" name="Google Shape;85;p17"/>
          <p:cNvPicPr preferRelativeResize="0"/>
          <p:nvPr/>
        </p:nvPicPr>
        <p:blipFill>
          <a:blip r:embed="rId4">
            <a:alphaModFix/>
          </a:blip>
          <a:stretch>
            <a:fillRect/>
          </a:stretch>
        </p:blipFill>
        <p:spPr>
          <a:xfrm>
            <a:off x="4854925" y="2612425"/>
            <a:ext cx="3156991" cy="237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a:t>
            </a:r>
            <a:r>
              <a:rPr lang="en"/>
              <a:t>dvantages of circuit compared to others</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4992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00">
                <a:solidFill>
                  <a:schemeClr val="dk1"/>
                </a:solidFill>
              </a:rPr>
              <a:t> Depending on the goal </a:t>
            </a:r>
            <a:r>
              <a:rPr lang="en" sz="2300">
                <a:solidFill>
                  <a:schemeClr val="dk1"/>
                </a:solidFill>
              </a:rPr>
              <a:t>of</a:t>
            </a:r>
            <a:r>
              <a:rPr lang="en" sz="2300">
                <a:solidFill>
                  <a:schemeClr val="dk1"/>
                </a:solidFill>
              </a:rPr>
              <a:t> your circuit a inverting amplifier may be preferable rather than a non-inverting amplifier.</a:t>
            </a:r>
            <a:endParaRPr sz="2300">
              <a:solidFill>
                <a:schemeClr val="dk1"/>
              </a:solidFill>
            </a:endParaRPr>
          </a:p>
          <a:p>
            <a:pPr indent="0" lvl="0" marL="0" rtl="0" algn="l">
              <a:spcBef>
                <a:spcPts val="1200"/>
              </a:spcBef>
              <a:spcAft>
                <a:spcPts val="0"/>
              </a:spcAft>
              <a:buNone/>
            </a:pPr>
            <a:r>
              <a:rPr lang="en" sz="2300">
                <a:solidFill>
                  <a:schemeClr val="dk1"/>
                </a:solidFill>
              </a:rPr>
              <a:t>It may be preferable because as the name implies the inverting amplifier inverts or flips the signal so that positive voltage being input represents as a negative going one of the output/ out the other end of the circuit. Vise versa applies as well which is what causes the pulsing in both circuits.</a:t>
            </a:r>
            <a:endParaRPr sz="2300">
              <a:solidFill>
                <a:schemeClr val="dk1"/>
              </a:solidFill>
            </a:endParaRPr>
          </a:p>
          <a:p>
            <a:pPr indent="0" lvl="0" marL="0" rtl="0" algn="l">
              <a:spcBef>
                <a:spcPts val="1200"/>
              </a:spcBef>
              <a:spcAft>
                <a:spcPts val="1200"/>
              </a:spcAft>
              <a:buNone/>
            </a:pPr>
            <a:r>
              <a:t/>
            </a:r>
            <a:endParaRPr sz="2300">
              <a:solidFill>
                <a:schemeClr val="dk1"/>
              </a:solidFill>
            </a:endParaRPr>
          </a:p>
        </p:txBody>
      </p:sp>
      <p:pic>
        <p:nvPicPr>
          <p:cNvPr id="92" name="Google Shape;92;p18"/>
          <p:cNvPicPr preferRelativeResize="0"/>
          <p:nvPr/>
        </p:nvPicPr>
        <p:blipFill>
          <a:blip r:embed="rId3">
            <a:alphaModFix/>
          </a:blip>
          <a:stretch>
            <a:fillRect/>
          </a:stretch>
        </p:blipFill>
        <p:spPr>
          <a:xfrm>
            <a:off x="5404100" y="1536275"/>
            <a:ext cx="3535199" cy="235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the circuit</a:t>
            </a:r>
            <a:endParaRPr/>
          </a:p>
        </p:txBody>
      </p:sp>
      <p:sp>
        <p:nvSpPr>
          <p:cNvPr id="98" name="Google Shape;98;p19"/>
          <p:cNvSpPr txBox="1"/>
          <p:nvPr>
            <p:ph idx="1" type="body"/>
          </p:nvPr>
        </p:nvSpPr>
        <p:spPr>
          <a:xfrm>
            <a:off x="311700" y="1152475"/>
            <a:ext cx="379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Many of the variations may utilize</a:t>
            </a:r>
            <a:endParaRPr>
              <a:solidFill>
                <a:schemeClr val="dk1"/>
              </a:solidFill>
            </a:endParaRPr>
          </a:p>
          <a:p>
            <a:pPr indent="0" lvl="0" marL="0" rtl="0" algn="l">
              <a:spcBef>
                <a:spcPts val="1200"/>
              </a:spcBef>
              <a:spcAft>
                <a:spcPts val="0"/>
              </a:spcAft>
              <a:buNone/>
            </a:pPr>
            <a:r>
              <a:rPr lang="en">
                <a:solidFill>
                  <a:schemeClr val="dk1"/>
                </a:solidFill>
              </a:rPr>
              <a:t>Multiple </a:t>
            </a:r>
            <a:r>
              <a:rPr lang="en">
                <a:solidFill>
                  <a:schemeClr val="dk1"/>
                </a:solidFill>
              </a:rPr>
              <a:t>resistors</a:t>
            </a:r>
            <a:r>
              <a:rPr lang="en">
                <a:solidFill>
                  <a:schemeClr val="dk1"/>
                </a:solidFill>
              </a:rPr>
              <a:t> (more </a:t>
            </a:r>
            <a:r>
              <a:rPr lang="en">
                <a:solidFill>
                  <a:schemeClr val="dk1"/>
                </a:solidFill>
              </a:rPr>
              <a:t>than</a:t>
            </a:r>
            <a:r>
              <a:rPr lang="en">
                <a:solidFill>
                  <a:schemeClr val="dk1"/>
                </a:solidFill>
              </a:rPr>
              <a:t> two)</a:t>
            </a:r>
            <a:endParaRPr>
              <a:solidFill>
                <a:schemeClr val="dk1"/>
              </a:solidFill>
            </a:endParaRPr>
          </a:p>
          <a:p>
            <a:pPr indent="0" lvl="0" marL="0" rtl="0" algn="l">
              <a:spcBef>
                <a:spcPts val="1200"/>
              </a:spcBef>
              <a:spcAft>
                <a:spcPts val="1200"/>
              </a:spcAft>
              <a:buNone/>
            </a:pPr>
            <a:r>
              <a:rPr lang="en">
                <a:solidFill>
                  <a:schemeClr val="dk1"/>
                </a:solidFill>
              </a:rPr>
              <a:t>Or may replace a resistor for a </a:t>
            </a:r>
            <a:r>
              <a:rPr lang="en">
                <a:solidFill>
                  <a:schemeClr val="dk1"/>
                </a:solidFill>
              </a:rPr>
              <a:t>different</a:t>
            </a:r>
            <a:r>
              <a:rPr lang="en">
                <a:solidFill>
                  <a:schemeClr val="dk1"/>
                </a:solidFill>
              </a:rPr>
              <a:t> component as can be seen within the figure the the right</a:t>
            </a:r>
            <a:endParaRPr>
              <a:solidFill>
                <a:schemeClr val="dk1"/>
              </a:solidFill>
            </a:endParaRPr>
          </a:p>
        </p:txBody>
      </p:sp>
      <p:pic>
        <p:nvPicPr>
          <p:cNvPr id="99" name="Google Shape;99;p19"/>
          <p:cNvPicPr preferRelativeResize="0"/>
          <p:nvPr/>
        </p:nvPicPr>
        <p:blipFill>
          <a:blip r:embed="rId3">
            <a:alphaModFix/>
          </a:blip>
          <a:stretch>
            <a:fillRect/>
          </a:stretch>
        </p:blipFill>
        <p:spPr>
          <a:xfrm>
            <a:off x="4185525" y="445025"/>
            <a:ext cx="4592450" cy="4453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solidFill>
                  <a:schemeClr val="dk1"/>
                </a:solidFill>
              </a:rPr>
              <a:t>Agarwal, T. (2021, December 10). Non-inverting op-amp : Circuit, working, </a:t>
            </a:r>
            <a:r>
              <a:rPr lang="en">
                <a:solidFill>
                  <a:schemeClr val="dk1"/>
                </a:solidFill>
              </a:rPr>
              <a:t>Examples</a:t>
            </a:r>
            <a:r>
              <a:rPr lang="en">
                <a:solidFill>
                  <a:schemeClr val="dk1"/>
                </a:solidFill>
              </a:rPr>
              <a:t> &amp;amp; Its Applications. ElProCus. https://www.elprocus.com/non-inverting-op-amp/ </a:t>
            </a:r>
            <a:endParaRPr>
              <a:solidFill>
                <a:schemeClr val="dk1"/>
              </a:solidFill>
            </a:endParaRPr>
          </a:p>
          <a:p>
            <a:pPr indent="0" lvl="0" marL="0" rtl="0" algn="l">
              <a:spcBef>
                <a:spcPts val="1200"/>
              </a:spcBef>
              <a:spcAft>
                <a:spcPts val="0"/>
              </a:spcAft>
              <a:buNone/>
            </a:pPr>
            <a:r>
              <a:rPr lang="en">
                <a:solidFill>
                  <a:schemeClr val="dk1"/>
                </a:solidFill>
              </a:rPr>
              <a:t>concordia college. (n.d.). Operational amplifiers - concordia college. https://faculty.cord.edu/luther/physics225/lectures/opamp.pdf </a:t>
            </a:r>
            <a:endParaRPr>
              <a:solidFill>
                <a:schemeClr val="dk1"/>
              </a:solidFill>
            </a:endParaRPr>
          </a:p>
          <a:p>
            <a:pPr indent="0" lvl="0" marL="0" rtl="0" algn="l">
              <a:spcBef>
                <a:spcPts val="1200"/>
              </a:spcBef>
              <a:spcAft>
                <a:spcPts val="0"/>
              </a:spcAft>
              <a:buNone/>
            </a:pPr>
            <a:r>
              <a:rPr lang="en">
                <a:solidFill>
                  <a:schemeClr val="dk1"/>
                </a:solidFill>
              </a:rPr>
              <a:t>J, P. (n.d.). Schematic symbol of comparator | download scientific diagram - researchgate. Researchgate.net. https://www.researchgate.net/figure/Schematic-symbol-of-comparator_fig1_317232011 </a:t>
            </a:r>
            <a:endParaRPr>
              <a:solidFill>
                <a:schemeClr val="dk1"/>
              </a:solidFill>
            </a:endParaRPr>
          </a:p>
          <a:p>
            <a:pPr indent="0" lvl="0" marL="0" rtl="0" algn="l">
              <a:spcBef>
                <a:spcPts val="1200"/>
              </a:spcBef>
              <a:spcAft>
                <a:spcPts val="0"/>
              </a:spcAft>
              <a:buNone/>
            </a:pPr>
            <a:r>
              <a:rPr lang="en">
                <a:solidFill>
                  <a:schemeClr val="dk1"/>
                </a:solidFill>
              </a:rPr>
              <a:t>Notes, E. (n.d.). Inverting vs non-inverting OP amp circuits. Electronics Notes. https://www.electronics-notes.com/articles/analogue_circuits/operational-amplifier-op-amp/inverting-vs-noninverting-opamp-circuits.php </a:t>
            </a:r>
            <a:endParaRPr>
              <a:solidFill>
                <a:schemeClr val="dk1"/>
              </a:solidFill>
            </a:endParaRPr>
          </a:p>
          <a:p>
            <a:pPr indent="0" lvl="0" marL="0" rtl="0" algn="l">
              <a:spcBef>
                <a:spcPts val="1200"/>
              </a:spcBef>
              <a:spcAft>
                <a:spcPts val="0"/>
              </a:spcAft>
              <a:buNone/>
            </a:pPr>
            <a:r>
              <a:rPr lang="en">
                <a:solidFill>
                  <a:schemeClr val="dk1"/>
                </a:solidFill>
              </a:rPr>
              <a:t>Prater, M. (n.d.). Noninverting amplifier. Prof. Prater’s Page. https://praterma2.github.io/cards/src/noninverting_amplifier.html </a:t>
            </a:r>
            <a:endParaRPr>
              <a:solidFill>
                <a:schemeClr val="dk1"/>
              </a:solidFill>
            </a:endParaRPr>
          </a:p>
          <a:p>
            <a:pPr indent="0" lvl="0" marL="0" rtl="0" algn="l">
              <a:spcBef>
                <a:spcPts val="1200"/>
              </a:spcBef>
              <a:spcAft>
                <a:spcPts val="0"/>
              </a:spcAft>
              <a:buNone/>
            </a:pPr>
            <a:r>
              <a:rPr lang="en">
                <a:solidFill>
                  <a:schemeClr val="dk1"/>
                </a:solidFill>
              </a:rPr>
              <a:t>Self, D. (n.d.). Nvhrbiblio.nl. www.nvhrbiblio.nl. https://nvhrbiblio.nl/biblio/boek/Self%20-%20Small%20signal%20audio%20design-2e.pdf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