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317901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834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1639160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936457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76187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2050364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156627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3498022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225880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344574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141222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374185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386118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395273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402892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33306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4647104-E5A3-4F8E-91D0-2B6F8167D4B1}" type="datetimeFigureOut">
              <a:rPr lang="ru-RU" smtClean="0"/>
              <a:pPr/>
              <a:t>03.04.2020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357746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647104-E5A3-4F8E-91D0-2B6F8167D4B1}" type="datetimeFigureOut">
              <a:rPr lang="ru-RU" smtClean="0"/>
              <a:pPr/>
              <a:t>03.04.2020</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44175A-CDEA-4172-95C9-B87F548769AA}" type="slidenum">
              <a:rPr lang="ru-RU" smtClean="0"/>
              <a:pPr/>
              <a:t>‹#›</a:t>
            </a:fld>
            <a:endParaRPr lang="ru-RU"/>
          </a:p>
        </p:txBody>
      </p:sp>
    </p:spTree>
    <p:extLst>
      <p:ext uri="{BB962C8B-B14F-4D97-AF65-F5344CB8AC3E}">
        <p14:creationId xmlns:p14="http://schemas.microsoft.com/office/powerpoint/2010/main" xmlns="" val="42534042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48077" y="5187536"/>
            <a:ext cx="8825658" cy="861420"/>
          </a:xfrm>
        </p:spPr>
        <p:txBody>
          <a:bodyPr>
            <a:noAutofit/>
          </a:bodyPr>
          <a:lstStyle/>
          <a:p>
            <a:endParaRPr lang="ru-RU" dirty="0"/>
          </a:p>
          <a:p>
            <a:endParaRPr lang="ru-RU" dirty="0"/>
          </a:p>
        </p:txBody>
      </p:sp>
      <p:sp>
        <p:nvSpPr>
          <p:cNvPr id="4" name="Прямоугольник 3"/>
          <p:cNvSpPr/>
          <p:nvPr/>
        </p:nvSpPr>
        <p:spPr>
          <a:xfrm>
            <a:off x="1332931" y="1011925"/>
            <a:ext cx="8255950" cy="3416320"/>
          </a:xfrm>
          <a:prstGeom prst="rect">
            <a:avLst/>
          </a:prstGeom>
          <a:noFill/>
        </p:spPr>
        <p:txBody>
          <a:bodyPr wrap="square" lIns="91440" tIns="45720" rIns="91440" bIns="45720">
            <a:spAutoFit/>
          </a:bodyPr>
          <a:lstStyle/>
          <a:p>
            <a:pPr algn="ctr"/>
            <a:r>
              <a:rPr lang="ru-RU"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Правовий</a:t>
            </a:r>
            <a:r>
              <a:rPr lang="ru-RU"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статус </a:t>
            </a:r>
            <a:r>
              <a:rPr lang="ru-RU"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контролюючих</a:t>
            </a:r>
            <a:r>
              <a:rPr lang="ru-RU"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ru-RU"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органів</a:t>
            </a:r>
            <a:r>
              <a:rPr lang="ru-RU"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у </a:t>
            </a:r>
            <a:r>
              <a:rPr lang="ru-RU"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сфері</a:t>
            </a:r>
            <a:r>
              <a:rPr lang="ru-RU"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ru-RU"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оподаткування</a:t>
            </a:r>
            <a:endParaRPr lang="ru-RU"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xmlns="" val="25046321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1143" y="-147784"/>
            <a:ext cx="9404723" cy="1400530"/>
          </a:xfrm>
        </p:spPr>
        <p:txBody>
          <a:bodyPr/>
          <a:lstStyle/>
          <a:p>
            <a:r>
              <a:rPr lang="uk-UA" dirty="0"/>
              <a:t>Митні органи як контролюючий орган у сфері оподаткування</a:t>
            </a:r>
            <a:r>
              <a:rPr lang="ru-RU" dirty="0"/>
              <a:t/>
            </a:r>
            <a:br>
              <a:rPr lang="ru-RU" dirty="0"/>
            </a:br>
            <a:endParaRPr lang="ru-RU" dirty="0"/>
          </a:p>
        </p:txBody>
      </p:sp>
      <p:sp>
        <p:nvSpPr>
          <p:cNvPr id="3" name="Объект 2"/>
          <p:cNvSpPr>
            <a:spLocks noGrp="1"/>
          </p:cNvSpPr>
          <p:nvPr>
            <p:ph idx="1"/>
          </p:nvPr>
        </p:nvSpPr>
        <p:spPr>
          <a:xfrm>
            <a:off x="370234" y="1666154"/>
            <a:ext cx="10848226" cy="5216293"/>
          </a:xfrm>
        </p:spPr>
        <p:txBody>
          <a:bodyPr/>
          <a:lstStyle/>
          <a:p>
            <a:pPr marL="0" indent="0">
              <a:buNone/>
            </a:pPr>
            <a:r>
              <a:rPr lang="uk-UA" dirty="0"/>
              <a:t>Основними завданнями Держмитслужби є</a:t>
            </a:r>
            <a:r>
              <a:rPr lang="uk-UA" dirty="0" smtClean="0"/>
              <a:t>:</a:t>
            </a:r>
          </a:p>
          <a:p>
            <a:r>
              <a:rPr lang="uk-UA" dirty="0"/>
              <a:t>забезпечення реалізації державної митної політики, зокрема забезпечення митної безпеки та захисту митних інтересів України і створення сприятливих умов для розвитку зовнішньоекономічної діяльності, збереження належного балансу між митним контролем і спрощенням законної торгівлі;</a:t>
            </a:r>
            <a:endParaRPr lang="ru-RU" dirty="0"/>
          </a:p>
          <a:p>
            <a:r>
              <a:rPr lang="uk-UA" dirty="0"/>
              <a:t>забезпечення реалізації державної політики у сфері боротьби з правопорушеннями під час застосування законодавства з питань державної митної </a:t>
            </a:r>
            <a:r>
              <a:rPr lang="uk-UA" dirty="0" smtClean="0"/>
              <a:t>справи;</a:t>
            </a:r>
          </a:p>
          <a:p>
            <a:r>
              <a:rPr lang="ru-RU" dirty="0" err="1" smtClean="0"/>
              <a:t>внесення</a:t>
            </a:r>
            <a:r>
              <a:rPr lang="ru-RU" dirty="0" smtClean="0"/>
              <a:t> </a:t>
            </a:r>
            <a:r>
              <a:rPr lang="ru-RU" dirty="0" err="1"/>
              <a:t>пропозицій</a:t>
            </a:r>
            <a:r>
              <a:rPr lang="ru-RU" dirty="0"/>
              <a:t> </a:t>
            </a:r>
            <a:r>
              <a:rPr lang="ru-RU" dirty="0" err="1"/>
              <a:t>щодо</a:t>
            </a:r>
            <a:r>
              <a:rPr lang="ru-RU" dirty="0"/>
              <a:t> </a:t>
            </a:r>
            <a:r>
              <a:rPr lang="ru-RU" dirty="0" err="1"/>
              <a:t>забезпечення</a:t>
            </a:r>
            <a:r>
              <a:rPr lang="ru-RU" dirty="0"/>
              <a:t> </a:t>
            </a:r>
            <a:r>
              <a:rPr lang="ru-RU" dirty="0" err="1"/>
              <a:t>формування</a:t>
            </a:r>
            <a:r>
              <a:rPr lang="ru-RU" dirty="0"/>
              <a:t> </a:t>
            </a:r>
            <a:r>
              <a:rPr lang="ru-RU" dirty="0" err="1"/>
              <a:t>державної</a:t>
            </a:r>
            <a:r>
              <a:rPr lang="ru-RU" dirty="0"/>
              <a:t> </a:t>
            </a:r>
            <a:r>
              <a:rPr lang="ru-RU" dirty="0" err="1"/>
              <a:t>митної</a:t>
            </a:r>
            <a:r>
              <a:rPr lang="ru-RU" dirty="0"/>
              <a:t> </a:t>
            </a:r>
            <a:r>
              <a:rPr lang="ru-RU" dirty="0" err="1"/>
              <a:t>політики</a:t>
            </a:r>
            <a:r>
              <a:rPr lang="ru-RU" dirty="0"/>
              <a:t> на </a:t>
            </a:r>
            <a:r>
              <a:rPr lang="ru-RU" dirty="0" err="1"/>
              <a:t>розгляд</a:t>
            </a:r>
            <a:r>
              <a:rPr lang="ru-RU" dirty="0"/>
              <a:t> </a:t>
            </a:r>
            <a:r>
              <a:rPr lang="ru-RU" dirty="0" err="1"/>
              <a:t>Міністра</a:t>
            </a:r>
            <a:r>
              <a:rPr lang="ru-RU" dirty="0"/>
              <a:t> </a:t>
            </a:r>
            <a:r>
              <a:rPr lang="ru-RU" dirty="0" err="1" smtClean="0"/>
              <a:t>фінансів</a:t>
            </a:r>
            <a:r>
              <a:rPr lang="ru-RU" dirty="0" smtClean="0"/>
              <a:t>.</a:t>
            </a:r>
            <a:endParaRPr lang="ru-RU" dirty="0"/>
          </a:p>
          <a:p>
            <a:pPr marL="0" indent="0">
              <a:buNone/>
            </a:pPr>
            <a:endParaRPr lang="ru-RU" dirty="0"/>
          </a:p>
        </p:txBody>
      </p:sp>
    </p:spTree>
    <p:extLst>
      <p:ext uri="{BB962C8B-B14F-4D97-AF65-F5344CB8AC3E}">
        <p14:creationId xmlns:p14="http://schemas.microsoft.com/office/powerpoint/2010/main" xmlns="" val="211548262"/>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anim calcmode="lin" valueType="num">
                                      <p:cBhvr>
                                        <p:cTn id="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anim calcmode="lin" valueType="num">
                                      <p:cBhvr>
                                        <p:cTn id="1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anim calcmode="lin" valueType="num">
                                      <p:cBhvr>
                                        <p:cTn id="22"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7421" y="586854"/>
            <a:ext cx="11805313" cy="5661546"/>
          </a:xfrm>
        </p:spPr>
        <p:txBody>
          <a:bodyPr>
            <a:normAutofit fontScale="92500" lnSpcReduction="20000"/>
          </a:bodyPr>
          <a:lstStyle/>
          <a:p>
            <a:r>
              <a:rPr lang="uk-UA" sz="3200" dirty="0"/>
              <a:t>Отже, у сучасних умовах розвитку ринкових відносин в Україні, які супроводжуються процесами поширення корупції та проявами шахрайства в податковій сфері, виникає об’єктивна необхідність  у  забезпеченні  дієвості  державного контролю, який би сприяв законності та раціональності використання коштів і майна, що належать державі</a:t>
            </a:r>
            <a:r>
              <a:rPr lang="uk-UA" sz="3200" dirty="0" smtClean="0"/>
              <a:t>.</a:t>
            </a:r>
          </a:p>
          <a:p>
            <a:r>
              <a:rPr lang="uk-UA" sz="3200" dirty="0"/>
              <a:t>Важливе значення має взаємодія Державної податкової служби та митних органів, а також розмежування їх повноважень, які обумовлені багатьма факторами, зокрема наявністю спільної мети по забезпеченню надходження платежів, зокрема податку на додану вартість, тощо до бюджету, об'єктивною необхідністю комплексного підходу до проведення контролю.</a:t>
            </a:r>
            <a:endParaRPr lang="ru-RU" sz="3200" dirty="0"/>
          </a:p>
          <a:p>
            <a:endParaRPr lang="ru-RU" sz="3200" dirty="0"/>
          </a:p>
          <a:p>
            <a:endParaRPr lang="ru-RU" dirty="0"/>
          </a:p>
        </p:txBody>
      </p:sp>
    </p:spTree>
    <p:extLst>
      <p:ext uri="{BB962C8B-B14F-4D97-AF65-F5344CB8AC3E}">
        <p14:creationId xmlns:p14="http://schemas.microsoft.com/office/powerpoint/2010/main" xmlns="" val="5032021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05848" y="2380481"/>
            <a:ext cx="9307356" cy="1323439"/>
          </a:xfrm>
          <a:prstGeom prst="rect">
            <a:avLst/>
          </a:prstGeom>
          <a:noFill/>
        </p:spPr>
        <p:txBody>
          <a:bodyPr wrap="none" lIns="91440" tIns="45720" rIns="91440" bIns="45720">
            <a:spAutoFit/>
          </a:bodyPr>
          <a:lstStyle/>
          <a:p>
            <a:pPr algn="ctr"/>
            <a:r>
              <a:rPr lang="ru-RU" sz="8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ДЯКУЮ ЗА УВАГУ!</a:t>
            </a:r>
            <a:endParaRPr lang="ru-RU"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xmlns="" val="303507639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8693" y="0"/>
            <a:ext cx="11199867" cy="1400530"/>
          </a:xfrm>
        </p:spPr>
        <p:txBody>
          <a:bodyPr/>
          <a:lstStyle/>
          <a:p>
            <a:r>
              <a:rPr lang="uk-UA" dirty="0"/>
              <a:t>Загальна характеристика контролюючих органів у сфері оподаткування</a:t>
            </a:r>
            <a:r>
              <a:rPr lang="ru-RU" dirty="0"/>
              <a:t/>
            </a:r>
            <a:br>
              <a:rPr lang="ru-RU" dirty="0"/>
            </a:br>
            <a:endParaRPr lang="ru-RU" dirty="0"/>
          </a:p>
        </p:txBody>
      </p:sp>
      <p:sp>
        <p:nvSpPr>
          <p:cNvPr id="3" name="Объект 2"/>
          <p:cNvSpPr>
            <a:spLocks noGrp="1"/>
          </p:cNvSpPr>
          <p:nvPr>
            <p:ph idx="1"/>
          </p:nvPr>
        </p:nvSpPr>
        <p:spPr>
          <a:xfrm>
            <a:off x="337624" y="1588684"/>
            <a:ext cx="11451101" cy="4195481"/>
          </a:xfrm>
        </p:spPr>
        <p:txBody>
          <a:bodyPr/>
          <a:lstStyle/>
          <a:p>
            <a:r>
              <a:rPr lang="ru-RU" dirty="0" err="1"/>
              <a:t>Податкові</a:t>
            </a:r>
            <a:r>
              <a:rPr lang="ru-RU" dirty="0"/>
              <a:t> </a:t>
            </a:r>
            <a:r>
              <a:rPr lang="ru-RU" dirty="0" err="1" smtClean="0"/>
              <a:t>органи</a:t>
            </a:r>
            <a:r>
              <a:rPr lang="ru-RU" dirty="0" smtClean="0"/>
              <a:t>— </a:t>
            </a:r>
            <a:r>
              <a:rPr lang="ru-RU" dirty="0" err="1"/>
              <a:t>це</a:t>
            </a:r>
            <a:r>
              <a:rPr lang="ru-RU" dirty="0"/>
              <a:t> система </a:t>
            </a:r>
            <a:r>
              <a:rPr lang="ru-RU" dirty="0" err="1"/>
              <a:t>всіх</a:t>
            </a:r>
            <a:r>
              <a:rPr lang="ru-RU" dirty="0"/>
              <a:t> </a:t>
            </a:r>
            <a:r>
              <a:rPr lang="ru-RU" dirty="0" err="1"/>
              <a:t>органів</a:t>
            </a:r>
            <a:r>
              <a:rPr lang="ru-RU" dirty="0"/>
              <a:t> </a:t>
            </a:r>
            <a:r>
              <a:rPr lang="ru-RU" dirty="0" err="1"/>
              <a:t>влади</a:t>
            </a:r>
            <a:r>
              <a:rPr lang="ru-RU" dirty="0"/>
              <a:t>, </a:t>
            </a:r>
            <a:r>
              <a:rPr lang="ru-RU" dirty="0" err="1"/>
              <a:t>які</a:t>
            </a:r>
            <a:r>
              <a:rPr lang="ru-RU" dirty="0"/>
              <a:t> </a:t>
            </a:r>
            <a:r>
              <a:rPr lang="ru-RU" dirty="0" err="1"/>
              <a:t>контролюють</a:t>
            </a:r>
            <a:r>
              <a:rPr lang="ru-RU" dirty="0"/>
              <a:t> </a:t>
            </a:r>
            <a:r>
              <a:rPr lang="ru-RU" dirty="0" err="1"/>
              <a:t>надходження</a:t>
            </a:r>
            <a:r>
              <a:rPr lang="ru-RU" dirty="0"/>
              <a:t> до </a:t>
            </a:r>
            <a:r>
              <a:rPr lang="ru-RU" dirty="0" err="1"/>
              <a:t>бюджетів</a:t>
            </a:r>
            <a:r>
              <a:rPr lang="ru-RU" dirty="0"/>
              <a:t> і </a:t>
            </a:r>
            <a:r>
              <a:rPr lang="ru-RU" dirty="0" err="1"/>
              <a:t>спеціальних</a:t>
            </a:r>
            <a:r>
              <a:rPr lang="ru-RU" dirty="0"/>
              <a:t> </a:t>
            </a:r>
            <a:r>
              <a:rPr lang="ru-RU" dirty="0" err="1"/>
              <a:t>цільових</a:t>
            </a:r>
            <a:r>
              <a:rPr lang="ru-RU" dirty="0"/>
              <a:t> </a:t>
            </a:r>
            <a:r>
              <a:rPr lang="ru-RU" dirty="0" err="1"/>
              <a:t>фондів</a:t>
            </a:r>
            <a:r>
              <a:rPr lang="ru-RU" dirty="0"/>
              <a:t> </a:t>
            </a:r>
            <a:r>
              <a:rPr lang="ru-RU" dirty="0" err="1"/>
              <a:t>різних</a:t>
            </a:r>
            <a:r>
              <a:rPr lang="ru-RU" dirty="0"/>
              <a:t> </a:t>
            </a:r>
            <a:r>
              <a:rPr lang="ru-RU" dirty="0" err="1"/>
              <a:t>обов'язкових</a:t>
            </a:r>
            <a:r>
              <a:rPr lang="ru-RU" dirty="0"/>
              <a:t> </a:t>
            </a:r>
            <a:r>
              <a:rPr lang="ru-RU" dirty="0" err="1"/>
              <a:t>платежів</a:t>
            </a:r>
            <a:r>
              <a:rPr lang="ru-RU" dirty="0"/>
              <a:t> </a:t>
            </a:r>
            <a:r>
              <a:rPr lang="ru-RU" dirty="0" err="1"/>
              <a:t>податкового</a:t>
            </a:r>
            <a:r>
              <a:rPr lang="ru-RU" dirty="0"/>
              <a:t> характеру.</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71501" y="2868051"/>
            <a:ext cx="7334250" cy="3989949"/>
          </a:xfrm>
          <a:prstGeom prst="rect">
            <a:avLst/>
          </a:prstGeom>
        </p:spPr>
      </p:pic>
    </p:spTree>
    <p:extLst>
      <p:ext uri="{BB962C8B-B14F-4D97-AF65-F5344CB8AC3E}">
        <p14:creationId xmlns:p14="http://schemas.microsoft.com/office/powerpoint/2010/main" xmlns="" val="422002025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94" y="-154744"/>
            <a:ext cx="10635175" cy="1237957"/>
          </a:xfrm>
        </p:spPr>
        <p:txBody>
          <a:bodyPr/>
          <a:lstStyle/>
          <a:p>
            <a:r>
              <a:rPr lang="uk-UA" dirty="0"/>
              <a:t>Загальна характеристика контролюючих органів у сфері оподаткування</a:t>
            </a:r>
            <a:endParaRPr lang="ru-RU" dirty="0"/>
          </a:p>
        </p:txBody>
      </p:sp>
      <p:sp>
        <p:nvSpPr>
          <p:cNvPr id="3" name="Объект 2"/>
          <p:cNvSpPr>
            <a:spLocks noGrp="1"/>
          </p:cNvSpPr>
          <p:nvPr>
            <p:ph idx="1"/>
          </p:nvPr>
        </p:nvSpPr>
        <p:spPr>
          <a:xfrm>
            <a:off x="258994" y="2059952"/>
            <a:ext cx="10741941" cy="4798048"/>
          </a:xfrm>
        </p:spPr>
        <p:txBody>
          <a:bodyPr/>
          <a:lstStyle/>
          <a:p>
            <a:pPr marL="0" indent="0">
              <a:buNone/>
            </a:pPr>
            <a:r>
              <a:rPr lang="ru-RU" sz="2800" dirty="0"/>
              <a:t>До </a:t>
            </a:r>
            <a:r>
              <a:rPr lang="ru-RU" sz="2800" dirty="0" err="1"/>
              <a:t>переліку</a:t>
            </a:r>
            <a:r>
              <a:rPr lang="ru-RU" sz="2800" dirty="0"/>
              <a:t> </a:t>
            </a:r>
            <a:r>
              <a:rPr lang="ru-RU" sz="2800" dirty="0" err="1"/>
              <a:t>контролюючих</a:t>
            </a:r>
            <a:r>
              <a:rPr lang="ru-RU" sz="2800" dirty="0"/>
              <a:t> </a:t>
            </a:r>
            <a:r>
              <a:rPr lang="ru-RU" sz="2800" dirty="0" err="1"/>
              <a:t>органів</a:t>
            </a:r>
            <a:r>
              <a:rPr lang="ru-RU" sz="2800" dirty="0"/>
              <a:t> </a:t>
            </a:r>
            <a:r>
              <a:rPr lang="ru-RU" sz="2800" dirty="0" err="1"/>
              <a:t>законодавець</a:t>
            </a:r>
            <a:r>
              <a:rPr lang="ru-RU" sz="2800" dirty="0"/>
              <a:t> включив</a:t>
            </a:r>
            <a:r>
              <a:rPr lang="ru-RU" sz="2800" dirty="0" smtClean="0"/>
              <a:t>:</a:t>
            </a:r>
          </a:p>
          <a:p>
            <a:r>
              <a:rPr lang="uk-UA" sz="2800" dirty="0"/>
              <a:t>Митні органи (Державна митна служба України</a:t>
            </a:r>
            <a:r>
              <a:rPr lang="uk-UA" sz="2800" dirty="0" smtClean="0"/>
              <a:t>);</a:t>
            </a:r>
          </a:p>
          <a:p>
            <a:r>
              <a:rPr lang="ru-RU" sz="2800" dirty="0" err="1"/>
              <a:t>Органи</a:t>
            </a:r>
            <a:r>
              <a:rPr lang="ru-RU" sz="2800" dirty="0"/>
              <a:t> </a:t>
            </a:r>
            <a:r>
              <a:rPr lang="ru-RU" sz="2800" dirty="0" err="1"/>
              <a:t>Пенсійного</a:t>
            </a:r>
            <a:r>
              <a:rPr lang="ru-RU" sz="2800" dirty="0"/>
              <a:t> фонду </a:t>
            </a:r>
            <a:r>
              <a:rPr lang="ru-RU" sz="2800" dirty="0" err="1" smtClean="0"/>
              <a:t>України</a:t>
            </a:r>
            <a:r>
              <a:rPr lang="ru-RU" sz="2800" dirty="0" smtClean="0"/>
              <a:t>;</a:t>
            </a:r>
          </a:p>
          <a:p>
            <a:r>
              <a:rPr lang="ru-RU" sz="2800" dirty="0" err="1"/>
              <a:t>Органи</a:t>
            </a:r>
            <a:r>
              <a:rPr lang="ru-RU" sz="2800" dirty="0"/>
              <a:t> </a:t>
            </a:r>
            <a:r>
              <a:rPr lang="ru-RU" sz="2800" dirty="0" err="1"/>
              <a:t>фондів</a:t>
            </a:r>
            <a:r>
              <a:rPr lang="ru-RU" sz="2800" dirty="0"/>
              <a:t> </a:t>
            </a:r>
            <a:r>
              <a:rPr lang="ru-RU" sz="2800" dirty="0" err="1"/>
              <a:t>загальнообов'язкового</a:t>
            </a:r>
            <a:r>
              <a:rPr lang="ru-RU" sz="2800" dirty="0"/>
              <a:t> державного </a:t>
            </a:r>
            <a:r>
              <a:rPr lang="ru-RU" sz="2800" dirty="0" err="1"/>
              <a:t>соціального</a:t>
            </a:r>
            <a:r>
              <a:rPr lang="ru-RU" sz="2800" dirty="0"/>
              <a:t> </a:t>
            </a:r>
            <a:r>
              <a:rPr lang="ru-RU" sz="2800" dirty="0" err="1" smtClean="0"/>
              <a:t>страхування</a:t>
            </a:r>
            <a:r>
              <a:rPr lang="ru-RU" sz="2800" dirty="0"/>
              <a:t>;</a:t>
            </a:r>
            <a:endParaRPr lang="ru-RU" sz="2800" dirty="0" smtClean="0"/>
          </a:p>
          <a:p>
            <a:r>
              <a:rPr lang="ru-RU" sz="2800" dirty="0" err="1"/>
              <a:t>Податкові</a:t>
            </a:r>
            <a:r>
              <a:rPr lang="ru-RU" sz="2800" dirty="0"/>
              <a:t> </a:t>
            </a:r>
            <a:r>
              <a:rPr lang="ru-RU" sz="2800" dirty="0" err="1"/>
              <a:t>органи</a:t>
            </a:r>
            <a:r>
              <a:rPr lang="ru-RU" sz="2800" dirty="0"/>
              <a:t> (</a:t>
            </a:r>
            <a:r>
              <a:rPr lang="ru-RU" sz="2800" dirty="0" err="1"/>
              <a:t>органи</a:t>
            </a:r>
            <a:r>
              <a:rPr lang="ru-RU" sz="2800" dirty="0"/>
              <a:t> </a:t>
            </a:r>
            <a:r>
              <a:rPr lang="ru-RU" sz="2800" dirty="0" err="1"/>
              <a:t>державної</a:t>
            </a:r>
            <a:r>
              <a:rPr lang="ru-RU" sz="2800" dirty="0"/>
              <a:t> </a:t>
            </a:r>
            <a:r>
              <a:rPr lang="uk-UA" sz="2800" dirty="0"/>
              <a:t>податкової</a:t>
            </a:r>
            <a:r>
              <a:rPr lang="ru-RU" sz="2800" dirty="0"/>
              <a:t> </a:t>
            </a:r>
            <a:r>
              <a:rPr lang="ru-RU" sz="2800" dirty="0" err="1"/>
              <a:t>служби</a:t>
            </a:r>
            <a:r>
              <a:rPr lang="ru-RU" sz="2800" dirty="0"/>
              <a:t> </a:t>
            </a:r>
            <a:r>
              <a:rPr lang="ru-RU" sz="2800" dirty="0" err="1"/>
              <a:t>України</a:t>
            </a:r>
            <a:r>
              <a:rPr lang="ru-RU" sz="2800" dirty="0" smtClean="0"/>
              <a:t>).</a:t>
            </a:r>
          </a:p>
          <a:p>
            <a:endParaRPr lang="ru-RU" dirty="0"/>
          </a:p>
          <a:p>
            <a:endParaRPr lang="ru-RU" dirty="0"/>
          </a:p>
        </p:txBody>
      </p:sp>
    </p:spTree>
    <p:extLst>
      <p:ext uri="{BB962C8B-B14F-4D97-AF65-F5344CB8AC3E}">
        <p14:creationId xmlns:p14="http://schemas.microsoft.com/office/powerpoint/2010/main" xmlns="" val="3138838708"/>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9674" y="-166260"/>
            <a:ext cx="10636178" cy="1400530"/>
          </a:xfrm>
        </p:spPr>
        <p:txBody>
          <a:bodyPr/>
          <a:lstStyle/>
          <a:p>
            <a:r>
              <a:rPr lang="uk-UA" dirty="0"/>
              <a:t>Загальна характеристика контролюючих органів у сфері оподаткування</a:t>
            </a:r>
            <a:endParaRPr lang="ru-RU" dirty="0"/>
          </a:p>
        </p:txBody>
      </p:sp>
      <p:sp>
        <p:nvSpPr>
          <p:cNvPr id="3" name="Объект 2"/>
          <p:cNvSpPr>
            <a:spLocks noGrp="1"/>
          </p:cNvSpPr>
          <p:nvPr>
            <p:ph idx="1"/>
          </p:nvPr>
        </p:nvSpPr>
        <p:spPr>
          <a:xfrm>
            <a:off x="312494" y="2432745"/>
            <a:ext cx="11630977" cy="4195481"/>
          </a:xfrm>
        </p:spPr>
        <p:txBody>
          <a:bodyPr/>
          <a:lstStyle/>
          <a:p>
            <a:pPr marL="0" indent="0">
              <a:buNone/>
            </a:pPr>
            <a:r>
              <a:rPr lang="uk-UA" sz="2800" dirty="0"/>
              <a:t>Контролюючі органи мають право здійснювати </a:t>
            </a:r>
            <a:r>
              <a:rPr lang="uk-UA" sz="2800" dirty="0" smtClean="0"/>
              <a:t>перевірки</a:t>
            </a:r>
            <a:r>
              <a:rPr lang="ru-RU" sz="2800" dirty="0" smtClean="0"/>
              <a:t>:</a:t>
            </a:r>
          </a:p>
          <a:p>
            <a:r>
              <a:rPr lang="uk-UA" sz="2800" dirty="0" smtClean="0"/>
              <a:t>Своєчасності;</a:t>
            </a:r>
          </a:p>
          <a:p>
            <a:r>
              <a:rPr lang="uk-UA" sz="2800" dirty="0" smtClean="0"/>
              <a:t>Достовірності;</a:t>
            </a:r>
          </a:p>
          <a:p>
            <a:r>
              <a:rPr lang="ru-RU" sz="2800" dirty="0" err="1" smtClean="0"/>
              <a:t>Повноти</a:t>
            </a:r>
            <a:r>
              <a:rPr lang="ru-RU" sz="2800" dirty="0" smtClean="0"/>
              <a:t> </a:t>
            </a:r>
            <a:r>
              <a:rPr lang="ru-RU" sz="2800" dirty="0" err="1"/>
              <a:t>нарахування</a:t>
            </a:r>
            <a:r>
              <a:rPr lang="ru-RU" sz="2800" dirty="0"/>
              <a:t> та </a:t>
            </a:r>
            <a:r>
              <a:rPr lang="ru-RU" sz="2800" dirty="0" err="1"/>
              <a:t>сплати</a:t>
            </a:r>
            <a:r>
              <a:rPr lang="ru-RU" sz="2800" dirty="0"/>
              <a:t> </a:t>
            </a:r>
            <a:r>
              <a:rPr lang="ru-RU" sz="2800" dirty="0" err="1"/>
              <a:t>лише</a:t>
            </a:r>
            <a:r>
              <a:rPr lang="ru-RU" sz="2800" dirty="0"/>
              <a:t> </a:t>
            </a:r>
            <a:r>
              <a:rPr lang="ru-RU" sz="2800" dirty="0" err="1"/>
              <a:t>стосовно</a:t>
            </a:r>
            <a:r>
              <a:rPr lang="ru-RU" sz="2800" dirty="0"/>
              <a:t> тих </a:t>
            </a:r>
            <a:r>
              <a:rPr lang="ru-RU" sz="2800" dirty="0" err="1"/>
              <a:t>податків</a:t>
            </a:r>
            <a:r>
              <a:rPr lang="ru-RU" sz="2800" dirty="0"/>
              <a:t> і </a:t>
            </a:r>
            <a:r>
              <a:rPr lang="ru-RU" sz="2800" dirty="0" err="1"/>
              <a:t>зборів</a:t>
            </a:r>
            <a:r>
              <a:rPr lang="ru-RU" sz="2800" dirty="0"/>
              <a:t> (</a:t>
            </a:r>
            <a:r>
              <a:rPr lang="ru-RU" sz="2800" dirty="0" err="1"/>
              <a:t>обов'язкових</a:t>
            </a:r>
            <a:r>
              <a:rPr lang="ru-RU" sz="2800" dirty="0"/>
              <a:t> </a:t>
            </a:r>
            <a:r>
              <a:rPr lang="ru-RU" sz="2800" dirty="0" err="1"/>
              <a:t>платежів</a:t>
            </a:r>
            <a:r>
              <a:rPr lang="ru-RU" sz="2800" dirty="0"/>
              <a:t>), </a:t>
            </a:r>
            <a:r>
              <a:rPr lang="ru-RU" sz="2800" dirty="0" err="1"/>
              <a:t>які</a:t>
            </a:r>
            <a:r>
              <a:rPr lang="ru-RU" sz="2800" dirty="0"/>
              <a:t> </a:t>
            </a:r>
            <a:r>
              <a:rPr lang="ru-RU" sz="2800" dirty="0" err="1"/>
              <a:t>віднесені</a:t>
            </a:r>
            <a:r>
              <a:rPr lang="ru-RU" sz="2800" dirty="0"/>
              <a:t> до </a:t>
            </a:r>
            <a:r>
              <a:rPr lang="ru-RU" sz="2800" dirty="0" err="1"/>
              <a:t>їх</a:t>
            </a:r>
            <a:r>
              <a:rPr lang="ru-RU" sz="2800" dirty="0"/>
              <a:t> </a:t>
            </a:r>
            <a:r>
              <a:rPr lang="ru-RU" sz="2800" dirty="0" err="1"/>
              <a:t>компетенції</a:t>
            </a:r>
            <a:r>
              <a:rPr lang="ru-RU" sz="2800" dirty="0"/>
              <a:t>.</a:t>
            </a:r>
            <a:endParaRPr lang="ru-RU" sz="2800" dirty="0" smtClean="0"/>
          </a:p>
          <a:p>
            <a:endParaRPr lang="uk-UA" dirty="0" smtClean="0"/>
          </a:p>
        </p:txBody>
      </p:sp>
    </p:spTree>
    <p:extLst>
      <p:ext uri="{BB962C8B-B14F-4D97-AF65-F5344CB8AC3E}">
        <p14:creationId xmlns:p14="http://schemas.microsoft.com/office/powerpoint/2010/main" xmlns="" val="65033571"/>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917" y="-134136"/>
            <a:ext cx="11391214" cy="1400530"/>
          </a:xfrm>
        </p:spPr>
        <p:txBody>
          <a:bodyPr/>
          <a:lstStyle/>
          <a:p>
            <a:r>
              <a:rPr lang="uk-UA" dirty="0"/>
              <a:t>Державна податкова служба України як контролюючий орган у сфері оподаткування</a:t>
            </a:r>
            <a:r>
              <a:rPr lang="ru-RU" dirty="0"/>
              <a:t/>
            </a:r>
            <a:br>
              <a:rPr lang="ru-RU" dirty="0"/>
            </a:br>
            <a:endParaRPr lang="ru-RU" dirty="0"/>
          </a:p>
        </p:txBody>
      </p:sp>
      <p:sp>
        <p:nvSpPr>
          <p:cNvPr id="3" name="Объект 2"/>
          <p:cNvSpPr>
            <a:spLocks noGrp="1"/>
          </p:cNvSpPr>
          <p:nvPr>
            <p:ph idx="1"/>
          </p:nvPr>
        </p:nvSpPr>
        <p:spPr>
          <a:xfrm>
            <a:off x="109181" y="1779963"/>
            <a:ext cx="11586950" cy="4195481"/>
          </a:xfrm>
        </p:spPr>
        <p:txBody>
          <a:bodyPr/>
          <a:lstStyle/>
          <a:p>
            <a:r>
              <a:rPr lang="ru-RU" dirty="0" err="1"/>
              <a:t>Державна</a:t>
            </a:r>
            <a:r>
              <a:rPr lang="ru-RU" dirty="0"/>
              <a:t> </a:t>
            </a:r>
            <a:r>
              <a:rPr lang="ru-RU" dirty="0" err="1"/>
              <a:t>податкова</a:t>
            </a:r>
            <a:r>
              <a:rPr lang="ru-RU" dirty="0"/>
              <a:t> служба </a:t>
            </a:r>
            <a:r>
              <a:rPr lang="ru-RU" dirty="0" err="1"/>
              <a:t>України</a:t>
            </a:r>
            <a:r>
              <a:rPr lang="ru-RU" dirty="0"/>
              <a:t> (ДПС) є </a:t>
            </a:r>
            <a:r>
              <a:rPr lang="ru-RU" dirty="0" err="1"/>
              <a:t>центральним</a:t>
            </a:r>
            <a:r>
              <a:rPr lang="ru-RU" dirty="0"/>
              <a:t> органом </a:t>
            </a:r>
            <a:r>
              <a:rPr lang="ru-RU" dirty="0" err="1"/>
              <a:t>виконавчої</a:t>
            </a:r>
            <a:r>
              <a:rPr lang="ru-RU" dirty="0"/>
              <a:t> </a:t>
            </a:r>
            <a:r>
              <a:rPr lang="ru-RU" dirty="0" err="1"/>
              <a:t>влади</a:t>
            </a:r>
            <a:r>
              <a:rPr lang="ru-RU" dirty="0"/>
              <a:t>, </a:t>
            </a:r>
            <a:r>
              <a:rPr lang="ru-RU" dirty="0" err="1"/>
              <a:t>діяльність</a:t>
            </a:r>
            <a:r>
              <a:rPr lang="ru-RU" dirty="0"/>
              <a:t> </a:t>
            </a:r>
            <a:r>
              <a:rPr lang="ru-RU" dirty="0" err="1"/>
              <a:t>якого</a:t>
            </a:r>
            <a:r>
              <a:rPr lang="ru-RU" dirty="0"/>
              <a:t> </a:t>
            </a:r>
            <a:r>
              <a:rPr lang="ru-RU" dirty="0" err="1"/>
              <a:t>спрямовується</a:t>
            </a:r>
            <a:r>
              <a:rPr lang="ru-RU" dirty="0"/>
              <a:t> і </a:t>
            </a:r>
            <a:r>
              <a:rPr lang="ru-RU" dirty="0" err="1"/>
              <a:t>координується</a:t>
            </a:r>
            <a:r>
              <a:rPr lang="ru-RU" dirty="0"/>
              <a:t> </a:t>
            </a:r>
            <a:r>
              <a:rPr lang="ru-RU" dirty="0" err="1"/>
              <a:t>Кабінетом</a:t>
            </a:r>
            <a:r>
              <a:rPr lang="ru-RU" dirty="0"/>
              <a:t> </a:t>
            </a:r>
            <a:r>
              <a:rPr lang="ru-RU" dirty="0" err="1"/>
              <a:t>Міністрів</a:t>
            </a:r>
            <a:r>
              <a:rPr lang="ru-RU" dirty="0"/>
              <a:t> </a:t>
            </a:r>
            <a:r>
              <a:rPr lang="ru-RU" dirty="0" err="1"/>
              <a:t>України</a:t>
            </a:r>
            <a:r>
              <a:rPr lang="ru-RU" dirty="0"/>
              <a:t> через </a:t>
            </a:r>
            <a:r>
              <a:rPr lang="ru-RU" dirty="0" err="1"/>
              <a:t>Міністра</a:t>
            </a:r>
            <a:r>
              <a:rPr lang="ru-RU" dirty="0"/>
              <a:t> </a:t>
            </a:r>
            <a:r>
              <a:rPr lang="ru-RU" dirty="0" err="1"/>
              <a:t>фінансів</a:t>
            </a:r>
            <a:r>
              <a:rPr lang="ru-RU" dirty="0"/>
              <a:t> і </a:t>
            </a:r>
            <a:r>
              <a:rPr lang="ru-RU" dirty="0" err="1"/>
              <a:t>який</a:t>
            </a:r>
            <a:r>
              <a:rPr lang="ru-RU" dirty="0"/>
              <a:t> </a:t>
            </a:r>
            <a:r>
              <a:rPr lang="ru-RU" dirty="0" err="1"/>
              <a:t>реалізує</a:t>
            </a:r>
            <a:r>
              <a:rPr lang="ru-RU" dirty="0"/>
              <a:t> </a:t>
            </a:r>
            <a:r>
              <a:rPr lang="ru-RU" dirty="0" err="1"/>
              <a:t>державну</a:t>
            </a:r>
            <a:r>
              <a:rPr lang="ru-RU" dirty="0"/>
              <a:t> </a:t>
            </a:r>
            <a:r>
              <a:rPr lang="ru-RU" dirty="0" err="1"/>
              <a:t>податкову</a:t>
            </a:r>
            <a:r>
              <a:rPr lang="ru-RU" dirty="0"/>
              <a:t> </a:t>
            </a:r>
            <a:r>
              <a:rPr lang="ru-RU" dirty="0" err="1"/>
              <a:t>політику</a:t>
            </a:r>
            <a:r>
              <a:rPr lang="ru-RU" dirty="0"/>
              <a:t>, </a:t>
            </a:r>
            <a:r>
              <a:rPr lang="ru-RU" dirty="0" err="1"/>
              <a:t>державну</a:t>
            </a:r>
            <a:r>
              <a:rPr lang="ru-RU" dirty="0"/>
              <a:t> </a:t>
            </a:r>
            <a:r>
              <a:rPr lang="ru-RU" dirty="0" err="1"/>
              <a:t>політику</a:t>
            </a:r>
            <a:r>
              <a:rPr lang="ru-RU" dirty="0"/>
              <a:t> у </a:t>
            </a:r>
            <a:r>
              <a:rPr lang="ru-RU" dirty="0" err="1"/>
              <a:t>сфері</a:t>
            </a:r>
            <a:r>
              <a:rPr lang="ru-RU" dirty="0"/>
              <a:t> </a:t>
            </a:r>
            <a:r>
              <a:rPr lang="ru-RU" dirty="0" err="1"/>
              <a:t>державної</a:t>
            </a:r>
            <a:r>
              <a:rPr lang="ru-RU" dirty="0"/>
              <a:t> </a:t>
            </a:r>
            <a:r>
              <a:rPr lang="ru-RU" dirty="0" err="1"/>
              <a:t>митної</a:t>
            </a:r>
            <a:r>
              <a:rPr lang="ru-RU" dirty="0"/>
              <a:t> </a:t>
            </a:r>
            <a:r>
              <a:rPr lang="ru-RU" dirty="0" err="1"/>
              <a:t>справи</a:t>
            </a:r>
            <a:r>
              <a:rPr lang="ru-RU" dirty="0"/>
              <a:t>, </a:t>
            </a:r>
            <a:r>
              <a:rPr lang="ru-RU" dirty="0" err="1"/>
              <a:t>державну</a:t>
            </a:r>
            <a:r>
              <a:rPr lang="ru-RU" dirty="0"/>
              <a:t> </a:t>
            </a:r>
            <a:r>
              <a:rPr lang="ru-RU" dirty="0" err="1"/>
              <a:t>політику</a:t>
            </a:r>
            <a:r>
              <a:rPr lang="ru-RU" dirty="0"/>
              <a:t> з </a:t>
            </a:r>
            <a:r>
              <a:rPr lang="ru-RU" dirty="0" err="1"/>
              <a:t>адміністрування</a:t>
            </a:r>
            <a:r>
              <a:rPr lang="ru-RU" dirty="0"/>
              <a:t> </a:t>
            </a:r>
            <a:r>
              <a:rPr lang="ru-RU" dirty="0" err="1"/>
              <a:t>єдиного</a:t>
            </a:r>
            <a:r>
              <a:rPr lang="ru-RU" dirty="0"/>
              <a:t> </a:t>
            </a:r>
            <a:r>
              <a:rPr lang="ru-RU" dirty="0" err="1"/>
              <a:t>внеску</a:t>
            </a:r>
            <a:r>
              <a:rPr lang="ru-RU" dirty="0"/>
              <a:t> на </a:t>
            </a:r>
            <a:r>
              <a:rPr lang="ru-RU" dirty="0" err="1"/>
              <a:t>загальнообов’язкове</a:t>
            </a:r>
            <a:r>
              <a:rPr lang="ru-RU" dirty="0"/>
              <a:t> </a:t>
            </a:r>
            <a:r>
              <a:rPr lang="ru-RU" dirty="0" err="1"/>
              <a:t>державне</a:t>
            </a:r>
            <a:r>
              <a:rPr lang="ru-RU" dirty="0"/>
              <a:t> </a:t>
            </a:r>
            <a:r>
              <a:rPr lang="ru-RU" dirty="0" err="1"/>
              <a:t>соціальне</a:t>
            </a:r>
            <a:r>
              <a:rPr lang="ru-RU" dirty="0"/>
              <a:t> </a:t>
            </a:r>
            <a:r>
              <a:rPr lang="ru-RU" dirty="0" err="1"/>
              <a:t>страхування</a:t>
            </a:r>
            <a:r>
              <a:rPr lang="ru-RU" dirty="0"/>
              <a:t>, </a:t>
            </a:r>
            <a:r>
              <a:rPr lang="ru-RU" dirty="0" err="1"/>
              <a:t>державну</a:t>
            </a:r>
            <a:r>
              <a:rPr lang="ru-RU" dirty="0"/>
              <a:t> </a:t>
            </a:r>
            <a:r>
              <a:rPr lang="ru-RU" dirty="0" err="1"/>
              <a:t>політику</a:t>
            </a:r>
            <a:r>
              <a:rPr lang="ru-RU" dirty="0"/>
              <a:t> у </a:t>
            </a:r>
            <a:r>
              <a:rPr lang="ru-RU" dirty="0" err="1"/>
              <a:t>сфері</a:t>
            </a:r>
            <a:r>
              <a:rPr lang="ru-RU" dirty="0"/>
              <a:t> </a:t>
            </a:r>
            <a:r>
              <a:rPr lang="ru-RU" dirty="0" err="1"/>
              <a:t>боротьби</a:t>
            </a:r>
            <a:r>
              <a:rPr lang="ru-RU" dirty="0"/>
              <a:t> з </a:t>
            </a:r>
            <a:r>
              <a:rPr lang="ru-RU" dirty="0" err="1"/>
              <a:t>правопорушеннями</a:t>
            </a:r>
            <a:r>
              <a:rPr lang="ru-RU" dirty="0"/>
              <a:t> </a:t>
            </a:r>
            <a:r>
              <a:rPr lang="ru-RU" dirty="0" err="1"/>
              <a:t>під</a:t>
            </a:r>
            <a:r>
              <a:rPr lang="ru-RU" dirty="0"/>
              <a:t> час </a:t>
            </a:r>
            <a:r>
              <a:rPr lang="ru-RU" dirty="0" err="1"/>
              <a:t>застосування</a:t>
            </a:r>
            <a:r>
              <a:rPr lang="ru-RU" dirty="0"/>
              <a:t> </a:t>
            </a:r>
            <a:r>
              <a:rPr lang="ru-RU" dirty="0" err="1"/>
              <a:t>податкового</a:t>
            </a:r>
            <a:r>
              <a:rPr lang="ru-RU" dirty="0"/>
              <a:t>, </a:t>
            </a:r>
            <a:r>
              <a:rPr lang="ru-RU" dirty="0" err="1"/>
              <a:t>митного</a:t>
            </a:r>
            <a:r>
              <a:rPr lang="ru-RU" dirty="0"/>
              <a:t> </a:t>
            </a:r>
            <a:r>
              <a:rPr lang="ru-RU" dirty="0" err="1"/>
              <a:t>законодавства</a:t>
            </a:r>
            <a:r>
              <a:rPr lang="ru-RU" dirty="0"/>
              <a:t>, а </a:t>
            </a:r>
            <a:r>
              <a:rPr lang="ru-RU" dirty="0" err="1"/>
              <a:t>також</a:t>
            </a:r>
            <a:r>
              <a:rPr lang="ru-RU" dirty="0"/>
              <a:t> </a:t>
            </a:r>
            <a:r>
              <a:rPr lang="ru-RU" dirty="0" err="1"/>
              <a:t>законодавства</a:t>
            </a:r>
            <a:r>
              <a:rPr lang="ru-RU" dirty="0"/>
              <a:t> з </a:t>
            </a:r>
            <a:r>
              <a:rPr lang="ru-RU" dirty="0" err="1"/>
              <a:t>питань</a:t>
            </a:r>
            <a:r>
              <a:rPr lang="ru-RU" dirty="0"/>
              <a:t> </a:t>
            </a:r>
            <a:r>
              <a:rPr lang="ru-RU" dirty="0" err="1"/>
              <a:t>сплати</a:t>
            </a:r>
            <a:r>
              <a:rPr lang="ru-RU" dirty="0"/>
              <a:t> </a:t>
            </a:r>
            <a:r>
              <a:rPr lang="ru-RU" dirty="0" err="1"/>
              <a:t>єдиного</a:t>
            </a:r>
            <a:r>
              <a:rPr lang="ru-RU" dirty="0"/>
              <a:t> </a:t>
            </a:r>
            <a:r>
              <a:rPr lang="ru-RU" dirty="0" err="1"/>
              <a:t>внеску</a:t>
            </a:r>
            <a:r>
              <a:rPr lang="ru-RU" dirty="0"/>
              <a:t>.</a:t>
            </a:r>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43629" y="4089273"/>
            <a:ext cx="2559379" cy="2768728"/>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45272" y="4063623"/>
            <a:ext cx="2794377" cy="2794377"/>
          </a:xfrm>
          <a:prstGeom prst="rect">
            <a:avLst/>
          </a:prstGeom>
        </p:spPr>
      </p:pic>
    </p:spTree>
    <p:extLst>
      <p:ext uri="{BB962C8B-B14F-4D97-AF65-F5344CB8AC3E}">
        <p14:creationId xmlns:p14="http://schemas.microsoft.com/office/powerpoint/2010/main" xmlns="" val="67461653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5859" y="-122830"/>
            <a:ext cx="11186499" cy="1400530"/>
          </a:xfrm>
        </p:spPr>
        <p:txBody>
          <a:bodyPr/>
          <a:lstStyle/>
          <a:p>
            <a:r>
              <a:rPr lang="uk-UA" dirty="0"/>
              <a:t>Державна податкова служба України як контролюючий орган у сфері оподаткування</a:t>
            </a:r>
            <a:endParaRPr lang="ru-RU" dirty="0"/>
          </a:p>
        </p:txBody>
      </p:sp>
      <p:sp>
        <p:nvSpPr>
          <p:cNvPr id="3" name="Объект 2"/>
          <p:cNvSpPr>
            <a:spLocks noGrp="1"/>
          </p:cNvSpPr>
          <p:nvPr>
            <p:ph idx="1"/>
          </p:nvPr>
        </p:nvSpPr>
        <p:spPr>
          <a:xfrm>
            <a:off x="543754" y="1943736"/>
            <a:ext cx="10797536" cy="4195481"/>
          </a:xfrm>
        </p:spPr>
        <p:txBody>
          <a:bodyPr/>
          <a:lstStyle/>
          <a:p>
            <a:r>
              <a:rPr lang="uk-UA" dirty="0"/>
              <a:t>Завдання ДПС України та її повноваження визначає Положення про Державну податкову службу України (затверджене Постановою Кабінету Міністрів України від 06.03.2019 N 227). </a:t>
            </a:r>
            <a:endParaRPr lang="ru-RU" dirty="0"/>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08712" y="2771087"/>
            <a:ext cx="6745975" cy="3676556"/>
          </a:xfrm>
          <a:prstGeom prst="rect">
            <a:avLst/>
          </a:prstGeom>
        </p:spPr>
      </p:pic>
    </p:spTree>
    <p:extLst>
      <p:ext uri="{BB962C8B-B14F-4D97-AF65-F5344CB8AC3E}">
        <p14:creationId xmlns:p14="http://schemas.microsoft.com/office/powerpoint/2010/main" xmlns="" val="3616692804"/>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383" y="-147783"/>
            <a:ext cx="11172850" cy="1400530"/>
          </a:xfrm>
        </p:spPr>
        <p:txBody>
          <a:bodyPr/>
          <a:lstStyle/>
          <a:p>
            <a:r>
              <a:rPr lang="uk-UA" dirty="0"/>
              <a:t>Державна податкова служба України як контролюючий орган у сфері оподаткування</a:t>
            </a:r>
            <a:endParaRPr lang="ru-RU" dirty="0"/>
          </a:p>
        </p:txBody>
      </p:sp>
      <p:sp>
        <p:nvSpPr>
          <p:cNvPr id="3" name="Объект 2"/>
          <p:cNvSpPr>
            <a:spLocks noGrp="1"/>
          </p:cNvSpPr>
          <p:nvPr>
            <p:ph idx="1"/>
          </p:nvPr>
        </p:nvSpPr>
        <p:spPr>
          <a:xfrm>
            <a:off x="209383" y="1711724"/>
            <a:ext cx="11691465" cy="5146276"/>
          </a:xfrm>
        </p:spPr>
        <p:txBody>
          <a:bodyPr>
            <a:normAutofit/>
          </a:bodyPr>
          <a:lstStyle/>
          <a:p>
            <a:pPr marL="0" indent="0">
              <a:buNone/>
            </a:pPr>
            <a:r>
              <a:rPr lang="uk-UA" dirty="0"/>
              <a:t>Основними завданнями ДПС України у сфері контролю є: </a:t>
            </a:r>
            <a:endParaRPr lang="uk-UA" dirty="0" smtClean="0"/>
          </a:p>
          <a:p>
            <a:r>
              <a:rPr lang="uk-UA" dirty="0"/>
              <a:t>здійснює адміністрування податків і зборів, митних та інших платежів, єдиного </a:t>
            </a:r>
            <a:r>
              <a:rPr lang="uk-UA" dirty="0" smtClean="0"/>
              <a:t>внеску;</a:t>
            </a:r>
          </a:p>
          <a:p>
            <a:r>
              <a:rPr lang="uk-UA" dirty="0"/>
              <a:t>контролює своєчасність подання платниками податків та єдиного внеску передбаченої законом звітності, своєчасність, достовірність, повноту нарахування та сплати податків і зборів, єдиного внеску, митних та інших платежів;</a:t>
            </a:r>
            <a:endParaRPr lang="ru-RU" dirty="0"/>
          </a:p>
          <a:p>
            <a:r>
              <a:rPr lang="uk-UA" dirty="0"/>
              <a:t>здійснює контроль за дотриманням податкового і митного законодавства, законодавства щодо трансфертного ціноутворення, законодавства щодо адміністрування єдиного внеску та іншого </a:t>
            </a:r>
            <a:r>
              <a:rPr lang="uk-UA" dirty="0" smtClean="0"/>
              <a:t>законодавства;</a:t>
            </a:r>
          </a:p>
          <a:p>
            <a:r>
              <a:rPr lang="uk-UA" dirty="0"/>
              <a:t>здійснює контроль за правомірністю бюджетного відшкодування податку на додану вартість</a:t>
            </a:r>
            <a:r>
              <a:rPr lang="uk-UA" dirty="0" smtClean="0"/>
              <a:t>;</a:t>
            </a:r>
          </a:p>
          <a:p>
            <a:r>
              <a:rPr lang="uk-UA" dirty="0"/>
              <a:t>здійснює контроль та забезпечує надання допомоги у стягненні податкового боргу та недоїмки з єдиного внеску в міжнародних правовідносинах за запитами компетентних органів іноземних </a:t>
            </a:r>
            <a:r>
              <a:rPr lang="uk-UA" dirty="0" err="1" smtClean="0"/>
              <a:t>держа</a:t>
            </a:r>
            <a:r>
              <a:rPr lang="uk-UA" dirty="0" smtClean="0"/>
              <a:t> тощо.</a:t>
            </a:r>
            <a:endParaRPr lang="ru-RU" dirty="0"/>
          </a:p>
          <a:p>
            <a:endParaRPr lang="uk-UA" dirty="0" smtClean="0"/>
          </a:p>
          <a:p>
            <a:endParaRPr lang="ru-RU" dirty="0"/>
          </a:p>
          <a:p>
            <a:endParaRPr lang="ru-RU" dirty="0"/>
          </a:p>
        </p:txBody>
      </p:sp>
    </p:spTree>
    <p:extLst>
      <p:ext uri="{BB962C8B-B14F-4D97-AF65-F5344CB8AC3E}">
        <p14:creationId xmlns:p14="http://schemas.microsoft.com/office/powerpoint/2010/main" xmlns="" val="1248909520"/>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634" y="-134136"/>
            <a:ext cx="10899895" cy="1400530"/>
          </a:xfrm>
        </p:spPr>
        <p:txBody>
          <a:bodyPr/>
          <a:lstStyle/>
          <a:p>
            <a:r>
              <a:rPr lang="uk-UA" dirty="0"/>
              <a:t>Митні органи як контролюючий орган у сфері оподаткування</a:t>
            </a:r>
            <a:r>
              <a:rPr lang="ru-RU" dirty="0"/>
              <a:t/>
            </a:r>
            <a:br>
              <a:rPr lang="ru-RU" dirty="0"/>
            </a:br>
            <a:endParaRPr lang="ru-RU" dirty="0"/>
          </a:p>
        </p:txBody>
      </p:sp>
      <p:sp>
        <p:nvSpPr>
          <p:cNvPr id="3" name="Объект 2"/>
          <p:cNvSpPr>
            <a:spLocks noGrp="1"/>
          </p:cNvSpPr>
          <p:nvPr>
            <p:ph idx="1"/>
          </p:nvPr>
        </p:nvSpPr>
        <p:spPr>
          <a:xfrm>
            <a:off x="339038" y="1411473"/>
            <a:ext cx="10128795" cy="4195481"/>
          </a:xfrm>
        </p:spPr>
        <p:txBody>
          <a:bodyPr/>
          <a:lstStyle/>
          <a:p>
            <a:r>
              <a:rPr lang="uk-UA" dirty="0"/>
              <a:t>Державна митна служба України (Держмитслужба) є центральним органом виконавчої влади, діяльність якого спрямовується та координується Кабінетом Міністрів України через Міністра фінансів.</a:t>
            </a:r>
            <a:endParaRPr lang="ru-RU" dirty="0"/>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1671" y="2521994"/>
            <a:ext cx="4241398" cy="4262712"/>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18026" y="2521994"/>
            <a:ext cx="5305897" cy="4076698"/>
          </a:xfrm>
          <a:prstGeom prst="rect">
            <a:avLst/>
          </a:prstGeom>
        </p:spPr>
      </p:pic>
    </p:spTree>
    <p:extLst>
      <p:ext uri="{BB962C8B-B14F-4D97-AF65-F5344CB8AC3E}">
        <p14:creationId xmlns:p14="http://schemas.microsoft.com/office/powerpoint/2010/main" xmlns="" val="246491831"/>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1144" y="-150125"/>
            <a:ext cx="11227441" cy="1400530"/>
          </a:xfrm>
        </p:spPr>
        <p:txBody>
          <a:bodyPr/>
          <a:lstStyle/>
          <a:p>
            <a:r>
              <a:rPr lang="uk-UA" dirty="0"/>
              <a:t>Митні органи як контролюючий орган у сфері оподаткування</a:t>
            </a:r>
            <a:r>
              <a:rPr lang="ru-RU" dirty="0"/>
              <a:t/>
            </a:r>
            <a:br>
              <a:rPr lang="ru-RU" dirty="0"/>
            </a:br>
            <a:endParaRPr lang="ru-RU" dirty="0"/>
          </a:p>
        </p:txBody>
      </p:sp>
      <p:sp>
        <p:nvSpPr>
          <p:cNvPr id="3" name="Объект 2"/>
          <p:cNvSpPr>
            <a:spLocks noGrp="1"/>
          </p:cNvSpPr>
          <p:nvPr>
            <p:ph idx="1"/>
          </p:nvPr>
        </p:nvSpPr>
        <p:spPr>
          <a:xfrm>
            <a:off x="314242" y="1550656"/>
            <a:ext cx="10565524" cy="4195481"/>
          </a:xfrm>
        </p:spPr>
        <p:txBody>
          <a:bodyPr/>
          <a:lstStyle/>
          <a:p>
            <a:r>
              <a:rPr lang="uk-UA" dirty="0"/>
              <a:t>Завдання </a:t>
            </a:r>
            <a:r>
              <a:rPr lang="ru-RU" dirty="0" err="1"/>
              <a:t>Держмитслужб</a:t>
            </a:r>
            <a:r>
              <a:rPr lang="uk-UA" dirty="0"/>
              <a:t>и та її повноваження визначає Положення про Державну митну службу України (затверджене Постановою Кабінету Міністрів України від 06.03.2019 N 227).</a:t>
            </a:r>
            <a:endParaRPr lang="ru-RU" dirty="0"/>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87068" y="2721209"/>
            <a:ext cx="5921707" cy="3923899"/>
          </a:xfrm>
          <a:prstGeom prst="rect">
            <a:avLst/>
          </a:prstGeom>
        </p:spPr>
      </p:pic>
    </p:spTree>
    <p:extLst>
      <p:ext uri="{BB962C8B-B14F-4D97-AF65-F5344CB8AC3E}">
        <p14:creationId xmlns:p14="http://schemas.microsoft.com/office/powerpoint/2010/main" xmlns="" val="3756957947"/>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Ион">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32</TotalTime>
  <Words>608</Words>
  <Application>Microsoft Office PowerPoint</Application>
  <PresentationFormat>Произвольный</PresentationFormat>
  <Paragraphs>38</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Ион</vt:lpstr>
      <vt:lpstr>Слайд 1</vt:lpstr>
      <vt:lpstr>Загальна характеристика контролюючих органів у сфері оподаткування </vt:lpstr>
      <vt:lpstr>Загальна характеристика контролюючих органів у сфері оподаткування</vt:lpstr>
      <vt:lpstr>Загальна характеристика контролюючих органів у сфері оподаткування</vt:lpstr>
      <vt:lpstr>Державна податкова служба України як контролюючий орган у сфері оподаткування </vt:lpstr>
      <vt:lpstr>Державна податкова служба України як контролюючий орган у сфері оподаткування</vt:lpstr>
      <vt:lpstr>Державна податкова служба України як контролюючий орган у сфері оподаткування</vt:lpstr>
      <vt:lpstr>Митні органи як контролюючий орган у сфері оподаткування </vt:lpstr>
      <vt:lpstr>Митні органи як контролюючий орган у сфері оподаткування </vt:lpstr>
      <vt:lpstr>Митні органи як контролюючий орган у сфері оподаткування </vt:lpstr>
      <vt:lpstr>Слайд 11</vt:lpstr>
      <vt:lpstr>Слайд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Даша</dc:creator>
  <cp:lastModifiedBy>Admin</cp:lastModifiedBy>
  <cp:revision>4</cp:revision>
  <dcterms:created xsi:type="dcterms:W3CDTF">2020-03-23T15:46:10Z</dcterms:created>
  <dcterms:modified xsi:type="dcterms:W3CDTF">2020-04-03T20:23:48Z</dcterms:modified>
</cp:coreProperties>
</file>