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6" r:id="rId4"/>
    <p:sldId id="267" r:id="rId6"/>
    <p:sldId id="268" r:id="rId7"/>
    <p:sldId id="262" r:id="rId8"/>
    <p:sldId id="272" r:id="rId9"/>
    <p:sldId id="273" r:id="rId10"/>
    <p:sldId id="280" r:id="rId11"/>
    <p:sldId id="269" r:id="rId12"/>
    <p:sldId id="271" r:id="rId13"/>
    <p:sldId id="270" r:id="rId14"/>
    <p:sldId id="257" r:id="rId15"/>
    <p:sldId id="261" r:id="rId16"/>
    <p:sldId id="26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406EB2"/>
    <a:srgbClr val="396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721" autoAdjust="0"/>
  </p:normalViewPr>
  <p:slideViewPr>
    <p:cSldViewPr snapToGrid="0">
      <p:cViewPr varScale="1">
        <p:scale>
          <a:sx n="84" d="100"/>
          <a:sy n="84" d="100"/>
        </p:scale>
        <p:origin x="8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istrator\Desktop\7dayplus%20da\7day+.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dministrator\Desktop\7dayplus%20da\7day+&#25968;&#25454;.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istrator\Desktop\7dayplus%20da\7day+&#25968;&#25454;.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dministrator\Desktop\7dayplus%20da\1006&#33267;1009&#20184;&#36153;&#31036;&#21253;&#25353;&#31561;&#32423;&#27719;&#24635;2.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Administrator\Desktop\7dayplus%20da\1006&#33267;1009&#20184;&#36153;&#31036;&#21253;&#25353;&#31561;&#32423;&#27719;&#24635;2.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Administrator\Desktop\7dayplus%20da\1006&#33267;1009&#20184;&#36153;&#31036;&#21253;&#25353;&#31561;&#32423;&#27719;&#24635;2.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Administrator\Desktop\7dayplus%20da\1006&#33267;1009&#20184;&#36153;&#31036;&#21253;&#25353;&#31561;&#32423;&#27719;&#24635;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[7day+.xlsx]复购商品清单!数据透视表5</c:name>
    <c:fmtId val="-1"/>
  </c:pivotSource>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第二次购买礼包分布</a:t>
            </a:r>
            <a:endParaRPr lang="en-US" altLang="zh-CN"/>
          </a:p>
        </c:rich>
      </c:tx>
      <c:layout/>
      <c:overlay val="0"/>
      <c:spPr>
        <a:noFill/>
        <a:ln>
          <a:noFill/>
        </a:ln>
        <a:effectLst/>
      </c:spPr>
    </c:title>
    <c:autoTitleDeleted val="0"/>
    <c:plotArea>
      <c:layout/>
      <c:pieChart>
        <c:varyColors val="1"/>
        <c:ser>
          <c:idx val="0"/>
          <c:order val="0"/>
          <c:tx>
            <c:strRef>
              <c:f>复购商品清单!$H$3:$H$4</c:f>
              <c:strCache>
                <c:ptCount val="1"/>
                <c:pt idx="0">
                  <c:v>2</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dLbl>
              <c:idx val="0"/>
              <c:layout>
                <c:manualLayout>
                  <c:x val="-0.169444444444444"/>
                  <c:y val="0.0138888888888889"/>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130555555555555"/>
                  <c:y val="0.0138888888888889"/>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194444444444444"/>
                  <c:y val="0.0462962962962963"/>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0555555555555556"/>
                  <c:y val="0"/>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4"/>
              <c:layout>
                <c:manualLayout>
                  <c:x val="0.0694444444444444"/>
                  <c:y val="-0.0277777777777778"/>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5"/>
              <c:layout>
                <c:manualLayout>
                  <c:x val="0.0666666666666667"/>
                  <c:y val="0.013888888888888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6"/>
              <c:layout>
                <c:manualLayout>
                  <c:x val="-0.0194444444444444"/>
                  <c:y val="-1.69751125440267e-1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7"/>
              <c:layout>
                <c:manualLayout>
                  <c:x val="-0.0277777777777778"/>
                  <c:y val="-1.69751125440267e-1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复购商品清单!$G$5:$G$14</c:f>
              <c:strCache>
                <c:ptCount val="9"/>
                <c:pt idx="0">
                  <c:v>城建</c:v>
                </c:pt>
                <c:pt idx="1">
                  <c:v>宠物</c:v>
                </c:pt>
                <c:pt idx="2">
                  <c:v>抽卡</c:v>
                </c:pt>
                <c:pt idx="3">
                  <c:v>二队列</c:v>
                </c:pt>
                <c:pt idx="4">
                  <c:v>晶珀</c:v>
                </c:pt>
                <c:pt idx="5">
                  <c:v>每日</c:v>
                </c:pt>
                <c:pt idx="6">
                  <c:v>破冰</c:v>
                </c:pt>
                <c:pt idx="7">
                  <c:v>体力</c:v>
                </c:pt>
                <c:pt idx="8">
                  <c:v>英雄</c:v>
                </c:pt>
              </c:strCache>
            </c:strRef>
          </c:cat>
          <c:val>
            <c:numRef>
              <c:f>复购商品清单!$H$5:$H$14</c:f>
              <c:numCache>
                <c:formatCode>General</c:formatCode>
                <c:ptCount val="9"/>
                <c:pt idx="0">
                  <c:v>2</c:v>
                </c:pt>
                <c:pt idx="1">
                  <c:v>5</c:v>
                </c:pt>
                <c:pt idx="2">
                  <c:v>2</c:v>
                </c:pt>
                <c:pt idx="3">
                  <c:v>36</c:v>
                </c:pt>
                <c:pt idx="4">
                  <c:v>11</c:v>
                </c:pt>
                <c:pt idx="5">
                  <c:v>4</c:v>
                </c:pt>
                <c:pt idx="6">
                  <c:v>7</c:v>
                </c:pt>
                <c:pt idx="7">
                  <c:v>3</c:v>
                </c:pt>
                <c:pt idx="8">
                  <c:v>69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extLst>
    <c:ext xmlns:c14="http://schemas.microsoft.com/office/drawing/2007/8/2/chart" uri="{781A3756-C4B2-4CAC-9D66-4F8BD8637D16}">
      <c14:pivotOptions>
        <c14:dropZoneFilter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40" b="0" i="0" u="none" strike="noStrike" kern="1200" spc="0" baseline="0">
                <a:solidFill>
                  <a:schemeClr val="tx1">
                    <a:lumMod val="65000"/>
                    <a:lumOff val="35000"/>
                  </a:schemeClr>
                </a:solidFill>
                <a:latin typeface="+mn-lt"/>
                <a:ea typeface="+mn-ea"/>
                <a:cs typeface="+mn-cs"/>
              </a:defRPr>
            </a:pPr>
            <a:r>
              <a:rPr lang="zh-CN" altLang="en-US"/>
              <a:t>复购玩家占比</a:t>
            </a:r>
            <a:endParaRPr lang="zh-CN" altLang="en-US"/>
          </a:p>
        </c:rich>
      </c:tx>
      <c:layout/>
      <c:overlay val="0"/>
      <c:spPr>
        <a:noFill/>
        <a:ln>
          <a:noFill/>
        </a:ln>
        <a:effectLst/>
      </c:spPr>
    </c:title>
    <c:autoTitleDeleted val="0"/>
    <c:plotArea>
      <c:layout/>
      <c:ofPieChart>
        <c:ofPieType val="pie"/>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rgbClr val="EB89E6"/>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4"/>
              </a:solidFill>
              <a:ln w="19050">
                <a:solidFill>
                  <a:schemeClr val="lt1"/>
                </a:solidFill>
              </a:ln>
              <a:effectLst/>
            </c:spPr>
          </c:dPt>
          <c:dLbls>
            <c:dLbl>
              <c:idx val="2"/>
              <c:layout>
                <c:manualLayout>
                  <c:x val="0.0527777777777778"/>
                  <c:y val="-2.12188906800333e-1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0305555555555555"/>
                  <c:y val="-0.0046296296296296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4"/>
              <c:layout>
                <c:manualLayout>
                  <c:x val="0.0305555555555556"/>
                  <c:y val="0"/>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5"/>
              <c:layout>
                <c:manualLayout>
                  <c:x val="0.0416666666666667"/>
                  <c:y val="0.087962962962963"/>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6"/>
              <c:layout>
                <c:manualLayout>
                  <c:x val="-0.00555555555555556"/>
                  <c:y val="0.083333333333333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7"/>
              <c:layout/>
              <c:tx>
                <c:rich>
                  <a:bodyPr rot="0" spcFirstLastPara="1" vertOverflow="ellipsis" vert="horz" wrap="square" lIns="38100" tIns="19050" rIns="38100" bIns="19050" anchor="ctr" anchorCtr="1"/>
                  <a:lstStyle/>
                  <a:p>
                    <a:fld id="{192df72d-a108-4cff-a0ac-2f8f0b299d46}" type="CATEGORYNAME">
                      <a:t>[CATEGORY NAME]</a:t>
                    </a:fld>
                    <a:endParaRPr lang="zh-CN" altLang="en-US" b="0" i="0" u="none" strike="noStrike" baseline="0">
                      <a:latin typeface="Arial" panose="020B0604020202020204" pitchFamily="34" charset="0"/>
                      <a:ea typeface="Arial" panose="020B0604020202020204" pitchFamily="34" charset="0"/>
                      <a:cs typeface="+mn-ea"/>
                    </a:endParaRPr>
                  </a:p>
                </c:rich>
              </c:tx>
              <c:dLblPos val="outEnd"/>
              <c:showLegendKey val="0"/>
              <c:showVal val="0"/>
              <c:showCatName val="1"/>
              <c:showSerName val="0"/>
              <c:showPercent val="1"/>
              <c:showBubbleSize val="0"/>
              <c:separator>
</c:separator>
              <c:extLst>
                <c:ext xmlns:c15="http://schemas.microsoft.com/office/drawing/2012/chart" uri="{CE6537A1-D6FC-4f65-9D91-7224C49458BB}"/>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65000"/>
                        <a:lumOff val="3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复购率!$A$3:$A$9</c:f>
              <c:strCache>
                <c:ptCount val="7"/>
                <c:pt idx="0">
                  <c:v>1次</c:v>
                </c:pt>
                <c:pt idx="1">
                  <c:v>2次</c:v>
                </c:pt>
                <c:pt idx="2">
                  <c:v>3次</c:v>
                </c:pt>
                <c:pt idx="3">
                  <c:v>4次</c:v>
                </c:pt>
                <c:pt idx="4">
                  <c:v>5次</c:v>
                </c:pt>
                <c:pt idx="5">
                  <c:v>6次</c:v>
                </c:pt>
                <c:pt idx="6">
                  <c:v>&gt;6次</c:v>
                </c:pt>
              </c:strCache>
            </c:strRef>
          </c:cat>
          <c:val>
            <c:numRef>
              <c:f>复购率!$B$3:$B$9</c:f>
              <c:numCache>
                <c:formatCode>General</c:formatCode>
                <c:ptCount val="7"/>
                <c:pt idx="0">
                  <c:v>348</c:v>
                </c:pt>
                <c:pt idx="1">
                  <c:v>77</c:v>
                </c:pt>
                <c:pt idx="2">
                  <c:v>23</c:v>
                </c:pt>
                <c:pt idx="3">
                  <c:v>17</c:v>
                </c:pt>
                <c:pt idx="4">
                  <c:v>1</c:v>
                </c:pt>
                <c:pt idx="5">
                  <c:v>5</c:v>
                </c:pt>
                <c:pt idx="6">
                  <c:v>16</c:v>
                </c:pt>
              </c:numCache>
            </c:numRef>
          </c:val>
        </c:ser>
        <c:dLbls>
          <c:showLegendKey val="0"/>
          <c:showVal val="1"/>
          <c:showCatName val="0"/>
          <c:showSerName val="0"/>
          <c:showPercent val="0"/>
          <c:showBubbleSize val="0"/>
          <c:showLeaderLines val="1"/>
        </c:dLbls>
        <c:gapWidth val="100"/>
        <c:splitType val="percent"/>
        <c:splitPos val="3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[7day+数据.xlsx]多次付费等级分布!数据透视表14</c:name>
    <c:fmtId val="-1"/>
  </c:pivotSource>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玩家复购等级分布</a:t>
            </a:r>
            <a:endParaRPr lang="zh-CN" altLang="en-US"/>
          </a:p>
        </c:rich>
      </c:tx>
      <c:layout/>
      <c:overlay val="0"/>
      <c:spPr>
        <a:noFill/>
        <a:ln>
          <a:noFill/>
        </a:ln>
        <a:effectLst/>
      </c:spPr>
    </c:title>
    <c:autoTitleDeleted val="0"/>
    <c:plotArea>
      <c:layout/>
      <c:barChart>
        <c:barDir val="col"/>
        <c:grouping val="stacked"/>
        <c:varyColors val="0"/>
        <c:ser>
          <c:idx val="0"/>
          <c:order val="0"/>
          <c:tx>
            <c:strRef>
              <c:f>多次付费等级分布!$I$1:$I$2</c:f>
              <c:strCache>
                <c:ptCount val="1"/>
                <c:pt idx="0">
                  <c:v>10级</c:v>
                </c:pt>
              </c:strCache>
            </c:strRef>
          </c:tx>
          <c:spPr>
            <a:solidFill>
              <a:schemeClr val="accent1"/>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多次付费等级分布!$I$3:$I$15</c:f>
              <c:numCache>
                <c:formatCode>General</c:formatCode>
                <c:ptCount val="12"/>
                <c:pt idx="0">
                  <c:v>3</c:v>
                </c:pt>
                <c:pt idx="1">
                  <c:v>3</c:v>
                </c:pt>
                <c:pt idx="2">
                  <c:v>4</c:v>
                </c:pt>
                <c:pt idx="3">
                  <c:v>2</c:v>
                </c:pt>
                <c:pt idx="4">
                  <c:v>1</c:v>
                </c:pt>
                <c:pt idx="6">
                  <c:v>1</c:v>
                </c:pt>
                <c:pt idx="7">
                  <c:v>3</c:v>
                </c:pt>
                <c:pt idx="8">
                  <c:v>2</c:v>
                </c:pt>
                <c:pt idx="9">
                  <c:v>1</c:v>
                </c:pt>
              </c:numCache>
            </c:numRef>
          </c:val>
        </c:ser>
        <c:ser>
          <c:idx val="1"/>
          <c:order val="1"/>
          <c:tx>
            <c:strRef>
              <c:f>多次付费等级分布!$J$1:$J$2</c:f>
              <c:strCache>
                <c:ptCount val="1"/>
                <c:pt idx="0">
                  <c:v>11级</c:v>
                </c:pt>
              </c:strCache>
            </c:strRef>
          </c:tx>
          <c:spPr>
            <a:solidFill>
              <a:schemeClr val="accent2"/>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多次付费等级分布!$J$3:$J$15</c:f>
              <c:numCache>
                <c:formatCode>General</c:formatCode>
                <c:ptCount val="12"/>
                <c:pt idx="0">
                  <c:v>2</c:v>
                </c:pt>
                <c:pt idx="1">
                  <c:v>1</c:v>
                </c:pt>
                <c:pt idx="2">
                  <c:v>2</c:v>
                </c:pt>
                <c:pt idx="3">
                  <c:v>1</c:v>
                </c:pt>
                <c:pt idx="4">
                  <c:v>3</c:v>
                </c:pt>
                <c:pt idx="5">
                  <c:v>1</c:v>
                </c:pt>
                <c:pt idx="6">
                  <c:v>1</c:v>
                </c:pt>
                <c:pt idx="9">
                  <c:v>1</c:v>
                </c:pt>
              </c:numCache>
            </c:numRef>
          </c:val>
        </c:ser>
        <c:ser>
          <c:idx val="2"/>
          <c:order val="2"/>
          <c:tx>
            <c:strRef>
              <c:f>多次付费等级分布!$K$1:$K$2</c:f>
              <c:strCache>
                <c:ptCount val="1"/>
                <c:pt idx="0">
                  <c:v>12级</c:v>
                </c:pt>
              </c:strCache>
            </c:strRef>
          </c:tx>
          <c:spPr>
            <a:solidFill>
              <a:srgbClr val="7030A0"/>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多次付费等级分布!$K$3:$K$15</c:f>
              <c:numCache>
                <c:formatCode>General</c:formatCode>
                <c:ptCount val="12"/>
                <c:pt idx="0">
                  <c:v>2</c:v>
                </c:pt>
                <c:pt idx="1">
                  <c:v>3</c:v>
                </c:pt>
                <c:pt idx="2">
                  <c:v>1</c:v>
                </c:pt>
                <c:pt idx="3">
                  <c:v>1</c:v>
                </c:pt>
                <c:pt idx="4">
                  <c:v>1</c:v>
                </c:pt>
                <c:pt idx="10">
                  <c:v>2</c:v>
                </c:pt>
                <c:pt idx="11">
                  <c:v>1</c:v>
                </c:pt>
              </c:numCache>
            </c:numRef>
          </c:val>
        </c:ser>
        <c:ser>
          <c:idx val="3"/>
          <c:order val="3"/>
          <c:tx>
            <c:strRef>
              <c:f>多次付费等级分布!$L$1:$L$2</c:f>
              <c:strCache>
                <c:ptCount val="1"/>
                <c:pt idx="0">
                  <c:v>13级</c:v>
                </c:pt>
              </c:strCache>
            </c:strRef>
          </c:tx>
          <c:spPr>
            <a:solidFill>
              <a:schemeClr val="accent6">
                <a:lumMod val="75000"/>
              </a:schemeClr>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多次付费等级分布!$L$3:$L$15</c:f>
              <c:numCache>
                <c:formatCode>General</c:formatCode>
                <c:ptCount val="12"/>
                <c:pt idx="5">
                  <c:v>1</c:v>
                </c:pt>
              </c:numCache>
            </c:numRef>
          </c:val>
        </c:ser>
        <c:ser>
          <c:idx val="4"/>
          <c:order val="4"/>
          <c:tx>
            <c:strRef>
              <c:f>多次付费等级分布!$M$1:$M$2</c:f>
              <c:strCache>
                <c:ptCount val="1"/>
                <c:pt idx="0">
                  <c:v>14级</c:v>
                </c:pt>
              </c:strCache>
            </c:strRef>
          </c:tx>
          <c:spPr>
            <a:solidFill>
              <a:srgbClr val="56ECF4"/>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多次付费等级分布!$M$3:$M$15</c:f>
              <c:numCache>
                <c:formatCode>General</c:formatCode>
                <c:ptCount val="12"/>
                <c:pt idx="6">
                  <c:v>1</c:v>
                </c:pt>
                <c:pt idx="7">
                  <c:v>1</c:v>
                </c:pt>
              </c:numCache>
            </c:numRef>
          </c:val>
        </c:ser>
        <c:ser>
          <c:idx val="5"/>
          <c:order val="5"/>
          <c:tx>
            <c:strRef>
              <c:f>多次付费等级分布!$N$1:$N$2</c:f>
              <c:strCache>
                <c:ptCount val="1"/>
                <c:pt idx="0">
                  <c:v>15级</c:v>
                </c:pt>
              </c:strCache>
            </c:strRef>
          </c:tx>
          <c:spPr>
            <a:solidFill>
              <a:schemeClr val="accent6"/>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多次付费等级分布!$N$3:$N$15</c:f>
              <c:numCache>
                <c:formatCode>General</c:formatCode>
                <c:ptCount val="12"/>
                <c:pt idx="8">
                  <c:v>1</c:v>
                </c:pt>
              </c:numCache>
            </c:numRef>
          </c:val>
        </c:ser>
        <c:ser>
          <c:idx val="6"/>
          <c:order val="6"/>
          <c:tx>
            <c:strRef>
              <c:f>多次付费等级分布!$O$1:$O$2</c:f>
              <c:strCache>
                <c:ptCount val="1"/>
                <c:pt idx="0">
                  <c:v>3级</c:v>
                </c:pt>
              </c:strCache>
            </c:strRef>
          </c:tx>
          <c:spPr>
            <a:solidFill>
              <a:srgbClr val="92D050"/>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多次付费等级分布!$O$3:$O$15</c:f>
              <c:numCache>
                <c:formatCode>General</c:formatCode>
                <c:ptCount val="12"/>
                <c:pt idx="0">
                  <c:v>31</c:v>
                </c:pt>
                <c:pt idx="1">
                  <c:v>4</c:v>
                </c:pt>
                <c:pt idx="2">
                  <c:v>3</c:v>
                </c:pt>
              </c:numCache>
            </c:numRef>
          </c:val>
        </c:ser>
        <c:ser>
          <c:idx val="7"/>
          <c:order val="7"/>
          <c:tx>
            <c:strRef>
              <c:f>多次付费等级分布!$P$1:$P$2</c:f>
              <c:strCache>
                <c:ptCount val="1"/>
                <c:pt idx="0">
                  <c:v>4级</c:v>
                </c:pt>
              </c:strCache>
            </c:strRef>
          </c:tx>
          <c:spPr>
            <a:solidFill>
              <a:schemeClr val="tx2">
                <a:lumMod val="75000"/>
              </a:schemeClr>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多次付费等级分布!$P$3:$P$15</c:f>
              <c:numCache>
                <c:formatCode>General</c:formatCode>
                <c:ptCount val="12"/>
                <c:pt idx="0">
                  <c:v>8</c:v>
                </c:pt>
                <c:pt idx="1">
                  <c:v>2</c:v>
                </c:pt>
              </c:numCache>
            </c:numRef>
          </c:val>
        </c:ser>
        <c:ser>
          <c:idx val="8"/>
          <c:order val="8"/>
          <c:tx>
            <c:strRef>
              <c:f>多次付费等级分布!$Q$1:$Q$2</c:f>
              <c:strCache>
                <c:ptCount val="1"/>
                <c:pt idx="0">
                  <c:v>5级</c:v>
                </c:pt>
              </c:strCache>
            </c:strRef>
          </c:tx>
          <c:spPr>
            <a:solidFill>
              <a:srgbClr val="C00000"/>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多次付费等级分布!$Q$3:$Q$15</c:f>
              <c:numCache>
                <c:formatCode>General</c:formatCode>
                <c:ptCount val="12"/>
                <c:pt idx="0">
                  <c:v>15</c:v>
                </c:pt>
                <c:pt idx="1">
                  <c:v>8</c:v>
                </c:pt>
                <c:pt idx="2">
                  <c:v>5</c:v>
                </c:pt>
                <c:pt idx="3">
                  <c:v>2</c:v>
                </c:pt>
                <c:pt idx="4">
                  <c:v>2</c:v>
                </c:pt>
              </c:numCache>
            </c:numRef>
          </c:val>
        </c:ser>
        <c:ser>
          <c:idx val="9"/>
          <c:order val="9"/>
          <c:tx>
            <c:strRef>
              <c:f>多次付费等级分布!$R$1:$R$2</c:f>
              <c:strCache>
                <c:ptCount val="1"/>
                <c:pt idx="0">
                  <c:v>6级</c:v>
                </c:pt>
              </c:strCache>
            </c:strRef>
          </c:tx>
          <c:spPr>
            <a:solidFill>
              <a:schemeClr val="accent4">
                <a:lumMod val="40000"/>
                <a:lumOff val="60000"/>
              </a:schemeClr>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多次付费等级分布!$R$3:$R$15</c:f>
              <c:numCache>
                <c:formatCode>General</c:formatCode>
                <c:ptCount val="12"/>
                <c:pt idx="0">
                  <c:v>13</c:v>
                </c:pt>
                <c:pt idx="1">
                  <c:v>6</c:v>
                </c:pt>
                <c:pt idx="2">
                  <c:v>4</c:v>
                </c:pt>
                <c:pt idx="3">
                  <c:v>3</c:v>
                </c:pt>
              </c:numCache>
            </c:numRef>
          </c:val>
        </c:ser>
        <c:ser>
          <c:idx val="10"/>
          <c:order val="10"/>
          <c:tx>
            <c:strRef>
              <c:f>多次付费等级分布!$S$1:$S$2</c:f>
              <c:strCache>
                <c:ptCount val="1"/>
                <c:pt idx="0">
                  <c:v>7级</c:v>
                </c:pt>
              </c:strCache>
            </c:strRef>
          </c:tx>
          <c:spPr>
            <a:solidFill>
              <a:srgbClr val="EB89E6"/>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多次付费等级分布!$S$3:$S$15</c:f>
              <c:numCache>
                <c:formatCode>General</c:formatCode>
                <c:ptCount val="12"/>
                <c:pt idx="0">
                  <c:v>25</c:v>
                </c:pt>
                <c:pt idx="1">
                  <c:v>13</c:v>
                </c:pt>
                <c:pt idx="2">
                  <c:v>5</c:v>
                </c:pt>
                <c:pt idx="3">
                  <c:v>5</c:v>
                </c:pt>
                <c:pt idx="4">
                  <c:v>5</c:v>
                </c:pt>
                <c:pt idx="5">
                  <c:v>4</c:v>
                </c:pt>
                <c:pt idx="6">
                  <c:v>3</c:v>
                </c:pt>
                <c:pt idx="7">
                  <c:v>1</c:v>
                </c:pt>
              </c:numCache>
            </c:numRef>
          </c:val>
        </c:ser>
        <c:ser>
          <c:idx val="11"/>
          <c:order val="11"/>
          <c:tx>
            <c:strRef>
              <c:f>多次付费等级分布!$T$1:$T$2</c:f>
              <c:strCache>
                <c:ptCount val="1"/>
                <c:pt idx="0">
                  <c:v>8级</c:v>
                </c:pt>
              </c:strCache>
            </c:strRef>
          </c:tx>
          <c:spPr>
            <a:solidFill>
              <a:srgbClr val="FFC000"/>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多次付费等级分布!$T$3:$T$15</c:f>
              <c:numCache>
                <c:formatCode>General</c:formatCode>
                <c:ptCount val="12"/>
                <c:pt idx="0">
                  <c:v>23</c:v>
                </c:pt>
                <c:pt idx="1">
                  <c:v>13</c:v>
                </c:pt>
                <c:pt idx="2">
                  <c:v>6</c:v>
                </c:pt>
                <c:pt idx="3">
                  <c:v>3</c:v>
                </c:pt>
                <c:pt idx="4">
                  <c:v>4</c:v>
                </c:pt>
                <c:pt idx="5">
                  <c:v>4</c:v>
                </c:pt>
                <c:pt idx="6">
                  <c:v>2</c:v>
                </c:pt>
                <c:pt idx="8">
                  <c:v>1</c:v>
                </c:pt>
              </c:numCache>
            </c:numRef>
          </c:val>
        </c:ser>
        <c:ser>
          <c:idx val="12"/>
          <c:order val="12"/>
          <c:tx>
            <c:strRef>
              <c:f>多次付费等级分布!$U$1:$U$2</c:f>
              <c:strCache>
                <c:ptCount val="1"/>
                <c:pt idx="0">
                  <c:v>9级</c:v>
                </c:pt>
              </c:strCache>
            </c:strRef>
          </c:tx>
          <c:spPr>
            <a:solidFill>
              <a:srgbClr val="4BA78F"/>
            </a:solidFill>
            <a:ln>
              <a:noFill/>
            </a:ln>
            <a:effectLst/>
          </c:spPr>
          <c:invertIfNegative val="0"/>
          <c:dLbls>
            <c:delete val="1"/>
          </c:dLbls>
          <c:cat>
            <c:strRef>
              <c:f>多次付费等级分布!$H$3:$H$15</c:f>
              <c:strCache>
                <c:ptCount val="12"/>
                <c:pt idx="0">
                  <c:v>2</c:v>
                </c:pt>
                <c:pt idx="1">
                  <c:v>3</c:v>
                </c:pt>
                <c:pt idx="2">
                  <c:v>4</c:v>
                </c:pt>
                <c:pt idx="3">
                  <c:v>5</c:v>
                </c:pt>
                <c:pt idx="4">
                  <c:v>6</c:v>
                </c:pt>
                <c:pt idx="5">
                  <c:v>7</c:v>
                </c:pt>
                <c:pt idx="6">
                  <c:v>8</c:v>
                </c:pt>
                <c:pt idx="7">
                  <c:v>9</c:v>
                </c:pt>
                <c:pt idx="8">
                  <c:v>10</c:v>
                </c:pt>
                <c:pt idx="9">
                  <c:v>11</c:v>
                </c:pt>
                <c:pt idx="10">
                  <c:v>12</c:v>
                </c:pt>
                <c:pt idx="11">
                  <c:v>13</c:v>
                </c:pt>
              </c:strCache>
            </c:strRef>
          </c:cat>
          <c:val>
            <c:numRef>
              <c:f>多次付费等级分布!$U$3:$U$15</c:f>
              <c:numCache>
                <c:formatCode>General</c:formatCode>
                <c:ptCount val="12"/>
                <c:pt idx="0">
                  <c:v>17</c:v>
                </c:pt>
                <c:pt idx="1">
                  <c:v>9</c:v>
                </c:pt>
                <c:pt idx="2">
                  <c:v>9</c:v>
                </c:pt>
                <c:pt idx="3">
                  <c:v>5</c:v>
                </c:pt>
                <c:pt idx="4">
                  <c:v>5</c:v>
                </c:pt>
                <c:pt idx="5">
                  <c:v>6</c:v>
                </c:pt>
                <c:pt idx="6">
                  <c:v>4</c:v>
                </c:pt>
                <c:pt idx="7">
                  <c:v>2</c:v>
                </c:pt>
                <c:pt idx="8">
                  <c:v>1</c:v>
                </c:pt>
              </c:numCache>
            </c:numRef>
          </c:val>
        </c:ser>
        <c:dLbls>
          <c:showLegendKey val="0"/>
          <c:showVal val="0"/>
          <c:showCatName val="0"/>
          <c:showSerName val="0"/>
          <c:showPercent val="0"/>
          <c:showBubbleSize val="0"/>
        </c:dLbls>
        <c:gapWidth val="150"/>
        <c:overlap val="100"/>
        <c:axId val="222327343"/>
        <c:axId val="222339823"/>
      </c:barChart>
      <c:catAx>
        <c:axId val="222327343"/>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zh-CN" altLang="en-US"/>
                  <a:t>玩家复购次数</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2339823"/>
        <c:crosses val="autoZero"/>
        <c:auto val="1"/>
        <c:lblAlgn val="ctr"/>
        <c:lblOffset val="100"/>
        <c:noMultiLvlLbl val="0"/>
      </c:catAx>
      <c:valAx>
        <c:axId val="222339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232734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礼包收入分布</a:t>
            </a:r>
            <a:endParaRPr lang="en-US" altLang="zh-CN"/>
          </a:p>
        </c:rich>
      </c:tx>
      <c:layout/>
      <c:overlay val="0"/>
      <c:spPr>
        <a:noFill/>
        <a:ln>
          <a:noFill/>
        </a:ln>
        <a:effectLst/>
      </c:spPr>
    </c:title>
    <c:autoTitleDeleted val="0"/>
    <c:plotArea>
      <c:layout/>
      <c:pieChart>
        <c:varyColors val="1"/>
        <c:ser>
          <c:idx val="0"/>
          <c:order val="0"/>
          <c:tx>
            <c:strRef>
              <c:f>礼包收入分布!$C$1</c:f>
              <c:strCache>
                <c:ptCount val="1"/>
                <c:pt idx="0">
                  <c:v>PRICE</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Lbl>
              <c:idx val="0"/>
              <c:layout>
                <c:manualLayout>
                  <c:x val="0.190865712338105"/>
                  <c:y val="0.00412796697626419"/>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158145875937287"/>
                  <c:y val="0.00825593395252838"/>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0899795501022495"/>
                  <c:y val="0.0412796697626419"/>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065439672801636"/>
                  <c:y val="0.11558307533539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6"/>
              <c:layout>
                <c:manualLayout>
                  <c:x val="-0.114519427402863"/>
                  <c:y val="0.099071207430340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7"/>
              <c:layout>
                <c:manualLayout>
                  <c:x val="-0.144512610770279"/>
                  <c:y val="0.0247678018575851"/>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8"/>
              <c:layout>
                <c:manualLayout>
                  <c:x val="-0.166325835037492"/>
                  <c:y val="-0.0536635706914345"/>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9"/>
              <c:layout>
                <c:manualLayout>
                  <c:x val="-0.136332651670075"/>
                  <c:y val="-0.057791537667698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礼包收入分布!$A$2:$A$11</c:f>
              <c:strCache>
                <c:ptCount val="10"/>
                <c:pt idx="0">
                  <c:v>晶珀</c:v>
                </c:pt>
                <c:pt idx="1">
                  <c:v>城建</c:v>
                </c:pt>
                <c:pt idx="2">
                  <c:v>每日</c:v>
                </c:pt>
                <c:pt idx="3">
                  <c:v>抽卡</c:v>
                </c:pt>
                <c:pt idx="4">
                  <c:v>破冰</c:v>
                </c:pt>
                <c:pt idx="5">
                  <c:v>英雄</c:v>
                </c:pt>
                <c:pt idx="6">
                  <c:v>宠物</c:v>
                </c:pt>
                <c:pt idx="7">
                  <c:v>雷达</c:v>
                </c:pt>
                <c:pt idx="8">
                  <c:v>二队列</c:v>
                </c:pt>
                <c:pt idx="9">
                  <c:v>体力</c:v>
                </c:pt>
              </c:strCache>
            </c:strRef>
          </c:cat>
          <c:val>
            <c:numRef>
              <c:f>礼包收入分布!$C$2:$C$11</c:f>
              <c:numCache>
                <c:formatCode>General</c:formatCode>
                <c:ptCount val="10"/>
                <c:pt idx="0">
                  <c:v>179.59</c:v>
                </c:pt>
                <c:pt idx="1">
                  <c:v>304.76</c:v>
                </c:pt>
                <c:pt idx="2">
                  <c:v>43.84</c:v>
                </c:pt>
                <c:pt idx="3">
                  <c:v>79.85</c:v>
                </c:pt>
                <c:pt idx="4">
                  <c:v>1008.43</c:v>
                </c:pt>
                <c:pt idx="5">
                  <c:v>1223.54</c:v>
                </c:pt>
                <c:pt idx="6">
                  <c:v>259.74</c:v>
                </c:pt>
                <c:pt idx="7">
                  <c:v>34.93</c:v>
                </c:pt>
                <c:pt idx="8">
                  <c:v>324.35</c:v>
                </c:pt>
                <c:pt idx="9">
                  <c:v>10.89</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破冰后主基地等级付费分布</a:t>
            </a:r>
            <a:endParaRPr lang="zh-CN" altLang="en-US"/>
          </a:p>
        </c:rich>
      </c:tx>
      <c:layout/>
      <c:overlay val="0"/>
      <c:spPr>
        <a:noFill/>
        <a:ln>
          <a:noFill/>
        </a:ln>
        <a:effectLst/>
      </c:spPr>
    </c:title>
    <c:autoTitleDeleted val="0"/>
    <c:plotArea>
      <c:layout/>
      <c:barChart>
        <c:barDir val="col"/>
        <c:grouping val="stacked"/>
        <c:varyColors val="0"/>
        <c:ser>
          <c:idx val="0"/>
          <c:order val="0"/>
          <c:tx>
            <c:strRef>
              <c:f>等级付费分布!$G$17</c:f>
              <c:strCache>
                <c:ptCount val="1"/>
                <c:pt idx="0">
                  <c:v>城建</c:v>
                </c:pt>
              </c:strCache>
            </c:strRef>
          </c:tx>
          <c:spPr>
            <a:solidFill>
              <a:srgbClr val="2BBF91"/>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等级付费分布!$I$17:$T$17</c:f>
              <c:numCache>
                <c:formatCode>General</c:formatCode>
                <c:ptCount val="12"/>
                <c:pt idx="0">
                  <c:v>0</c:v>
                </c:pt>
                <c:pt idx="1">
                  <c:v>1</c:v>
                </c:pt>
                <c:pt idx="2">
                  <c:v>0</c:v>
                </c:pt>
                <c:pt idx="3">
                  <c:v>0</c:v>
                </c:pt>
                <c:pt idx="4">
                  <c:v>9</c:v>
                </c:pt>
                <c:pt idx="5">
                  <c:v>7</c:v>
                </c:pt>
                <c:pt idx="6">
                  <c:v>0</c:v>
                </c:pt>
                <c:pt idx="7">
                  <c:v>1</c:v>
                </c:pt>
                <c:pt idx="8">
                  <c:v>2</c:v>
                </c:pt>
                <c:pt idx="9">
                  <c:v>1</c:v>
                </c:pt>
                <c:pt idx="10">
                  <c:v>2</c:v>
                </c:pt>
                <c:pt idx="11">
                  <c:v>1</c:v>
                </c:pt>
              </c:numCache>
            </c:numRef>
          </c:val>
        </c:ser>
        <c:ser>
          <c:idx val="1"/>
          <c:order val="1"/>
          <c:tx>
            <c:strRef>
              <c:f>等级付费分布!$G$18</c:f>
              <c:strCache>
                <c:ptCount val="1"/>
                <c:pt idx="0">
                  <c:v>宠物</c:v>
                </c:pt>
              </c:strCache>
            </c:strRef>
          </c:tx>
          <c:spPr>
            <a:solidFill>
              <a:srgbClr val="F0C1F1"/>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等级付费分布!$I$18:$T$18</c:f>
              <c:numCache>
                <c:formatCode>General</c:formatCode>
                <c:ptCount val="12"/>
                <c:pt idx="0">
                  <c:v>0</c:v>
                </c:pt>
                <c:pt idx="1">
                  <c:v>9</c:v>
                </c:pt>
                <c:pt idx="2">
                  <c:v>5</c:v>
                </c:pt>
                <c:pt idx="3">
                  <c:v>4</c:v>
                </c:pt>
                <c:pt idx="4">
                  <c:v>3</c:v>
                </c:pt>
                <c:pt idx="5">
                  <c:v>2</c:v>
                </c:pt>
                <c:pt idx="6">
                  <c:v>2</c:v>
                </c:pt>
                <c:pt idx="7">
                  <c:v>0</c:v>
                </c:pt>
                <c:pt idx="8">
                  <c:v>1</c:v>
                </c:pt>
                <c:pt idx="9">
                  <c:v>0</c:v>
                </c:pt>
                <c:pt idx="10">
                  <c:v>0</c:v>
                </c:pt>
                <c:pt idx="11">
                  <c:v>0</c:v>
                </c:pt>
              </c:numCache>
            </c:numRef>
          </c:val>
        </c:ser>
        <c:ser>
          <c:idx val="2"/>
          <c:order val="2"/>
          <c:tx>
            <c:strRef>
              <c:f>等级付费分布!$G$19</c:f>
              <c:strCache>
                <c:ptCount val="1"/>
                <c:pt idx="0">
                  <c:v>抽卡</c:v>
                </c:pt>
              </c:strCache>
            </c:strRef>
          </c:tx>
          <c:spPr>
            <a:solidFill>
              <a:srgbClr val="B549F1"/>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等级付费分布!$I$19:$T$19</c:f>
              <c:numCache>
                <c:formatCode>General</c:formatCode>
                <c:ptCount val="12"/>
                <c:pt idx="0">
                  <c:v>0</c:v>
                </c:pt>
                <c:pt idx="1">
                  <c:v>0</c:v>
                </c:pt>
                <c:pt idx="2">
                  <c:v>0</c:v>
                </c:pt>
                <c:pt idx="3">
                  <c:v>1</c:v>
                </c:pt>
                <c:pt idx="4">
                  <c:v>3</c:v>
                </c:pt>
                <c:pt idx="5">
                  <c:v>6</c:v>
                </c:pt>
                <c:pt idx="6">
                  <c:v>2</c:v>
                </c:pt>
                <c:pt idx="7">
                  <c:v>3</c:v>
                </c:pt>
                <c:pt idx="8">
                  <c:v>0</c:v>
                </c:pt>
                <c:pt idx="9">
                  <c:v>0</c:v>
                </c:pt>
                <c:pt idx="10">
                  <c:v>0</c:v>
                </c:pt>
                <c:pt idx="11">
                  <c:v>0</c:v>
                </c:pt>
              </c:numCache>
            </c:numRef>
          </c:val>
        </c:ser>
        <c:ser>
          <c:idx val="3"/>
          <c:order val="3"/>
          <c:tx>
            <c:strRef>
              <c:f>等级付费分布!$G$20</c:f>
              <c:strCache>
                <c:ptCount val="1"/>
                <c:pt idx="0">
                  <c:v>二队列</c:v>
                </c:pt>
              </c:strCache>
            </c:strRef>
          </c:tx>
          <c:spPr>
            <a:solidFill>
              <a:srgbClr val="00B0F0"/>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等级付费分布!$I$20:$T$20</c:f>
              <c:numCache>
                <c:formatCode>General</c:formatCode>
                <c:ptCount val="12"/>
                <c:pt idx="0">
                  <c:v>0</c:v>
                </c:pt>
                <c:pt idx="1">
                  <c:v>19</c:v>
                </c:pt>
                <c:pt idx="2">
                  <c:v>13</c:v>
                </c:pt>
                <c:pt idx="3">
                  <c:v>11</c:v>
                </c:pt>
                <c:pt idx="4">
                  <c:v>10</c:v>
                </c:pt>
                <c:pt idx="5">
                  <c:v>6</c:v>
                </c:pt>
                <c:pt idx="6">
                  <c:v>3</c:v>
                </c:pt>
                <c:pt idx="7">
                  <c:v>1</c:v>
                </c:pt>
                <c:pt idx="8">
                  <c:v>2</c:v>
                </c:pt>
                <c:pt idx="9">
                  <c:v>0</c:v>
                </c:pt>
                <c:pt idx="10">
                  <c:v>0</c:v>
                </c:pt>
                <c:pt idx="11">
                  <c:v>0</c:v>
                </c:pt>
              </c:numCache>
            </c:numRef>
          </c:val>
        </c:ser>
        <c:ser>
          <c:idx val="4"/>
          <c:order val="4"/>
          <c:tx>
            <c:strRef>
              <c:f>等级付费分布!$G$21</c:f>
              <c:strCache>
                <c:ptCount val="1"/>
                <c:pt idx="0">
                  <c:v>晶珀</c:v>
                </c:pt>
              </c:strCache>
            </c:strRef>
          </c:tx>
          <c:spPr>
            <a:solidFill>
              <a:schemeClr val="accent5">
                <a:lumMod val="60000"/>
              </a:schemeClr>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等级付费分布!$I$21:$T$21</c:f>
              <c:numCache>
                <c:formatCode>General</c:formatCode>
                <c:ptCount val="12"/>
                <c:pt idx="0">
                  <c:v>0</c:v>
                </c:pt>
                <c:pt idx="1">
                  <c:v>5</c:v>
                </c:pt>
                <c:pt idx="2">
                  <c:v>4</c:v>
                </c:pt>
                <c:pt idx="3">
                  <c:v>8</c:v>
                </c:pt>
                <c:pt idx="4">
                  <c:v>10</c:v>
                </c:pt>
                <c:pt idx="5">
                  <c:v>9</c:v>
                </c:pt>
                <c:pt idx="6">
                  <c:v>6</c:v>
                </c:pt>
                <c:pt idx="7">
                  <c:v>2</c:v>
                </c:pt>
                <c:pt idx="8">
                  <c:v>3</c:v>
                </c:pt>
                <c:pt idx="9">
                  <c:v>0</c:v>
                </c:pt>
                <c:pt idx="10">
                  <c:v>0</c:v>
                </c:pt>
                <c:pt idx="11">
                  <c:v>0</c:v>
                </c:pt>
              </c:numCache>
            </c:numRef>
          </c:val>
        </c:ser>
        <c:ser>
          <c:idx val="5"/>
          <c:order val="5"/>
          <c:tx>
            <c:strRef>
              <c:f>等级付费分布!$G$22</c:f>
              <c:strCache>
                <c:ptCount val="1"/>
                <c:pt idx="0">
                  <c:v>雷达</c:v>
                </c:pt>
              </c:strCache>
            </c:strRef>
          </c:tx>
          <c:spPr>
            <a:solidFill>
              <a:srgbClr val="FF0000"/>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等级付费分布!$I$22:$T$22</c:f>
              <c:numCache>
                <c:formatCode>General</c:formatCode>
                <c:ptCount val="12"/>
                <c:pt idx="0">
                  <c:v>0</c:v>
                </c:pt>
                <c:pt idx="1">
                  <c:v>0</c:v>
                </c:pt>
                <c:pt idx="2">
                  <c:v>0</c:v>
                </c:pt>
                <c:pt idx="3">
                  <c:v>1</c:v>
                </c:pt>
                <c:pt idx="4">
                  <c:v>0</c:v>
                </c:pt>
                <c:pt idx="5">
                  <c:v>4</c:v>
                </c:pt>
                <c:pt idx="6">
                  <c:v>1</c:v>
                </c:pt>
                <c:pt idx="7">
                  <c:v>1</c:v>
                </c:pt>
                <c:pt idx="8">
                  <c:v>0</c:v>
                </c:pt>
                <c:pt idx="9">
                  <c:v>0</c:v>
                </c:pt>
                <c:pt idx="10">
                  <c:v>0</c:v>
                </c:pt>
                <c:pt idx="11">
                  <c:v>0</c:v>
                </c:pt>
              </c:numCache>
            </c:numRef>
          </c:val>
        </c:ser>
        <c:ser>
          <c:idx val="6"/>
          <c:order val="6"/>
          <c:tx>
            <c:strRef>
              <c:f>等级付费分布!$G$23</c:f>
              <c:strCache>
                <c:ptCount val="1"/>
                <c:pt idx="0">
                  <c:v>每日</c:v>
                </c:pt>
              </c:strCache>
            </c:strRef>
          </c:tx>
          <c:spPr>
            <a:solidFill>
              <a:srgbClr val="7030A0"/>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等级付费分布!$I$23:$T$23</c:f>
              <c:numCache>
                <c:formatCode>General</c:formatCode>
                <c:ptCount val="12"/>
                <c:pt idx="0">
                  <c:v>0</c:v>
                </c:pt>
                <c:pt idx="1">
                  <c:v>0</c:v>
                </c:pt>
                <c:pt idx="2">
                  <c:v>0</c:v>
                </c:pt>
                <c:pt idx="3">
                  <c:v>2</c:v>
                </c:pt>
                <c:pt idx="4">
                  <c:v>5</c:v>
                </c:pt>
                <c:pt idx="5">
                  <c:v>8</c:v>
                </c:pt>
                <c:pt idx="6">
                  <c:v>1</c:v>
                </c:pt>
                <c:pt idx="7">
                  <c:v>0</c:v>
                </c:pt>
                <c:pt idx="8">
                  <c:v>0</c:v>
                </c:pt>
                <c:pt idx="9">
                  <c:v>0</c:v>
                </c:pt>
                <c:pt idx="10">
                  <c:v>0</c:v>
                </c:pt>
                <c:pt idx="11">
                  <c:v>0</c:v>
                </c:pt>
              </c:numCache>
            </c:numRef>
          </c:val>
        </c:ser>
        <c:ser>
          <c:idx val="7"/>
          <c:order val="7"/>
          <c:tx>
            <c:strRef>
              <c:f>等级付费分布!$G$24</c:f>
              <c:strCache>
                <c:ptCount val="1"/>
                <c:pt idx="0">
                  <c:v>破冰</c:v>
                </c:pt>
              </c:strCache>
            </c:strRef>
          </c:tx>
          <c:spPr>
            <a:solidFill>
              <a:schemeClr val="accent2"/>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等级付费分布!$I$24:$T$24</c:f>
              <c:numCache>
                <c:formatCode>General</c:formatCode>
                <c:ptCount val="12"/>
                <c:pt idx="0">
                  <c:v>15</c:v>
                </c:pt>
                <c:pt idx="1">
                  <c:v>17</c:v>
                </c:pt>
                <c:pt idx="2">
                  <c:v>8</c:v>
                </c:pt>
                <c:pt idx="3">
                  <c:v>11</c:v>
                </c:pt>
                <c:pt idx="4">
                  <c:v>16</c:v>
                </c:pt>
                <c:pt idx="5">
                  <c:v>12</c:v>
                </c:pt>
                <c:pt idx="6">
                  <c:v>3</c:v>
                </c:pt>
                <c:pt idx="7">
                  <c:v>1</c:v>
                </c:pt>
                <c:pt idx="8">
                  <c:v>1</c:v>
                </c:pt>
                <c:pt idx="9">
                  <c:v>0</c:v>
                </c:pt>
                <c:pt idx="10">
                  <c:v>1</c:v>
                </c:pt>
                <c:pt idx="11">
                  <c:v>0</c:v>
                </c:pt>
              </c:numCache>
            </c:numRef>
          </c:val>
        </c:ser>
        <c:ser>
          <c:idx val="8"/>
          <c:order val="8"/>
          <c:tx>
            <c:strRef>
              <c:f>等级付费分布!$G$25</c:f>
              <c:strCache>
                <c:ptCount val="1"/>
                <c:pt idx="0">
                  <c:v>体力</c:v>
                </c:pt>
              </c:strCache>
            </c:strRef>
          </c:tx>
          <c:spPr>
            <a:solidFill>
              <a:schemeClr val="accent4">
                <a:lumMod val="80000"/>
                <a:lumOff val="20000"/>
              </a:schemeClr>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等级付费分布!$I$25:$T$25</c:f>
              <c:numCache>
                <c:formatCode>General</c:formatCode>
                <c:ptCount val="12"/>
                <c:pt idx="0">
                  <c:v>0</c:v>
                </c:pt>
                <c:pt idx="1">
                  <c:v>0</c:v>
                </c:pt>
                <c:pt idx="2">
                  <c:v>0</c:v>
                </c:pt>
                <c:pt idx="3">
                  <c:v>0</c:v>
                </c:pt>
                <c:pt idx="4">
                  <c:v>4</c:v>
                </c:pt>
                <c:pt idx="5">
                  <c:v>0</c:v>
                </c:pt>
                <c:pt idx="6">
                  <c:v>4</c:v>
                </c:pt>
                <c:pt idx="7">
                  <c:v>2</c:v>
                </c:pt>
                <c:pt idx="8">
                  <c:v>1</c:v>
                </c:pt>
                <c:pt idx="9">
                  <c:v>0</c:v>
                </c:pt>
                <c:pt idx="10">
                  <c:v>0</c:v>
                </c:pt>
                <c:pt idx="11">
                  <c:v>0</c:v>
                </c:pt>
              </c:numCache>
            </c:numRef>
          </c:val>
        </c:ser>
        <c:ser>
          <c:idx val="9"/>
          <c:order val="9"/>
          <c:tx>
            <c:strRef>
              <c:f>等级付费分布!$G$26</c:f>
              <c:strCache>
                <c:ptCount val="1"/>
                <c:pt idx="0">
                  <c:v>英雄</c:v>
                </c:pt>
              </c:strCache>
            </c:strRef>
          </c:tx>
          <c:spPr>
            <a:solidFill>
              <a:schemeClr val="accent6">
                <a:lumMod val="60000"/>
                <a:lumOff val="40000"/>
              </a:schemeClr>
            </a:solidFill>
            <a:ln>
              <a:noFill/>
            </a:ln>
            <a:effectLst/>
          </c:spPr>
          <c:invertIfNegative val="0"/>
          <c:dLbls>
            <c:delete val="1"/>
          </c:dLbls>
          <c:cat>
            <c:numRef>
              <c:f>等级付费分布!$I$16:$T$16</c:f>
              <c:numCache>
                <c:formatCode>General</c:formatCode>
                <c:ptCount val="12"/>
                <c:pt idx="0">
                  <c:v>4</c:v>
                </c:pt>
                <c:pt idx="1">
                  <c:v>5</c:v>
                </c:pt>
                <c:pt idx="2">
                  <c:v>6</c:v>
                </c:pt>
                <c:pt idx="3">
                  <c:v>7</c:v>
                </c:pt>
                <c:pt idx="4">
                  <c:v>8</c:v>
                </c:pt>
                <c:pt idx="5">
                  <c:v>9</c:v>
                </c:pt>
                <c:pt idx="6">
                  <c:v>10</c:v>
                </c:pt>
                <c:pt idx="7">
                  <c:v>11</c:v>
                </c:pt>
                <c:pt idx="8">
                  <c:v>12</c:v>
                </c:pt>
                <c:pt idx="9">
                  <c:v>13</c:v>
                </c:pt>
                <c:pt idx="10">
                  <c:v>14</c:v>
                </c:pt>
                <c:pt idx="11">
                  <c:v>15</c:v>
                </c:pt>
              </c:numCache>
            </c:numRef>
          </c:cat>
          <c:val>
            <c:numRef>
              <c:f>等级付费分布!$I$26:$T$26</c:f>
              <c:numCache>
                <c:formatCode>General</c:formatCode>
                <c:ptCount val="12"/>
                <c:pt idx="0">
                  <c:v>10</c:v>
                </c:pt>
                <c:pt idx="1">
                  <c:v>2</c:v>
                </c:pt>
                <c:pt idx="2">
                  <c:v>6</c:v>
                </c:pt>
                <c:pt idx="3">
                  <c:v>41</c:v>
                </c:pt>
                <c:pt idx="4">
                  <c:v>18</c:v>
                </c:pt>
                <c:pt idx="5">
                  <c:v>21</c:v>
                </c:pt>
                <c:pt idx="6">
                  <c:v>7</c:v>
                </c:pt>
                <c:pt idx="7">
                  <c:v>0</c:v>
                </c:pt>
                <c:pt idx="8">
                  <c:v>3</c:v>
                </c:pt>
                <c:pt idx="9">
                  <c:v>0</c:v>
                </c:pt>
                <c:pt idx="10">
                  <c:v>0</c:v>
                </c:pt>
                <c:pt idx="11">
                  <c:v>0</c:v>
                </c:pt>
              </c:numCache>
            </c:numRef>
          </c:val>
        </c:ser>
        <c:dLbls>
          <c:showLegendKey val="0"/>
          <c:showVal val="0"/>
          <c:showCatName val="0"/>
          <c:showSerName val="0"/>
          <c:showPercent val="0"/>
          <c:showBubbleSize val="0"/>
        </c:dLbls>
        <c:gapWidth val="55"/>
        <c:overlap val="100"/>
        <c:axId val="278749216"/>
        <c:axId val="278744224"/>
      </c:barChart>
      <c:catAx>
        <c:axId val="27874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8744224"/>
        <c:crosses val="autoZero"/>
        <c:auto val="1"/>
        <c:lblAlgn val="ctr"/>
        <c:lblOffset val="100"/>
        <c:noMultiLvlLbl val="0"/>
      </c:catAx>
      <c:valAx>
        <c:axId val="27874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87492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播放人次</a:t>
            </a:r>
            <a:endParaRPr lang="en-US" altLang="zh-CN"/>
          </a:p>
        </c:rich>
      </c:tx>
      <c:layout/>
      <c:overlay val="0"/>
      <c:spPr>
        <a:noFill/>
        <a:ln>
          <a:noFill/>
        </a:ln>
        <a:effectLst/>
      </c:spPr>
    </c:title>
    <c:autoTitleDeleted val="0"/>
    <c:plotArea>
      <c:layout/>
      <c:pieChart>
        <c:varyColors val="1"/>
        <c:ser>
          <c:idx val="0"/>
          <c:order val="0"/>
          <c:tx>
            <c:strRef>
              <c:f>Sheet6!$C$1</c:f>
              <c:strCache>
                <c:ptCount val="1"/>
                <c:pt idx="0">
                  <c:v>RV_COMPLETE_RENCI</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Lbl>
              <c:idx val="1"/>
              <c:layout>
                <c:manualLayout>
                  <c:x val="0.0515179343066173"/>
                  <c:y val="-1.39680926076562e-1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0318920545707631"/>
                  <c:y val="0"/>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044158229405672"/>
                  <c:y val="0"/>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5"/>
              <c:layout>
                <c:manualLayout>
                  <c:x val="-0.0883164588113439"/>
                  <c:y val="0.045714285714285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6"/>
              <c:layout>
                <c:manualLayout>
                  <c:x val="0"/>
                  <c:y val="0.026666666666666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7"/>
              <c:layout>
                <c:manualLayout>
                  <c:x val="-0.132474688217016"/>
                  <c:y val="-1.74601157595703e-1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8"/>
              <c:layout>
                <c:manualLayout>
                  <c:x val="-0.122661748349089"/>
                  <c:y val="-0.076190476190476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9"/>
              <c:layout>
                <c:manualLayout>
                  <c:x val="-0.0294388196037813"/>
                  <c:y val="0"/>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Sheet6!$A$2:$A$11</c:f>
              <c:strCache>
                <c:ptCount val="10"/>
                <c:pt idx="0">
                  <c:v>主基地5级</c:v>
                </c:pt>
                <c:pt idx="1">
                  <c:v>主基地10级</c:v>
                </c:pt>
                <c:pt idx="2">
                  <c:v>主基地15级</c:v>
                </c:pt>
                <c:pt idx="3">
                  <c:v>银币</c:v>
                </c:pt>
                <c:pt idx="4">
                  <c:v>追猎30层</c:v>
                </c:pt>
                <c:pt idx="5">
                  <c:v>追猎40层</c:v>
                </c:pt>
                <c:pt idx="6">
                  <c:v>追猎50层</c:v>
                </c:pt>
                <c:pt idx="7">
                  <c:v>追猎60层</c:v>
                </c:pt>
                <c:pt idx="8">
                  <c:v>搏击-英雄经验</c:v>
                </c:pt>
                <c:pt idx="9">
                  <c:v>搏击-宠物经验</c:v>
                </c:pt>
              </c:strCache>
            </c:strRef>
          </c:cat>
          <c:val>
            <c:numRef>
              <c:f>Sheet6!$C$2:$C$11</c:f>
              <c:numCache>
                <c:formatCode>#,##0</c:formatCode>
                <c:ptCount val="10"/>
                <c:pt idx="0">
                  <c:v>2643</c:v>
                </c:pt>
                <c:pt idx="1" c:formatCode="General">
                  <c:v>412</c:v>
                </c:pt>
                <c:pt idx="2" c:formatCode="General">
                  <c:v>6</c:v>
                </c:pt>
                <c:pt idx="3" c:formatCode="General">
                  <c:v>698</c:v>
                </c:pt>
                <c:pt idx="4" c:formatCode="General">
                  <c:v>603</c:v>
                </c:pt>
                <c:pt idx="5" c:formatCode="General">
                  <c:v>252</c:v>
                </c:pt>
                <c:pt idx="6" c:formatCode="General">
                  <c:v>116</c:v>
                </c:pt>
                <c:pt idx="7" c:formatCode="General">
                  <c:v>30</c:v>
                </c:pt>
                <c:pt idx="8" c:formatCode="General">
                  <c:v>241</c:v>
                </c:pt>
                <c:pt idx="9" c:formatCode="General">
                  <c:v>184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晶珀消耗占比</a:t>
            </a:r>
            <a:endParaRPr lang="zh-CN" altLang="en-US"/>
          </a:p>
        </c:rich>
      </c:tx>
      <c:layout/>
      <c:overlay val="0"/>
      <c:spPr>
        <a:noFill/>
        <a:ln>
          <a:noFill/>
        </a:ln>
        <a:effectLst/>
      </c:spPr>
    </c:title>
    <c:autoTitleDeleted val="0"/>
    <c:plotArea>
      <c:layout/>
      <c:pieChart>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Lbls>
            <c:dLbl>
              <c:idx val="0"/>
              <c:layout>
                <c:manualLayout>
                  <c:x val="0.14100634295713"/>
                  <c:y val="0.175021143190435"/>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104484251968504"/>
                  <c:y val="-0.0920913531641878"/>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0520343394575678"/>
                  <c:y val="0.0737536453776611"/>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0719829396325459"/>
                  <c:y val="0.20637977544473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4"/>
              <c:layout>
                <c:manualLayout>
                  <c:x val="-0.0821653543307087"/>
                  <c:y val="0.112894794400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5"/>
              <c:layout>
                <c:manualLayout>
                  <c:x val="-0.128951881014873"/>
                  <c:y val="0.0363043161271508"/>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6"/>
              <c:layout>
                <c:manualLayout>
                  <c:x val="-0.226356955380577"/>
                  <c:y val="-0.0513032225138524"/>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7"/>
              <c:layout>
                <c:manualLayout>
                  <c:x val="-0.11419094488189"/>
                  <c:y val="-0.0752508019830855"/>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8"/>
              <c:layout>
                <c:manualLayout>
                  <c:x val="0.333049868766404"/>
                  <c:y val="0.0187128171478565"/>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晶珀商店!$A$3:$A$11</c:f>
              <c:strCache>
                <c:ptCount val="9"/>
                <c:pt idx="0">
                  <c:v>加速币</c:v>
                </c:pt>
                <c:pt idx="1">
                  <c:v>抽卡</c:v>
                </c:pt>
                <c:pt idx="2">
                  <c:v>电子元件</c:v>
                </c:pt>
                <c:pt idx="3">
                  <c:v>转盘卷</c:v>
                </c:pt>
                <c:pt idx="4">
                  <c:v>打造粉尘</c:v>
                </c:pt>
                <c:pt idx="5">
                  <c:v>宠物继承</c:v>
                </c:pt>
                <c:pt idx="6">
                  <c:v>保护罩</c:v>
                </c:pt>
                <c:pt idx="7">
                  <c:v>改名卡</c:v>
                </c:pt>
                <c:pt idx="8">
                  <c:v>瞬间回城</c:v>
                </c:pt>
              </c:strCache>
            </c:strRef>
          </c:cat>
          <c:val>
            <c:numRef>
              <c:f>晶珀商店!$E$3:$E$11</c:f>
              <c:numCache>
                <c:formatCode>0.00%</c:formatCode>
                <c:ptCount val="9"/>
                <c:pt idx="0">
                  <c:v>0.183662912713192</c:v>
                </c:pt>
                <c:pt idx="1">
                  <c:v>0.432295823357276</c:v>
                </c:pt>
                <c:pt idx="2">
                  <c:v>0.11284029440454</c:v>
                </c:pt>
                <c:pt idx="3">
                  <c:v>0.144541988117407</c:v>
                </c:pt>
                <c:pt idx="4">
                  <c:v>0.0159616919393456</c:v>
                </c:pt>
                <c:pt idx="5">
                  <c:v>0.0984304336259643</c:v>
                </c:pt>
                <c:pt idx="6">
                  <c:v>0.00532056397978186</c:v>
                </c:pt>
                <c:pt idx="7">
                  <c:v>0.00133014099494546</c:v>
                </c:pt>
                <c:pt idx="8">
                  <c:v>0.00561615086754752</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552AE-0EBA-4831-AB46-777586E5F3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5150F-9798-4509-B5AF-D59E686F12E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D5150F-9798-4509-B5AF-D59E686F12E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0E7925-8CA1-4464-B8C7-79A13BB8FA4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FAB572-140D-4C5F-857D-3A00E669774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E7925-8CA1-4464-B8C7-79A13BB8FA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AB572-140D-4C5F-857D-3A00E66977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4.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8.emf"/><Relationship Id="rId2" Type="http://schemas.openxmlformats.org/officeDocument/2006/relationships/package" Target="../embeddings/Workbook7.xlsx"/><Relationship Id="rId1" Type="http://schemas.openxmlformats.org/officeDocument/2006/relationships/chart" Target="../charts/chart5.xml"/></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package" Target="../embeddings/Workbook9.xlsx"/><Relationship Id="rId3" Type="http://schemas.openxmlformats.org/officeDocument/2006/relationships/image" Target="../media/image9.emf"/><Relationship Id="rId2" Type="http://schemas.openxmlformats.org/officeDocument/2006/relationships/package" Target="../embeddings/Workbook8.xlsx"/><Relationship Id="rId1" Type="http://schemas.openxmlformats.org/officeDocument/2006/relationships/chart" Target="../charts/chart6.xml"/></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package" Target="../embeddings/Workbook11.xlsx"/><Relationship Id="rId3" Type="http://schemas.openxmlformats.org/officeDocument/2006/relationships/image" Target="../media/image12.emf"/><Relationship Id="rId2" Type="http://schemas.openxmlformats.org/officeDocument/2006/relationships/package" Target="../embeddings/Workbook10.xlsx"/><Relationship Id="rId1" Type="http://schemas.openxmlformats.org/officeDocument/2006/relationships/chart" Target="../charts/chart7.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package" Target="../embeddings/Workbook12.xlsx"/></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emf"/><Relationship Id="rId1" Type="http://schemas.openxmlformats.org/officeDocument/2006/relationships/package" Target="../embeddings/Workbook1.xlsx"/></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package" Target="../embeddings/Workbook2.xlsx"/></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package" Target="../embeddings/Workbook3.xlsx"/></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package" Target="../embeddings/Workbook4.xlsx"/></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5.emf"/><Relationship Id="rId3" Type="http://schemas.openxmlformats.org/officeDocument/2006/relationships/package" Target="../embeddings/Workbook5.xlsx"/><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package" Target="../embeddings/Workbook6.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4425" y="1408113"/>
            <a:ext cx="9963150" cy="2387600"/>
          </a:xfrm>
        </p:spPr>
        <p:txBody>
          <a:bodyPr/>
          <a:lstStyle/>
          <a:p>
            <a:r>
              <a:rPr lang="en-US" altLang="zh-CN" dirty="0">
                <a:latin typeface="华文细黑" panose="02010600040101010101" pitchFamily="2" charset="-122"/>
                <a:ea typeface="华文细黑" panose="02010600040101010101" pitchFamily="2" charset="-122"/>
              </a:rPr>
              <a:t>7day+</a:t>
            </a:r>
            <a:r>
              <a:rPr lang="zh-CN" altLang="en-US" dirty="0">
                <a:latin typeface="华文细黑" panose="02010600040101010101" pitchFamily="2" charset="-122"/>
                <a:ea typeface="华文细黑" panose="02010600040101010101" pitchFamily="2" charset="-122"/>
              </a:rPr>
              <a:t>商业化数据分析</a:t>
            </a:r>
            <a:r>
              <a:rPr lang="en-US" altLang="zh-CN" dirty="0">
                <a:latin typeface="华文细黑" panose="02010600040101010101" pitchFamily="2" charset="-122"/>
                <a:ea typeface="华文细黑" panose="02010600040101010101" pitchFamily="2" charset="-122"/>
              </a:rPr>
              <a:t>0.6.0</a:t>
            </a:r>
            <a:endParaRPr lang="zh-CN" altLang="en-US" dirty="0">
              <a:latin typeface="华文细黑" panose="02010600040101010101" pitchFamily="2" charset="-122"/>
              <a:ea typeface="华文细黑"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礼包购买</a:t>
            </a:r>
            <a:endParaRPr lang="zh-CN" altLang="en-US" sz="1600" dirty="0"/>
          </a:p>
        </p:txBody>
      </p:sp>
      <p:sp>
        <p:nvSpPr>
          <p:cNvPr id="4" name="文本框 3"/>
          <p:cNvSpPr txBox="1"/>
          <p:nvPr/>
        </p:nvSpPr>
        <p:spPr>
          <a:xfrm>
            <a:off x="6096000" y="2951945"/>
            <a:ext cx="5519565" cy="138499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dirty="0"/>
              <a:t>礼包充值类别占比前三主要分布于破冰、英雄、二队列。</a:t>
            </a:r>
            <a:endParaRPr lang="en-US" altLang="zh-CN" dirty="0"/>
          </a:p>
          <a:p>
            <a:r>
              <a:rPr lang="zh-CN" altLang="en-US" dirty="0"/>
              <a:t>主要原因可能为：本版本</a:t>
            </a:r>
            <a:r>
              <a:rPr lang="en-US" altLang="zh-CN" dirty="0"/>
              <a:t>soc</a:t>
            </a:r>
            <a:r>
              <a:rPr lang="zh-CN" altLang="en-US" dirty="0"/>
              <a:t>循环系统中玩家对城建升级材料、英雄升级材料等需求较低。</a:t>
            </a:r>
            <a:r>
              <a:rPr lang="en-US" altLang="zh-CN" dirty="0"/>
              <a:t>SE</a:t>
            </a:r>
            <a:r>
              <a:rPr lang="zh-CN" altLang="en-US" dirty="0"/>
              <a:t>战斗战力数值卡点较高，玩家对战队战力数值追求较高。</a:t>
            </a:r>
            <a:endParaRPr lang="en-US" altLang="zh-CN" dirty="0"/>
          </a:p>
          <a:p>
            <a:r>
              <a:rPr lang="zh-CN" altLang="en-US" dirty="0"/>
              <a:t>城建礼包占比高于宠物与晶珀可归因为存在超大</a:t>
            </a:r>
            <a:r>
              <a:rPr lang="en-US" altLang="zh-CN" dirty="0"/>
              <a:t>R</a:t>
            </a:r>
            <a:r>
              <a:rPr lang="zh-CN" altLang="en-US" dirty="0"/>
              <a:t>充值</a:t>
            </a:r>
            <a:r>
              <a:rPr lang="en-US" altLang="zh-CN" dirty="0"/>
              <a:t>49.99</a:t>
            </a:r>
            <a:r>
              <a:rPr lang="zh-CN" altLang="en-US" dirty="0"/>
              <a:t>和</a:t>
            </a:r>
            <a:r>
              <a:rPr lang="en-US" altLang="zh-CN" dirty="0"/>
              <a:t>99.99</a:t>
            </a:r>
            <a:r>
              <a:rPr lang="zh-CN" altLang="en-US" dirty="0"/>
              <a:t>的城建礼包</a:t>
            </a:r>
            <a:endParaRPr lang="en-US" altLang="zh-CN" dirty="0"/>
          </a:p>
        </p:txBody>
      </p:sp>
      <p:graphicFrame>
        <p:nvGraphicFramePr>
          <p:cNvPr id="6" name="图表 5"/>
          <p:cNvGraphicFramePr/>
          <p:nvPr/>
        </p:nvGraphicFramePr>
        <p:xfrm>
          <a:off x="576435" y="1451610"/>
          <a:ext cx="5401455" cy="37376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礼包购买</a:t>
            </a:r>
            <a:endParaRPr lang="zh-CN" altLang="en-US" sz="1600" dirty="0"/>
          </a:p>
        </p:txBody>
      </p:sp>
      <p:sp>
        <p:nvSpPr>
          <p:cNvPr id="7" name="文本框 6"/>
          <p:cNvSpPr txBox="1"/>
          <p:nvPr/>
        </p:nvSpPr>
        <p:spPr>
          <a:xfrm>
            <a:off x="7315200" y="1533671"/>
            <a:ext cx="4256443" cy="1815882"/>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dirty="0"/>
              <a:t>玩家首次付费等级为</a:t>
            </a:r>
            <a:r>
              <a:rPr lang="en-US" altLang="zh-CN" dirty="0"/>
              <a:t>3</a:t>
            </a:r>
            <a:r>
              <a:rPr lang="zh-CN" altLang="en-US" dirty="0"/>
              <a:t>级通过追猎触发破冰英雄礼包，购买破冰礼包后约有</a:t>
            </a:r>
            <a:r>
              <a:rPr lang="en-US" altLang="zh-CN" dirty="0"/>
              <a:t>10%</a:t>
            </a:r>
            <a:r>
              <a:rPr lang="zh-CN" altLang="en-US" dirty="0"/>
              <a:t>的玩家会继续购买英雄碎片礼包。</a:t>
            </a:r>
            <a:endParaRPr lang="en-US" altLang="zh-CN" dirty="0"/>
          </a:p>
          <a:p>
            <a:r>
              <a:rPr lang="en-US" altLang="zh-CN" dirty="0"/>
              <a:t>6</a:t>
            </a:r>
            <a:r>
              <a:rPr lang="zh-CN" altLang="en-US" dirty="0"/>
              <a:t>级礼包中心开放后，玩家主要购买礼包分类前三为：二队列、英雄、宠物</a:t>
            </a:r>
            <a:endParaRPr lang="en-US" altLang="zh-CN" dirty="0"/>
          </a:p>
          <a:p>
            <a:r>
              <a:rPr lang="zh-CN" altLang="en-US" dirty="0"/>
              <a:t>玩家购买礼包主要集中于</a:t>
            </a:r>
            <a:r>
              <a:rPr lang="en-US" altLang="zh-CN" dirty="0"/>
              <a:t>7</a:t>
            </a:r>
            <a:r>
              <a:rPr lang="zh-CN" altLang="en-US" dirty="0"/>
              <a:t>级、</a:t>
            </a:r>
            <a:r>
              <a:rPr lang="en-US" altLang="zh-CN" dirty="0"/>
              <a:t>8</a:t>
            </a:r>
            <a:r>
              <a:rPr lang="zh-CN" altLang="en-US" dirty="0"/>
              <a:t>级和</a:t>
            </a:r>
            <a:r>
              <a:rPr lang="en-US" altLang="zh-CN" dirty="0"/>
              <a:t>9</a:t>
            </a:r>
            <a:r>
              <a:rPr lang="zh-CN" altLang="en-US" dirty="0"/>
              <a:t>级，主要购买礼包为英雄碎片礼包，考虑主要原因为玩家于</a:t>
            </a:r>
            <a:r>
              <a:rPr lang="en-US" altLang="zh-CN" dirty="0"/>
              <a:t>7</a:t>
            </a:r>
            <a:r>
              <a:rPr lang="zh-CN" altLang="en-US" dirty="0"/>
              <a:t>级</a:t>
            </a:r>
            <a:r>
              <a:rPr lang="en-US" altLang="zh-CN" dirty="0"/>
              <a:t>~9</a:t>
            </a:r>
            <a:r>
              <a:rPr lang="zh-CN" altLang="en-US" dirty="0"/>
              <a:t>级级遇到</a:t>
            </a:r>
            <a:r>
              <a:rPr lang="en-US" altLang="zh-CN" dirty="0"/>
              <a:t>se</a:t>
            </a:r>
            <a:r>
              <a:rPr lang="zh-CN" altLang="en-US" dirty="0"/>
              <a:t>关卡的卡点，需提升战力</a:t>
            </a:r>
            <a:endParaRPr lang="en-US" altLang="zh-CN" dirty="0"/>
          </a:p>
        </p:txBody>
      </p:sp>
      <p:graphicFrame>
        <p:nvGraphicFramePr>
          <p:cNvPr id="9" name="对象 8"/>
          <p:cNvGraphicFramePr>
            <a:graphicFrameLocks noChangeAspect="1"/>
          </p:cNvGraphicFramePr>
          <p:nvPr/>
        </p:nvGraphicFramePr>
        <p:xfrm>
          <a:off x="379412" y="4161769"/>
          <a:ext cx="11433175" cy="2595563"/>
        </p:xfrm>
        <a:graphic>
          <a:graphicData uri="http://schemas.openxmlformats.org/presentationml/2006/ole">
            <mc:AlternateContent xmlns:mc="http://schemas.openxmlformats.org/markup-compatibility/2006">
              <mc:Choice xmlns:v="urn:schemas-microsoft-com:vml" Requires="v">
                <p:oleObj spid="_x0000_s12316" name="Worksheet" r:id="rId2" imgW="9920605" imgH="2251710" progId="Excel.Sheet.12">
                  <p:embed/>
                </p:oleObj>
              </mc:Choice>
              <mc:Fallback>
                <p:oleObj name="Worksheet" r:id="rId2" imgW="9920605" imgH="2251710" progId="Excel.Sheet.12">
                  <p:embed/>
                  <p:pic>
                    <p:nvPicPr>
                      <p:cNvPr id="0" name="图片 12315"/>
                      <p:cNvPicPr/>
                      <p:nvPr/>
                    </p:nvPicPr>
                    <p:blipFill>
                      <a:blip r:embed="rId3"/>
                      <a:stretch>
                        <a:fillRect/>
                      </a:stretch>
                    </p:blipFill>
                    <p:spPr>
                      <a:xfrm>
                        <a:off x="379412" y="4161769"/>
                        <a:ext cx="11433175" cy="2595563"/>
                      </a:xfrm>
                      <a:prstGeom prst="rect">
                        <a:avLst/>
                      </a:prstGeom>
                    </p:spPr>
                  </p:pic>
                </p:oleObj>
              </mc:Fallback>
            </mc:AlternateContent>
          </a:graphicData>
        </a:graphic>
      </p:graphicFrame>
      <p:graphicFrame>
        <p:nvGraphicFramePr>
          <p:cNvPr id="8" name="图表 7"/>
          <p:cNvGraphicFramePr/>
          <p:nvPr/>
        </p:nvGraphicFramePr>
        <p:xfrm>
          <a:off x="534050" y="620786"/>
          <a:ext cx="6781150" cy="364165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nvGraphicFramePr>
        <p:xfrm>
          <a:off x="209027" y="4619164"/>
          <a:ext cx="3800505" cy="407508"/>
        </p:xfrm>
        <a:graphic>
          <a:graphicData uri="http://schemas.openxmlformats.org/presentationml/2006/ole">
            <mc:AlternateContent xmlns:mc="http://schemas.openxmlformats.org/markup-compatibility/2006">
              <mc:Choice xmlns:v="urn:schemas-microsoft-com:vml" Requires="v">
                <p:oleObj spid="_x0000_s1142" name="Worksheet" r:id="rId2" imgW="3578860" imgH="383540" progId="Excel.Sheet.12">
                  <p:embed/>
                </p:oleObj>
              </mc:Choice>
              <mc:Fallback>
                <p:oleObj name="Worksheet" r:id="rId2" imgW="3578860" imgH="383540" progId="Excel.Sheet.12">
                  <p:embed/>
                  <p:pic>
                    <p:nvPicPr>
                      <p:cNvPr id="0" name="图片 1141"/>
                      <p:cNvPicPr/>
                      <p:nvPr/>
                    </p:nvPicPr>
                    <p:blipFill>
                      <a:blip r:embed="rId3"/>
                      <a:stretch>
                        <a:fillRect/>
                      </a:stretch>
                    </p:blipFill>
                    <p:spPr>
                      <a:xfrm>
                        <a:off x="209027" y="4619164"/>
                        <a:ext cx="3800505" cy="40750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4165460" y="4543513"/>
          <a:ext cx="8013700" cy="1096963"/>
        </p:xfrm>
        <a:graphic>
          <a:graphicData uri="http://schemas.openxmlformats.org/presentationml/2006/ole">
            <mc:AlternateContent xmlns:mc="http://schemas.openxmlformats.org/markup-compatibility/2006">
              <mc:Choice xmlns:v="urn:schemas-microsoft-com:vml" Requires="v">
                <p:oleObj spid="_x0000_s1143" name="Worksheet" r:id="rId4" imgW="8249285" imgH="1130935" progId="Excel.Sheet.12">
                  <p:embed/>
                </p:oleObj>
              </mc:Choice>
              <mc:Fallback>
                <p:oleObj name="Worksheet" r:id="rId4" imgW="8249285" imgH="1130935" progId="Excel.Sheet.12">
                  <p:embed/>
                  <p:pic>
                    <p:nvPicPr>
                      <p:cNvPr id="0" name="图片 1142"/>
                      <p:cNvPicPr/>
                      <p:nvPr/>
                    </p:nvPicPr>
                    <p:blipFill>
                      <a:blip r:embed="rId5"/>
                      <a:stretch>
                        <a:fillRect/>
                      </a:stretch>
                    </p:blipFill>
                    <p:spPr>
                      <a:xfrm>
                        <a:off x="4165460" y="4543513"/>
                        <a:ext cx="8013700" cy="1096963"/>
                      </a:xfrm>
                      <a:prstGeom prst="rect">
                        <a:avLst/>
                      </a:prstGeom>
                    </p:spPr>
                  </p:pic>
                </p:oleObj>
              </mc:Fallback>
            </mc:AlternateContent>
          </a:graphicData>
        </a:graphic>
      </p:graphicFrame>
      <p:sp>
        <p:nvSpPr>
          <p:cNvPr id="12" name="文本框 11"/>
          <p:cNvSpPr txBox="1"/>
          <p:nvPr/>
        </p:nvSpPr>
        <p:spPr>
          <a:xfrm>
            <a:off x="219028" y="5694411"/>
            <a:ext cx="11753943" cy="954107"/>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zh-CN" altLang="en-US" sz="1400" dirty="0">
                <a:latin typeface="华文细黑" panose="02010600040101010101" pitchFamily="2" charset="-122"/>
                <a:ea typeface="华文细黑" panose="02010600040101010101" pitchFamily="2" charset="-122"/>
              </a:rPr>
              <a:t>广告变现收入整体基本符合预期，总计</a:t>
            </a:r>
            <a:r>
              <a:rPr lang="en-US" altLang="zh-CN" sz="1400" dirty="0">
                <a:latin typeface="华文细黑" panose="02010600040101010101" pitchFamily="2" charset="-122"/>
                <a:ea typeface="华文细黑" panose="02010600040101010101" pitchFamily="2" charset="-122"/>
              </a:rPr>
              <a:t>1823</a:t>
            </a:r>
            <a:r>
              <a:rPr lang="zh-CN" altLang="en-US" sz="1400" dirty="0">
                <a:latin typeface="华文细黑" panose="02010600040101010101" pitchFamily="2" charset="-122"/>
                <a:ea typeface="华文细黑" panose="02010600040101010101" pitchFamily="2" charset="-122"/>
              </a:rPr>
              <a:t>名玩家参与广告播放功能，占总体玩家</a:t>
            </a:r>
            <a:r>
              <a:rPr lang="en-US" altLang="zh-CN" sz="1400" b="1" dirty="0">
                <a:latin typeface="华文细黑" panose="02010600040101010101" pitchFamily="2" charset="-122"/>
                <a:ea typeface="华文细黑" panose="02010600040101010101" pitchFamily="2" charset="-122"/>
              </a:rPr>
              <a:t>36.2%</a:t>
            </a:r>
            <a:r>
              <a:rPr lang="zh-CN" altLang="en-US" sz="1400" dirty="0">
                <a:latin typeface="华文细黑" panose="02010600040101010101" pitchFamily="2" charset="-122"/>
                <a:ea typeface="华文细黑" panose="02010600040101010101" pitchFamily="2" charset="-122"/>
              </a:rPr>
              <a:t>。</a:t>
            </a:r>
            <a:endParaRPr lang="en-US" altLang="zh-CN" sz="1400"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en-US" altLang="zh-CN" sz="1400" dirty="0"/>
              <a:t>54.69%</a:t>
            </a:r>
            <a:r>
              <a:rPr lang="zh-CN" altLang="en-US" sz="1400" dirty="0"/>
              <a:t>参与玩家三天观看次数仅为</a:t>
            </a:r>
            <a:r>
              <a:rPr lang="en-US" altLang="zh-CN" sz="1400" dirty="0"/>
              <a:t>1</a:t>
            </a:r>
            <a:r>
              <a:rPr lang="zh-CN" altLang="en-US" sz="1400" dirty="0"/>
              <a:t>次，</a:t>
            </a:r>
            <a:r>
              <a:rPr lang="zh-CN" altLang="en-US" sz="1400" dirty="0">
                <a:latin typeface="华文细黑" panose="02010600040101010101" pitchFamily="2" charset="-122"/>
                <a:ea typeface="华文细黑" panose="02010600040101010101" pitchFamily="2" charset="-122"/>
              </a:rPr>
              <a:t>主要考虑因素为邮件板块未做观看次数提醒，邮件在未领取奖励后无主页面做红点提示玩家再次观看领奖。</a:t>
            </a:r>
            <a:endParaRPr lang="en-US" altLang="zh-CN" sz="1400"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sz="1400" dirty="0">
                <a:latin typeface="华文细黑" panose="02010600040101010101" pitchFamily="2" charset="-122"/>
                <a:ea typeface="华文细黑" panose="02010600040101010101" pitchFamily="2" charset="-122"/>
              </a:rPr>
              <a:t>观看过视频的用户前两日占总流失比例的</a:t>
            </a:r>
            <a:r>
              <a:rPr lang="en-US" altLang="zh-CN" sz="1400" dirty="0">
                <a:latin typeface="华文细黑" panose="02010600040101010101" pitchFamily="2" charset="-122"/>
                <a:ea typeface="华文细黑" panose="02010600040101010101" pitchFamily="2" charset="-122"/>
              </a:rPr>
              <a:t>20%</a:t>
            </a:r>
            <a:r>
              <a:rPr lang="zh-CN" altLang="en-US" sz="1400" dirty="0">
                <a:latin typeface="华文细黑" panose="02010600040101010101" pitchFamily="2" charset="-122"/>
                <a:ea typeface="华文细黑" panose="02010600040101010101" pitchFamily="2" charset="-122"/>
              </a:rPr>
              <a:t>左右。第三日为</a:t>
            </a:r>
            <a:r>
              <a:rPr lang="en-US" altLang="zh-CN" sz="1400" dirty="0">
                <a:latin typeface="华文细黑" panose="02010600040101010101" pitchFamily="2" charset="-122"/>
                <a:ea typeface="华文细黑" panose="02010600040101010101" pitchFamily="2" charset="-122"/>
              </a:rPr>
              <a:t>43%</a:t>
            </a:r>
            <a:r>
              <a:rPr lang="zh-CN" altLang="en-US" sz="1400" dirty="0">
                <a:latin typeface="华文细黑" panose="02010600040101010101" pitchFamily="2" charset="-122"/>
                <a:ea typeface="华文细黑" panose="02010600040101010101" pitchFamily="2" charset="-122"/>
              </a:rPr>
              <a:t>。</a:t>
            </a:r>
            <a:r>
              <a:rPr lang="en-US" altLang="zh-CN" sz="1400" dirty="0">
                <a:latin typeface="华文细黑" panose="02010600040101010101" pitchFamily="2" charset="-122"/>
                <a:ea typeface="华文细黑" panose="02010600040101010101" pitchFamily="2" charset="-122"/>
              </a:rPr>
              <a:t>5</a:t>
            </a:r>
            <a:r>
              <a:rPr lang="zh-CN" altLang="en-US" sz="1400" dirty="0">
                <a:latin typeface="华文细黑" panose="02010600040101010101" pitchFamily="2" charset="-122"/>
                <a:ea typeface="华文细黑" panose="02010600040101010101" pitchFamily="2" charset="-122"/>
              </a:rPr>
              <a:t>级节点较上次流失人数较多，</a:t>
            </a:r>
            <a:r>
              <a:rPr lang="en-US" altLang="zh-CN" sz="1400" dirty="0">
                <a:latin typeface="华文细黑" panose="02010600040101010101" pitchFamily="2" charset="-122"/>
                <a:ea typeface="华文细黑" panose="02010600040101010101" pitchFamily="2" charset="-122"/>
              </a:rPr>
              <a:t>0.6.5</a:t>
            </a:r>
            <a:r>
              <a:rPr lang="zh-CN" altLang="en-US" sz="1400" dirty="0">
                <a:latin typeface="华文细黑" panose="02010600040101010101" pitchFamily="2" charset="-122"/>
                <a:ea typeface="华文细黑" panose="02010600040101010101" pitchFamily="2" charset="-122"/>
              </a:rPr>
              <a:t>已经转为</a:t>
            </a:r>
            <a:r>
              <a:rPr lang="en-US" altLang="zh-CN" sz="1400" dirty="0">
                <a:latin typeface="华文细黑" panose="02010600040101010101" pitchFamily="2" charset="-122"/>
                <a:ea typeface="华文细黑" panose="02010600040101010101" pitchFamily="2" charset="-122"/>
              </a:rPr>
              <a:t>6</a:t>
            </a:r>
            <a:r>
              <a:rPr lang="zh-CN" altLang="en-US" sz="1400" dirty="0">
                <a:latin typeface="华文细黑" panose="02010600040101010101" pitchFamily="2" charset="-122"/>
                <a:ea typeface="华文细黑" panose="02010600040101010101" pitchFamily="2" charset="-122"/>
              </a:rPr>
              <a:t>级发放第一封激励视频邮件。</a:t>
            </a:r>
            <a:endParaRPr lang="en-US" altLang="zh-CN" sz="1400" dirty="0">
              <a:latin typeface="华文细黑" panose="02010600040101010101" pitchFamily="2" charset="-122"/>
              <a:ea typeface="华文细黑" panose="02010600040101010101" pitchFamily="2" charset="-122"/>
            </a:endParaRPr>
          </a:p>
          <a:p>
            <a:pPr marL="285750" indent="-285750">
              <a:buFont typeface="Arial" panose="020B0604020202020204" pitchFamily="34" charset="0"/>
              <a:buChar char="•"/>
            </a:pPr>
            <a:r>
              <a:rPr lang="zh-CN" altLang="en-US" sz="1400" dirty="0"/>
              <a:t>由于主基地</a:t>
            </a:r>
            <a:r>
              <a:rPr lang="en-US" altLang="zh-CN" sz="1400" dirty="0"/>
              <a:t>5</a:t>
            </a:r>
            <a:r>
              <a:rPr lang="zh-CN" altLang="en-US" sz="1400" dirty="0"/>
              <a:t>级视频邮件为玩家所触达的第一份广告视频邮件，因此参与度较高，播放占比最大。</a:t>
            </a:r>
            <a:endParaRPr lang="zh-CN" altLang="en-US" sz="1400" dirty="0">
              <a:latin typeface="华文细黑" panose="02010600040101010101" pitchFamily="2" charset="-122"/>
              <a:ea typeface="华文细黑" panose="02010600040101010101" pitchFamily="2" charset="-122"/>
            </a:endParaRPr>
          </a:p>
        </p:txBody>
      </p:sp>
      <p:sp>
        <p:nvSpPr>
          <p:cNvPr id="13"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广告变现</a:t>
            </a:r>
            <a:endParaRPr lang="zh-CN" altLang="en-US" sz="1600" dirty="0"/>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56565"/>
            <a:ext cx="7212330" cy="3793682"/>
          </a:xfrm>
          <a:prstGeom prst="rect">
            <a:avLst/>
          </a:prstGeom>
        </p:spPr>
      </p:pic>
      <p:graphicFrame>
        <p:nvGraphicFramePr>
          <p:cNvPr id="14" name="图表 13"/>
          <p:cNvGraphicFramePr/>
          <p:nvPr/>
        </p:nvGraphicFramePr>
        <p:xfrm>
          <a:off x="7015162" y="1217524"/>
          <a:ext cx="5176838" cy="33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779479" y="1016386"/>
          <a:ext cx="4913312" cy="2628900"/>
        </p:xfrm>
        <a:graphic>
          <a:graphicData uri="http://schemas.openxmlformats.org/presentationml/2006/ole">
            <mc:AlternateContent xmlns:mc="http://schemas.openxmlformats.org/markup-compatibility/2006">
              <mc:Choice xmlns:v="urn:schemas-microsoft-com:vml" Requires="v">
                <p:oleObj spid="_x0000_s5179" name="Worksheet" r:id="rId2" imgW="4208145" imgH="2251710" progId="Excel.Sheet.12">
                  <p:embed/>
                </p:oleObj>
              </mc:Choice>
              <mc:Fallback>
                <p:oleObj name="Worksheet" r:id="rId2" imgW="4208145" imgH="2251710" progId="Excel.Sheet.12">
                  <p:embed/>
                  <p:pic>
                    <p:nvPicPr>
                      <p:cNvPr id="0" name="图片 5178"/>
                      <p:cNvPicPr/>
                      <p:nvPr/>
                    </p:nvPicPr>
                    <p:blipFill>
                      <a:blip r:embed="rId3"/>
                      <a:stretch>
                        <a:fillRect/>
                      </a:stretch>
                    </p:blipFill>
                    <p:spPr>
                      <a:xfrm>
                        <a:off x="779479" y="1016386"/>
                        <a:ext cx="4913312" cy="2628900"/>
                      </a:xfrm>
                      <a:prstGeom prst="rect">
                        <a:avLst/>
                      </a:prstGeom>
                    </p:spPr>
                  </p:pic>
                </p:oleObj>
              </mc:Fallback>
            </mc:AlternateContent>
          </a:graphicData>
        </a:graphic>
      </p:graphicFrame>
      <p:sp>
        <p:nvSpPr>
          <p:cNvPr id="5" name="文本框 4"/>
          <p:cNvSpPr txBox="1"/>
          <p:nvPr/>
        </p:nvSpPr>
        <p:spPr>
          <a:xfrm>
            <a:off x="779479" y="5470178"/>
            <a:ext cx="7760907" cy="954107"/>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dirty="0"/>
              <a:t>由于银币数值同样计入每日免费领取份额，此次统计银币购买数量均为玩家每日免费领取。</a:t>
            </a:r>
            <a:endParaRPr lang="en-US" altLang="zh-CN" dirty="0"/>
          </a:p>
          <a:p>
            <a:r>
              <a:rPr lang="zh-CN" altLang="en-US" dirty="0"/>
              <a:t>玩家晶珀主要消耗途径从数量顺序分别为抽卡、加速币、转盘卷、电子元件。从整体来看大部分玩家对加速币需求较高。</a:t>
            </a:r>
            <a:endParaRPr lang="en-US" altLang="zh-CN" dirty="0"/>
          </a:p>
          <a:p>
            <a:r>
              <a:rPr lang="zh-CN" altLang="en-US" dirty="0"/>
              <a:t>整体玩家总共获得付费晶珀</a:t>
            </a:r>
            <a:r>
              <a:rPr lang="en-US" altLang="zh-CN" dirty="0"/>
              <a:t>9600</a:t>
            </a:r>
            <a:r>
              <a:rPr lang="zh-CN" altLang="en-US" dirty="0"/>
              <a:t>个，占整体晶珀消耗的</a:t>
            </a:r>
            <a:r>
              <a:rPr lang="en-US" altLang="zh-CN" b="1" dirty="0">
                <a:solidFill>
                  <a:srgbClr val="FF0000"/>
                </a:solidFill>
              </a:rPr>
              <a:t>7.09%</a:t>
            </a:r>
            <a:r>
              <a:rPr lang="zh-CN" altLang="en-US" dirty="0"/>
              <a:t>。</a:t>
            </a:r>
            <a:endParaRPr lang="en-US" altLang="zh-CN" dirty="0"/>
          </a:p>
        </p:txBody>
      </p:sp>
      <p:sp>
        <p:nvSpPr>
          <p:cNvPr id="6" name="标题 1"/>
          <p:cNvSpPr txBox="1"/>
          <p:nvPr/>
        </p:nvSpPr>
        <p:spPr>
          <a:xfrm>
            <a:off x="141916" y="89911"/>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晶珀商店</a:t>
            </a:r>
            <a:endParaRPr lang="zh-CN" altLang="en-US" sz="1600" dirty="0"/>
          </a:p>
        </p:txBody>
      </p:sp>
      <p:graphicFrame>
        <p:nvGraphicFramePr>
          <p:cNvPr id="7" name="对象 6"/>
          <p:cNvGraphicFramePr>
            <a:graphicFrameLocks noChangeAspect="1"/>
          </p:cNvGraphicFramePr>
          <p:nvPr/>
        </p:nvGraphicFramePr>
        <p:xfrm>
          <a:off x="779479" y="3889979"/>
          <a:ext cx="3716188" cy="1335505"/>
        </p:xfrm>
        <a:graphic>
          <a:graphicData uri="http://schemas.openxmlformats.org/presentationml/2006/ole">
            <mc:AlternateContent xmlns:mc="http://schemas.openxmlformats.org/markup-compatibility/2006">
              <mc:Choice xmlns:v="urn:schemas-microsoft-com:vml" Requires="v">
                <p:oleObj spid="_x0000_s5180" name="Worksheet" r:id="rId4" imgW="3146425" imgH="1130935" progId="Excel.Sheet.12">
                  <p:embed/>
                </p:oleObj>
              </mc:Choice>
              <mc:Fallback>
                <p:oleObj name="Worksheet" r:id="rId4" imgW="3146425" imgH="1130935" progId="Excel.Sheet.12">
                  <p:embed/>
                  <p:pic>
                    <p:nvPicPr>
                      <p:cNvPr id="0" name="图片 5179"/>
                      <p:cNvPicPr/>
                      <p:nvPr/>
                    </p:nvPicPr>
                    <p:blipFill>
                      <a:blip r:embed="rId5"/>
                      <a:stretch>
                        <a:fillRect/>
                      </a:stretch>
                    </p:blipFill>
                    <p:spPr>
                      <a:xfrm>
                        <a:off x="779479" y="3889979"/>
                        <a:ext cx="3716188" cy="1335505"/>
                      </a:xfrm>
                      <a:prstGeom prst="rect">
                        <a:avLst/>
                      </a:prstGeom>
                    </p:spPr>
                  </p:pic>
                </p:oleObj>
              </mc:Fallback>
            </mc:AlternateContent>
          </a:graphicData>
        </a:graphic>
      </p:graphicFrame>
      <p:graphicFrame>
        <p:nvGraphicFramePr>
          <p:cNvPr id="9" name="图表 8"/>
          <p:cNvGraphicFramePr/>
          <p:nvPr/>
        </p:nvGraphicFramePr>
        <p:xfrm>
          <a:off x="5833110" y="1082260"/>
          <a:ext cx="5185410" cy="32725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1392238" y="1270000"/>
          <a:ext cx="3863975" cy="4318000"/>
        </p:xfrm>
        <a:graphic>
          <a:graphicData uri="http://schemas.openxmlformats.org/presentationml/2006/ole">
            <mc:AlternateContent xmlns:mc="http://schemas.openxmlformats.org/markup-compatibility/2006">
              <mc:Choice xmlns:v="urn:schemas-microsoft-com:vml" Requires="v">
                <p:oleObj spid="_x0000_s7206" name="Worksheet" r:id="rId1" imgW="2684145" imgH="2999105" progId="Excel.Sheet.12">
                  <p:embed/>
                </p:oleObj>
              </mc:Choice>
              <mc:Fallback>
                <p:oleObj name="Worksheet" r:id="rId1" imgW="2684145" imgH="2999105" progId="Excel.Sheet.12">
                  <p:embed/>
                  <p:pic>
                    <p:nvPicPr>
                      <p:cNvPr id="0" name="图片 7205"/>
                      <p:cNvPicPr/>
                      <p:nvPr/>
                    </p:nvPicPr>
                    <p:blipFill>
                      <a:blip r:embed="rId2"/>
                      <a:stretch>
                        <a:fillRect/>
                      </a:stretch>
                    </p:blipFill>
                    <p:spPr>
                      <a:xfrm>
                        <a:off x="1392238" y="1270000"/>
                        <a:ext cx="3863975" cy="4318000"/>
                      </a:xfrm>
                      <a:prstGeom prst="rect">
                        <a:avLst/>
                      </a:prstGeom>
                    </p:spPr>
                  </p:pic>
                </p:oleObj>
              </mc:Fallback>
            </mc:AlternateContent>
          </a:graphicData>
        </a:graphic>
      </p:graphicFrame>
      <p:sp>
        <p:nvSpPr>
          <p:cNvPr id="6" name="文本框 5"/>
          <p:cNvSpPr txBox="1"/>
          <p:nvPr/>
        </p:nvSpPr>
        <p:spPr>
          <a:xfrm>
            <a:off x="6366822" y="2085485"/>
            <a:ext cx="4432241" cy="1815882"/>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dirty="0"/>
              <a:t>玩家参与抽卡玩法的占比为</a:t>
            </a:r>
            <a:r>
              <a:rPr lang="en-US" altLang="zh-CN" dirty="0"/>
              <a:t>59.58%</a:t>
            </a:r>
            <a:r>
              <a:rPr lang="zh-CN" altLang="en-US" dirty="0"/>
              <a:t>，人均抽卡</a:t>
            </a:r>
            <a:r>
              <a:rPr lang="en-US" altLang="zh-CN" dirty="0"/>
              <a:t>7.36</a:t>
            </a:r>
            <a:r>
              <a:rPr lang="zh-CN" altLang="en-US" dirty="0"/>
              <a:t>次。</a:t>
            </a:r>
            <a:endParaRPr lang="en-US" altLang="zh-CN" dirty="0"/>
          </a:p>
          <a:p>
            <a:r>
              <a:rPr lang="zh-CN" altLang="en-US" dirty="0"/>
              <a:t>总计</a:t>
            </a:r>
            <a:r>
              <a:rPr lang="en-US" altLang="zh-CN" dirty="0"/>
              <a:t>11294</a:t>
            </a:r>
            <a:r>
              <a:rPr lang="zh-CN" altLang="en-US" dirty="0"/>
              <a:t>次抽卡记录，其中</a:t>
            </a:r>
            <a:r>
              <a:rPr lang="en-US" altLang="zh-CN" dirty="0"/>
              <a:t>10094</a:t>
            </a:r>
            <a:r>
              <a:rPr lang="zh-CN" altLang="en-US" dirty="0"/>
              <a:t>次单抽，</a:t>
            </a:r>
            <a:r>
              <a:rPr lang="en-US" altLang="zh-CN" dirty="0"/>
              <a:t>1200</a:t>
            </a:r>
            <a:r>
              <a:rPr lang="zh-CN" altLang="en-US" dirty="0"/>
              <a:t>次十抽。</a:t>
            </a:r>
            <a:endParaRPr lang="en-US" altLang="zh-CN" dirty="0"/>
          </a:p>
          <a:p>
            <a:r>
              <a:rPr lang="zh-CN" altLang="en-US" dirty="0"/>
              <a:t>大部分玩家未能参与到十连抽卡中，大部分十连抽卡道具为玩家积攒获得，抽卡券购买数量较低。</a:t>
            </a:r>
            <a:endParaRPr lang="en-US" altLang="zh-CN" dirty="0"/>
          </a:p>
          <a:p>
            <a:r>
              <a:rPr lang="zh-CN" altLang="en-US" dirty="0"/>
              <a:t>约</a:t>
            </a:r>
            <a:r>
              <a:rPr lang="en-US" altLang="zh-CN" dirty="0"/>
              <a:t>17%</a:t>
            </a:r>
            <a:r>
              <a:rPr lang="zh-CN" altLang="en-US" dirty="0"/>
              <a:t>玩家获得金卡，金卡获得率约为</a:t>
            </a:r>
            <a:r>
              <a:rPr lang="en-US" altLang="zh-CN" dirty="0"/>
              <a:t>2.39%</a:t>
            </a:r>
            <a:r>
              <a:rPr lang="zh-CN" altLang="en-US" dirty="0"/>
              <a:t>超出预期</a:t>
            </a:r>
            <a:r>
              <a:rPr lang="en-US" altLang="zh-CN" dirty="0"/>
              <a:t>1%</a:t>
            </a:r>
            <a:r>
              <a:rPr lang="zh-CN" altLang="en-US" dirty="0"/>
              <a:t>。</a:t>
            </a:r>
            <a:endParaRPr lang="zh-CN" altLang="en-US" dirty="0"/>
          </a:p>
        </p:txBody>
      </p:sp>
      <p:sp>
        <p:nvSpPr>
          <p:cNvPr id="7" name="标题 1"/>
          <p:cNvSpPr txBox="1"/>
          <p:nvPr/>
        </p:nvSpPr>
        <p:spPr>
          <a:xfrm>
            <a:off x="141916" y="79153"/>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抽卡</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633412" y="732193"/>
          <a:ext cx="10925175" cy="4895850"/>
        </p:xfrm>
        <a:graphic>
          <a:graphicData uri="http://schemas.openxmlformats.org/presentationml/2006/ole">
            <mc:AlternateContent xmlns:mc="http://schemas.openxmlformats.org/markup-compatibility/2006">
              <mc:Choice xmlns:v="urn:schemas-microsoft-com:vml" Requires="v">
                <p:oleObj spid="_x0000_s9255" name="Worksheet" r:id="rId1" imgW="11277600" imgH="5053965" progId="Excel.Sheet.12">
                  <p:embed/>
                </p:oleObj>
              </mc:Choice>
              <mc:Fallback>
                <p:oleObj name="Worksheet" r:id="rId1" imgW="11277600" imgH="5053965" progId="Excel.Sheet.12">
                  <p:embed/>
                  <p:pic>
                    <p:nvPicPr>
                      <p:cNvPr id="0" name="对象 3"/>
                      <p:cNvPicPr/>
                      <p:nvPr/>
                    </p:nvPicPr>
                    <p:blipFill>
                      <a:blip r:embed="rId2"/>
                      <a:stretch>
                        <a:fillRect/>
                      </a:stretch>
                    </p:blipFill>
                    <p:spPr>
                      <a:xfrm>
                        <a:off x="633412" y="732193"/>
                        <a:ext cx="10925175" cy="4895850"/>
                      </a:xfrm>
                      <a:prstGeom prst="rect">
                        <a:avLst/>
                      </a:prstGeom>
                    </p:spPr>
                  </p:pic>
                </p:oleObj>
              </mc:Fallback>
            </mc:AlternateContent>
          </a:graphicData>
        </a:graphic>
      </p:graphicFrame>
      <p:sp>
        <p:nvSpPr>
          <p:cNvPr id="6"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运营数据</a:t>
            </a:r>
            <a:endParaRPr lang="zh-CN" altLang="en-US" sz="1600" dirty="0"/>
          </a:p>
        </p:txBody>
      </p:sp>
      <p:sp>
        <p:nvSpPr>
          <p:cNvPr id="4" name="文本框 3"/>
          <p:cNvSpPr txBox="1"/>
          <p:nvPr/>
        </p:nvSpPr>
        <p:spPr>
          <a:xfrm>
            <a:off x="1336618" y="5864197"/>
            <a:ext cx="9518762" cy="523220"/>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pPr marL="342900" indent="-342900">
              <a:buFont typeface="+mj-lt"/>
              <a:buAutoNum type="alphaUcPeriod"/>
            </a:pPr>
            <a:r>
              <a:rPr lang="en-US" altLang="zh-CN" dirty="0"/>
              <a:t>7day+</a:t>
            </a:r>
            <a:r>
              <a:rPr lang="zh-CN" altLang="en-US" dirty="0"/>
              <a:t>整体各方面数据较</a:t>
            </a:r>
            <a:r>
              <a:rPr lang="en-US" altLang="zh-CN" dirty="0"/>
              <a:t>7day</a:t>
            </a:r>
            <a:r>
              <a:rPr lang="zh-CN" altLang="en-US" dirty="0"/>
              <a:t>显著提升。</a:t>
            </a:r>
            <a:endParaRPr lang="en-US" altLang="zh-CN" dirty="0"/>
          </a:p>
          <a:p>
            <a:pPr marL="342900" indent="-342900">
              <a:buFont typeface="+mj-lt"/>
              <a:buAutoNum type="alphaUcPeriod"/>
            </a:pPr>
            <a:r>
              <a:rPr lang="zh-CN" altLang="en-US" dirty="0">
                <a:latin typeface="华文细黑" panose="02010600040101010101" pitchFamily="2" charset="-122"/>
                <a:ea typeface="华文细黑" panose="02010600040101010101" pitchFamily="2" charset="-122"/>
              </a:rPr>
              <a:t>付费率、付费活跃度、</a:t>
            </a:r>
            <a:r>
              <a:rPr lang="en-US" altLang="zh-CN" dirty="0">
                <a:latin typeface="华文细黑" panose="02010600040101010101" pitchFamily="2" charset="-122"/>
                <a:ea typeface="华文细黑" panose="02010600040101010101" pitchFamily="2" charset="-122"/>
              </a:rPr>
              <a:t>ARPU</a:t>
            </a:r>
            <a:r>
              <a:rPr lang="zh-CN" altLang="en-US" dirty="0">
                <a:latin typeface="华文细黑" panose="02010600040101010101" pitchFamily="2" charset="-122"/>
                <a:ea typeface="华文细黑" panose="02010600040101010101" pitchFamily="2" charset="-122"/>
              </a:rPr>
              <a:t>显著提升可归因为</a:t>
            </a:r>
            <a:r>
              <a:rPr lang="en-US" altLang="zh-CN" dirty="0">
                <a:latin typeface="华文细黑" panose="02010600040101010101" pitchFamily="2" charset="-122"/>
                <a:ea typeface="华文细黑" panose="02010600040101010101" pitchFamily="2" charset="-122"/>
              </a:rPr>
              <a:t>AEO</a:t>
            </a:r>
            <a:r>
              <a:rPr lang="zh-CN" altLang="en-US" dirty="0">
                <a:latin typeface="华文细黑" panose="02010600040101010101" pitchFamily="2" charset="-122"/>
                <a:ea typeface="华文细黑" panose="02010600040101010101" pitchFamily="2" charset="-122"/>
              </a:rPr>
              <a:t>用户数量提升，礼包商业化的增加。</a:t>
            </a:r>
            <a:endParaRPr lang="en-US" altLang="zh-CN" dirty="0">
              <a:latin typeface="华文细黑" panose="02010600040101010101" pitchFamily="2" charset="-122"/>
              <a:ea typeface="华文细黑"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41916" y="100668"/>
            <a:ext cx="1208712"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用户质量</a:t>
            </a:r>
            <a:endParaRPr lang="zh-CN" altLang="en-US" sz="1600" dirty="0"/>
          </a:p>
        </p:txBody>
      </p:sp>
      <p:sp>
        <p:nvSpPr>
          <p:cNvPr id="5"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用户质量</a:t>
            </a:r>
            <a:endParaRPr lang="zh-CN" altLang="en-US" sz="1600" dirty="0"/>
          </a:p>
        </p:txBody>
      </p:sp>
      <p:graphicFrame>
        <p:nvGraphicFramePr>
          <p:cNvPr id="6" name="对象 5"/>
          <p:cNvGraphicFramePr>
            <a:graphicFrameLocks noChangeAspect="1"/>
          </p:cNvGraphicFramePr>
          <p:nvPr/>
        </p:nvGraphicFramePr>
        <p:xfrm>
          <a:off x="1157288" y="703263"/>
          <a:ext cx="9906000" cy="4895850"/>
        </p:xfrm>
        <a:graphic>
          <a:graphicData uri="http://schemas.openxmlformats.org/presentationml/2006/ole">
            <mc:AlternateContent xmlns:mc="http://schemas.openxmlformats.org/markup-compatibility/2006">
              <mc:Choice xmlns:v="urn:schemas-microsoft-com:vml" Requires="v">
                <p:oleObj spid="_x0000_s8225" name="Worksheet" r:id="rId1" imgW="10225405" imgH="5053965" progId="Excel.Sheet.12">
                  <p:embed/>
                </p:oleObj>
              </mc:Choice>
              <mc:Fallback>
                <p:oleObj name="Worksheet" r:id="rId1" imgW="10225405" imgH="5053965" progId="Excel.Sheet.12">
                  <p:embed/>
                  <p:pic>
                    <p:nvPicPr>
                      <p:cNvPr id="0" name="图片 8224"/>
                      <p:cNvPicPr/>
                      <p:nvPr/>
                    </p:nvPicPr>
                    <p:blipFill>
                      <a:blip r:embed="rId2"/>
                      <a:stretch>
                        <a:fillRect/>
                      </a:stretch>
                    </p:blipFill>
                    <p:spPr>
                      <a:xfrm>
                        <a:off x="1157288" y="703263"/>
                        <a:ext cx="9906000" cy="4895850"/>
                      </a:xfrm>
                      <a:prstGeom prst="rect">
                        <a:avLst/>
                      </a:prstGeom>
                    </p:spPr>
                  </p:pic>
                </p:oleObj>
              </mc:Fallback>
            </mc:AlternateContent>
          </a:graphicData>
        </a:graphic>
      </p:graphicFrame>
      <p:sp>
        <p:nvSpPr>
          <p:cNvPr id="7" name="文本框 6"/>
          <p:cNvSpPr txBox="1"/>
          <p:nvPr/>
        </p:nvSpPr>
        <p:spPr>
          <a:xfrm>
            <a:off x="1157287" y="5756475"/>
            <a:ext cx="9344457" cy="738664"/>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pPr marL="342900" indent="-342900">
              <a:buFont typeface="+mj-lt"/>
              <a:buAutoNum type="alphaUcPeriod"/>
            </a:pPr>
            <a:r>
              <a:rPr lang="en-US" altLang="zh-CN" dirty="0"/>
              <a:t>7day+</a:t>
            </a:r>
            <a:r>
              <a:rPr lang="zh-CN" altLang="en-US" dirty="0"/>
              <a:t>整体留存与</a:t>
            </a:r>
            <a:r>
              <a:rPr lang="en-US" altLang="zh-CN" dirty="0"/>
              <a:t>LTV</a:t>
            </a:r>
            <a:r>
              <a:rPr lang="zh-CN" altLang="en-US" dirty="0"/>
              <a:t>较</a:t>
            </a:r>
            <a:r>
              <a:rPr lang="en-US" altLang="zh-CN" dirty="0"/>
              <a:t>7day</a:t>
            </a:r>
            <a:r>
              <a:rPr lang="zh-CN" altLang="en-US" dirty="0"/>
              <a:t>版本均有提升。</a:t>
            </a:r>
            <a:endParaRPr lang="en-US" altLang="zh-CN" dirty="0"/>
          </a:p>
          <a:p>
            <a:pPr marL="514350" lvl="1" indent="-342900">
              <a:buFont typeface="+mj-lt"/>
              <a:buAutoNum type="arabicPeriod"/>
            </a:pPr>
            <a:r>
              <a:rPr lang="zh-CN" altLang="en-US" sz="1400" b="1" dirty="0">
                <a:latin typeface="华文细黑" panose="02010600040101010101" pitchFamily="2" charset="-122"/>
                <a:ea typeface="华文细黑" panose="02010600040101010101" pitchFamily="2" charset="-122"/>
              </a:rPr>
              <a:t>留存</a:t>
            </a:r>
            <a:r>
              <a:rPr lang="zh-CN" altLang="en-US" sz="1400" dirty="0">
                <a:latin typeface="华文细黑" panose="02010600040101010101" pitchFamily="2" charset="-122"/>
                <a:ea typeface="华文细黑" panose="02010600040101010101" pitchFamily="2" charset="-122"/>
              </a:rPr>
              <a:t>：</a:t>
            </a:r>
            <a:r>
              <a:rPr lang="en-US" altLang="zh-CN" sz="1400" dirty="0">
                <a:latin typeface="华文细黑" panose="02010600040101010101" pitchFamily="2" charset="-122"/>
                <a:ea typeface="华文细黑" panose="02010600040101010101" pitchFamily="2" charset="-122"/>
              </a:rPr>
              <a:t>7day+</a:t>
            </a:r>
            <a:r>
              <a:rPr lang="zh-CN" altLang="en-US" sz="1400" dirty="0">
                <a:latin typeface="华文细黑" panose="02010600040101010101" pitchFamily="2" charset="-122"/>
                <a:ea typeface="华文细黑" panose="02010600040101010101" pitchFamily="2" charset="-122"/>
              </a:rPr>
              <a:t>三天及以上长期留存率上升，可归因为本版本整体玩法更加紧凑用户对游戏粘性更高。</a:t>
            </a:r>
            <a:endParaRPr lang="en-US" altLang="zh-CN" sz="1400" dirty="0">
              <a:latin typeface="华文细黑" panose="02010600040101010101" pitchFamily="2" charset="-122"/>
              <a:ea typeface="华文细黑" panose="02010600040101010101" pitchFamily="2" charset="-122"/>
            </a:endParaRPr>
          </a:p>
          <a:p>
            <a:pPr marL="514350" lvl="1" indent="-342900">
              <a:buFont typeface="+mj-lt"/>
              <a:buAutoNum type="arabicPeriod"/>
            </a:pPr>
            <a:r>
              <a:rPr lang="en-US" altLang="zh-CN" sz="1400" b="1" dirty="0">
                <a:latin typeface="华文细黑" panose="02010600040101010101" pitchFamily="2" charset="-122"/>
                <a:ea typeface="华文细黑" panose="02010600040101010101" pitchFamily="2" charset="-122"/>
              </a:rPr>
              <a:t>LTV</a:t>
            </a:r>
            <a:r>
              <a:rPr lang="zh-CN" altLang="en-US" sz="1400" dirty="0">
                <a:latin typeface="华文细黑" panose="02010600040101010101" pitchFamily="2" charset="-122"/>
                <a:ea typeface="华文细黑" panose="02010600040101010101" pitchFamily="2" charset="-122"/>
              </a:rPr>
              <a:t>：在</a:t>
            </a:r>
            <a:r>
              <a:rPr lang="en-US" altLang="zh-CN" sz="1400" dirty="0">
                <a:latin typeface="华文细黑" panose="02010600040101010101" pitchFamily="2" charset="-122"/>
                <a:ea typeface="华文细黑" panose="02010600040101010101" pitchFamily="2" charset="-122"/>
              </a:rPr>
              <a:t>LTV</a:t>
            </a:r>
            <a:r>
              <a:rPr lang="zh-CN" altLang="en-US" sz="1400" dirty="0">
                <a:latin typeface="华文细黑" panose="02010600040101010101" pitchFamily="2" charset="-122"/>
                <a:ea typeface="华文细黑" panose="02010600040101010101" pitchFamily="2" charset="-122"/>
              </a:rPr>
              <a:t>绝对值上升的情况下，但是</a:t>
            </a:r>
            <a:r>
              <a:rPr lang="en-US" altLang="zh-CN" sz="1400" dirty="0">
                <a:latin typeface="华文细黑" panose="02010600040101010101" pitchFamily="2" charset="-122"/>
                <a:ea typeface="华文细黑" panose="02010600040101010101" pitchFamily="2" charset="-122"/>
              </a:rPr>
              <a:t>LTV</a:t>
            </a:r>
            <a:r>
              <a:rPr lang="zh-CN" altLang="en-US" sz="1400" dirty="0">
                <a:latin typeface="华文细黑" panose="02010600040101010101" pitchFamily="2" charset="-122"/>
                <a:ea typeface="华文细黑" panose="02010600040101010101" pitchFamily="2" charset="-122"/>
              </a:rPr>
              <a:t>斜率在</a:t>
            </a:r>
            <a:r>
              <a:rPr lang="en-US" altLang="zh-CN" sz="1400" dirty="0">
                <a:latin typeface="华文细黑" panose="02010600040101010101" pitchFamily="2" charset="-122"/>
                <a:ea typeface="华文细黑" panose="02010600040101010101" pitchFamily="2" charset="-122"/>
              </a:rPr>
              <a:t>Day2</a:t>
            </a:r>
            <a:r>
              <a:rPr lang="zh-CN" altLang="en-US" sz="1400" dirty="0">
                <a:latin typeface="华文细黑" panose="02010600040101010101" pitchFamily="2" charset="-122"/>
                <a:ea typeface="华文细黑" panose="02010600040101010101" pitchFamily="2" charset="-122"/>
              </a:rPr>
              <a:t>出现下降情况，需考虑玩家长期价值下降的可能。</a:t>
            </a:r>
            <a:endParaRPr lang="en-US" altLang="zh-CN" sz="1400" dirty="0">
              <a:latin typeface="华文细黑" panose="02010600040101010101" pitchFamily="2" charset="-122"/>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破冰</a:t>
            </a:r>
            <a:r>
              <a:rPr lang="en-US" altLang="zh-CN" sz="1600" dirty="0"/>
              <a:t>AB</a:t>
            </a:r>
            <a:r>
              <a:rPr lang="zh-CN" altLang="en-US" sz="1600" dirty="0"/>
              <a:t>测试</a:t>
            </a:r>
            <a:endParaRPr lang="zh-CN" altLang="en-US" sz="1600" dirty="0"/>
          </a:p>
        </p:txBody>
      </p:sp>
      <p:graphicFrame>
        <p:nvGraphicFramePr>
          <p:cNvPr id="3" name="对象 2"/>
          <p:cNvGraphicFramePr>
            <a:graphicFrameLocks noChangeAspect="1"/>
          </p:cNvGraphicFramePr>
          <p:nvPr/>
        </p:nvGraphicFramePr>
        <p:xfrm>
          <a:off x="118970" y="827368"/>
          <a:ext cx="11954059" cy="4188814"/>
        </p:xfrm>
        <a:graphic>
          <a:graphicData uri="http://schemas.openxmlformats.org/presentationml/2006/ole">
            <mc:AlternateContent xmlns:mc="http://schemas.openxmlformats.org/markup-compatibility/2006">
              <mc:Choice xmlns:v="urn:schemas-microsoft-com:vml" Requires="v">
                <p:oleObj spid="_x0000_s13333" name="Worksheet" r:id="rId1" imgW="11179175" imgH="3933190" progId="Excel.Sheet.12">
                  <p:embed/>
                </p:oleObj>
              </mc:Choice>
              <mc:Fallback>
                <p:oleObj name="Worksheet" r:id="rId1" imgW="11179175" imgH="3933190" progId="Excel.Sheet.12">
                  <p:embed/>
                  <p:pic>
                    <p:nvPicPr>
                      <p:cNvPr id="0" name="图片 13332"/>
                      <p:cNvPicPr/>
                      <p:nvPr/>
                    </p:nvPicPr>
                    <p:blipFill>
                      <a:blip r:embed="rId2"/>
                      <a:stretch>
                        <a:fillRect/>
                      </a:stretch>
                    </p:blipFill>
                    <p:spPr>
                      <a:xfrm>
                        <a:off x="118970" y="827368"/>
                        <a:ext cx="11954059" cy="4188814"/>
                      </a:xfrm>
                      <a:prstGeom prst="rect">
                        <a:avLst/>
                      </a:prstGeom>
                    </p:spPr>
                  </p:pic>
                </p:oleObj>
              </mc:Fallback>
            </mc:AlternateContent>
          </a:graphicData>
        </a:graphic>
      </p:graphicFrame>
      <p:sp>
        <p:nvSpPr>
          <p:cNvPr id="6" name="文本框 5"/>
          <p:cNvSpPr txBox="1"/>
          <p:nvPr/>
        </p:nvSpPr>
        <p:spPr>
          <a:xfrm>
            <a:off x="7019636" y="1828401"/>
            <a:ext cx="4775201" cy="307777"/>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en-US" altLang="zh-CN" dirty="0"/>
              <a:t>1</a:t>
            </a:r>
            <a:r>
              <a:rPr lang="zh-CN" altLang="en-US" dirty="0"/>
              <a:t>服</a:t>
            </a:r>
            <a:r>
              <a:rPr lang="en-US" altLang="zh-CN" dirty="0"/>
              <a:t>2</a:t>
            </a:r>
            <a:r>
              <a:rPr lang="zh-CN" altLang="en-US" dirty="0"/>
              <a:t>服整体用户留存与</a:t>
            </a:r>
            <a:r>
              <a:rPr lang="en-US" altLang="zh-CN" dirty="0"/>
              <a:t>LTV</a:t>
            </a:r>
            <a:r>
              <a:rPr lang="zh-CN" altLang="en-US" dirty="0"/>
              <a:t>斜率全部国家来看几乎相同。</a:t>
            </a:r>
            <a:endParaRPr lang="en-US" altLang="zh-CN" dirty="0"/>
          </a:p>
        </p:txBody>
      </p:sp>
      <p:sp>
        <p:nvSpPr>
          <p:cNvPr id="7" name="文本框 6"/>
          <p:cNvSpPr txBox="1"/>
          <p:nvPr/>
        </p:nvSpPr>
        <p:spPr>
          <a:xfrm>
            <a:off x="1572485" y="5348188"/>
            <a:ext cx="9047028" cy="738664"/>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b="1" dirty="0"/>
              <a:t>美国</a:t>
            </a:r>
            <a:r>
              <a:rPr lang="zh-CN" altLang="en-US" dirty="0"/>
              <a:t>：</a:t>
            </a:r>
            <a:r>
              <a:rPr lang="en-US" altLang="zh-CN" dirty="0"/>
              <a:t>2</a:t>
            </a:r>
            <a:r>
              <a:rPr lang="zh-CN" altLang="en-US" dirty="0"/>
              <a:t>服</a:t>
            </a:r>
            <a:r>
              <a:rPr lang="en-US" altLang="zh-CN" dirty="0"/>
              <a:t>LTV</a:t>
            </a:r>
            <a:r>
              <a:rPr lang="zh-CN" altLang="en-US" dirty="0"/>
              <a:t>斜率与留存率整体高于</a:t>
            </a:r>
            <a:r>
              <a:rPr lang="en-US" altLang="zh-CN" dirty="0"/>
              <a:t>1</a:t>
            </a:r>
            <a:r>
              <a:rPr lang="zh-CN" altLang="en-US" dirty="0"/>
              <a:t>服（</a:t>
            </a:r>
            <a:r>
              <a:rPr lang="en-US" altLang="zh-CN" b="1" dirty="0"/>
              <a:t>$4.99</a:t>
            </a:r>
            <a:r>
              <a:rPr lang="zh-CN" altLang="en-US" dirty="0"/>
              <a:t>）。</a:t>
            </a:r>
            <a:endParaRPr lang="en-US" altLang="zh-CN" dirty="0"/>
          </a:p>
          <a:p>
            <a:r>
              <a:rPr lang="en-US" altLang="zh-CN" b="1" dirty="0"/>
              <a:t>T1</a:t>
            </a:r>
            <a:r>
              <a:rPr lang="zh-CN" altLang="en-US" b="1" dirty="0"/>
              <a:t>五国</a:t>
            </a:r>
            <a:r>
              <a:rPr lang="zh-CN" altLang="en-US" dirty="0"/>
              <a:t>（英德法加澳）：</a:t>
            </a:r>
            <a:r>
              <a:rPr lang="en-US" altLang="zh-CN" dirty="0"/>
              <a:t>1</a:t>
            </a:r>
            <a:r>
              <a:rPr lang="zh-CN" altLang="en-US" dirty="0"/>
              <a:t>服</a:t>
            </a:r>
            <a:r>
              <a:rPr lang="en-US" altLang="zh-CN" dirty="0"/>
              <a:t>LTV</a:t>
            </a:r>
            <a:r>
              <a:rPr lang="zh-CN" altLang="en-US" dirty="0"/>
              <a:t>斜率与留存率整体高于</a:t>
            </a:r>
            <a:r>
              <a:rPr lang="en-US" altLang="zh-CN" dirty="0"/>
              <a:t>2</a:t>
            </a:r>
            <a:r>
              <a:rPr lang="zh-CN" altLang="en-US" dirty="0"/>
              <a:t>服（</a:t>
            </a:r>
            <a:r>
              <a:rPr lang="en-US" altLang="zh-CN" b="1" dirty="0"/>
              <a:t>$0.99</a:t>
            </a:r>
            <a:r>
              <a:rPr lang="zh-CN" altLang="en-US" dirty="0"/>
              <a:t>）。</a:t>
            </a:r>
            <a:endParaRPr lang="en-US" altLang="zh-CN" dirty="0"/>
          </a:p>
          <a:p>
            <a:r>
              <a:rPr lang="zh-CN" altLang="en-US" dirty="0"/>
              <a:t>美国高质量用户付费转化更高，后续版本可根据发行侧重点决定具体投放模式或根据国家地区进行分服投放。</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付费模型</a:t>
            </a:r>
            <a:endParaRPr lang="zh-CN" altLang="en-US" sz="1600" dirty="0"/>
          </a:p>
        </p:txBody>
      </p:sp>
      <p:graphicFrame>
        <p:nvGraphicFramePr>
          <p:cNvPr id="4" name="对象 3"/>
          <p:cNvGraphicFramePr>
            <a:graphicFrameLocks noChangeAspect="1"/>
          </p:cNvGraphicFramePr>
          <p:nvPr/>
        </p:nvGraphicFramePr>
        <p:xfrm>
          <a:off x="449263" y="1814281"/>
          <a:ext cx="7119937" cy="1739900"/>
        </p:xfrm>
        <a:graphic>
          <a:graphicData uri="http://schemas.openxmlformats.org/presentationml/2006/ole">
            <mc:AlternateContent xmlns:mc="http://schemas.openxmlformats.org/markup-compatibility/2006">
              <mc:Choice xmlns:v="urn:schemas-microsoft-com:vml" Requires="v">
                <p:oleObj spid="_x0000_s10271" name="Worksheet" r:id="rId1" imgW="6155055" imgH="1504315" progId="Excel.Sheet.12">
                  <p:embed/>
                </p:oleObj>
              </mc:Choice>
              <mc:Fallback>
                <p:oleObj name="Worksheet" r:id="rId1" imgW="6155055" imgH="1504315" progId="Excel.Sheet.12">
                  <p:embed/>
                  <p:pic>
                    <p:nvPicPr>
                      <p:cNvPr id="0" name="图片 10270"/>
                      <p:cNvPicPr/>
                      <p:nvPr/>
                    </p:nvPicPr>
                    <p:blipFill>
                      <a:blip r:embed="rId2"/>
                      <a:stretch>
                        <a:fillRect/>
                      </a:stretch>
                    </p:blipFill>
                    <p:spPr>
                      <a:xfrm>
                        <a:off x="449263" y="1814281"/>
                        <a:ext cx="7119937" cy="1739900"/>
                      </a:xfrm>
                      <a:prstGeom prst="rect">
                        <a:avLst/>
                      </a:prstGeom>
                    </p:spPr>
                  </p:pic>
                </p:oleObj>
              </mc:Fallback>
            </mc:AlternateContent>
          </a:graphicData>
        </a:graphic>
      </p:graphicFrame>
      <p:sp>
        <p:nvSpPr>
          <p:cNvPr id="5" name="文本框 4"/>
          <p:cNvSpPr txBox="1"/>
          <p:nvPr/>
        </p:nvSpPr>
        <p:spPr>
          <a:xfrm>
            <a:off x="8060150" y="1668569"/>
            <a:ext cx="3289169" cy="203132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en-US" altLang="zh-CN" dirty="0"/>
              <a:t>7day+</a:t>
            </a:r>
            <a:r>
              <a:rPr lang="zh-CN" altLang="en-US" dirty="0"/>
              <a:t>用户付费主要集中于前三天。</a:t>
            </a:r>
            <a:endParaRPr lang="en-US" altLang="zh-CN" dirty="0"/>
          </a:p>
          <a:p>
            <a:r>
              <a:rPr lang="zh-CN" altLang="en-US" dirty="0"/>
              <a:t>六天付费超过</a:t>
            </a:r>
            <a:r>
              <a:rPr lang="en-US" altLang="zh-CN" dirty="0"/>
              <a:t>200</a:t>
            </a:r>
            <a:r>
              <a:rPr lang="zh-CN" altLang="en-US" dirty="0"/>
              <a:t>美金超大</a:t>
            </a:r>
            <a:r>
              <a:rPr lang="en-US" altLang="zh-CN" dirty="0"/>
              <a:t>R</a:t>
            </a:r>
            <a:r>
              <a:rPr lang="zh-CN" altLang="en-US" dirty="0"/>
              <a:t>用户有</a:t>
            </a:r>
            <a:r>
              <a:rPr lang="en-US" altLang="zh-CN" dirty="0"/>
              <a:t>2</a:t>
            </a:r>
            <a:r>
              <a:rPr lang="zh-CN" altLang="en-US" dirty="0"/>
              <a:t>名，其中值得注意一名超大</a:t>
            </a:r>
            <a:r>
              <a:rPr lang="en-US" altLang="zh-CN" dirty="0"/>
              <a:t>R</a:t>
            </a:r>
            <a:r>
              <a:rPr lang="zh-CN" altLang="en-US" dirty="0"/>
              <a:t>于前三天付费水平达到</a:t>
            </a:r>
            <a:r>
              <a:rPr lang="en-US" altLang="zh-CN" dirty="0"/>
              <a:t>$215</a:t>
            </a:r>
            <a:r>
              <a:rPr lang="zh-CN" altLang="en-US" dirty="0"/>
              <a:t>后，后三天未继续付费。</a:t>
            </a:r>
            <a:endParaRPr lang="en-US" altLang="zh-CN" dirty="0"/>
          </a:p>
          <a:p>
            <a:r>
              <a:rPr lang="zh-CN" altLang="en-US" dirty="0"/>
              <a:t>整体来看小</a:t>
            </a:r>
            <a:r>
              <a:rPr lang="en-US" altLang="zh-CN" dirty="0"/>
              <a:t>R</a:t>
            </a:r>
            <a:r>
              <a:rPr lang="zh-CN" altLang="en-US" dirty="0"/>
              <a:t>的付费占比较</a:t>
            </a:r>
            <a:r>
              <a:rPr lang="en-US" altLang="zh-CN" dirty="0"/>
              <a:t>7day</a:t>
            </a:r>
            <a:r>
              <a:rPr lang="zh-CN" altLang="en-US" dirty="0"/>
              <a:t>版本显著提升，可归因为破冰礼包的参与度提升。</a:t>
            </a:r>
            <a:endParaRPr lang="en-US" altLang="zh-CN" dirty="0"/>
          </a:p>
          <a:p>
            <a:r>
              <a:rPr lang="zh-CN" altLang="en-US" dirty="0"/>
              <a:t>大</a:t>
            </a:r>
            <a:r>
              <a:rPr lang="en-US" altLang="zh-CN" dirty="0"/>
              <a:t>R</a:t>
            </a:r>
            <a:r>
              <a:rPr lang="zh-CN" altLang="en-US" dirty="0"/>
              <a:t>与中</a:t>
            </a:r>
            <a:r>
              <a:rPr lang="en-US" altLang="zh-CN" dirty="0"/>
              <a:t>R</a:t>
            </a:r>
            <a:r>
              <a:rPr lang="zh-CN" altLang="en-US" dirty="0"/>
              <a:t>占比下降。</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复购率</a:t>
            </a:r>
            <a:endParaRPr lang="zh-CN" altLang="en-US" sz="1600" dirty="0"/>
          </a:p>
        </p:txBody>
      </p:sp>
      <p:graphicFrame>
        <p:nvGraphicFramePr>
          <p:cNvPr id="3" name="对象 2"/>
          <p:cNvGraphicFramePr>
            <a:graphicFrameLocks noChangeAspect="1"/>
          </p:cNvGraphicFramePr>
          <p:nvPr/>
        </p:nvGraphicFramePr>
        <p:xfrm>
          <a:off x="1374140" y="731909"/>
          <a:ext cx="4076871" cy="2553335"/>
        </p:xfrm>
        <a:graphic>
          <a:graphicData uri="http://schemas.openxmlformats.org/presentationml/2006/ole">
            <mc:AlternateContent xmlns:mc="http://schemas.openxmlformats.org/markup-compatibility/2006">
              <mc:Choice xmlns:v="urn:schemas-microsoft-com:vml" Requires="v">
                <p:oleObj spid="_x0000_s14345" name="Worksheet" r:id="rId3" imgW="2841625" imgH="1779905" progId="Excel.Sheet.12">
                  <p:embed/>
                </p:oleObj>
              </mc:Choice>
              <mc:Fallback>
                <p:oleObj name="Worksheet" r:id="rId3" imgW="2841625" imgH="1779905" progId="Excel.Sheet.12">
                  <p:embed/>
                  <p:pic>
                    <p:nvPicPr>
                      <p:cNvPr id="0" name="对象 4"/>
                      <p:cNvPicPr/>
                      <p:nvPr/>
                    </p:nvPicPr>
                    <p:blipFill>
                      <a:blip r:embed="rId4"/>
                      <a:stretch>
                        <a:fillRect/>
                      </a:stretch>
                    </p:blipFill>
                    <p:spPr>
                      <a:xfrm>
                        <a:off x="1374140" y="731909"/>
                        <a:ext cx="4076871" cy="2553335"/>
                      </a:xfrm>
                      <a:prstGeom prst="rect">
                        <a:avLst/>
                      </a:prstGeom>
                    </p:spPr>
                  </p:pic>
                </p:oleObj>
              </mc:Fallback>
            </mc:AlternateContent>
          </a:graphicData>
        </a:graphic>
      </p:graphicFrame>
      <p:graphicFrame>
        <p:nvGraphicFramePr>
          <p:cNvPr id="5" name="图表 4"/>
          <p:cNvGraphicFramePr/>
          <p:nvPr/>
        </p:nvGraphicFramePr>
        <p:xfrm>
          <a:off x="769473" y="3657455"/>
          <a:ext cx="4681538" cy="2905125"/>
        </p:xfrm>
        <a:graphic>
          <a:graphicData uri="http://schemas.openxmlformats.org/drawingml/2006/chart">
            <c:chart xmlns:c="http://schemas.openxmlformats.org/drawingml/2006/chart" xmlns:r="http://schemas.openxmlformats.org/officeDocument/2006/relationships" r:id="rId1"/>
          </a:graphicData>
        </a:graphic>
      </p:graphicFrame>
      <p:sp>
        <p:nvSpPr>
          <p:cNvPr id="6" name="文本框 5"/>
          <p:cNvSpPr txBox="1"/>
          <p:nvPr/>
        </p:nvSpPr>
        <p:spPr>
          <a:xfrm>
            <a:off x="6096000" y="4371353"/>
            <a:ext cx="5163127" cy="738664"/>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dirty="0"/>
              <a:t>总付费玩家数为</a:t>
            </a:r>
            <a:r>
              <a:rPr lang="en-US" altLang="zh-CN" dirty="0"/>
              <a:t>487</a:t>
            </a:r>
            <a:r>
              <a:rPr lang="zh-CN" altLang="en-US" dirty="0"/>
              <a:t>人，付费渗透率达</a:t>
            </a:r>
            <a:r>
              <a:rPr lang="en-US" altLang="zh-CN" b="1" dirty="0">
                <a:solidFill>
                  <a:srgbClr val="FF0000"/>
                </a:solidFill>
              </a:rPr>
              <a:t>9.67%</a:t>
            </a:r>
            <a:endParaRPr lang="en-US" altLang="zh-CN" b="1" dirty="0">
              <a:solidFill>
                <a:srgbClr val="FF0000"/>
              </a:solidFill>
            </a:endParaRPr>
          </a:p>
          <a:p>
            <a:r>
              <a:rPr lang="zh-CN" altLang="en-US" dirty="0"/>
              <a:t>玩家总体复购率为</a:t>
            </a:r>
            <a:r>
              <a:rPr lang="en-US" altLang="zh-CN" b="1" dirty="0">
                <a:solidFill>
                  <a:srgbClr val="FF0000"/>
                </a:solidFill>
              </a:rPr>
              <a:t>28.54%</a:t>
            </a:r>
            <a:r>
              <a:rPr lang="zh-CN" altLang="en-US" dirty="0"/>
              <a:t>，在购买破冰英雄后玩家二次购买的主要礼包类别为英雄碎片、</a:t>
            </a:r>
            <a:r>
              <a:rPr lang="zh-CN" altLang="en-US" u="sng" dirty="0"/>
              <a:t>二队列生产、晶珀。</a:t>
            </a:r>
            <a:endParaRPr lang="en-US" altLang="zh-CN" b="1" dirty="0">
              <a:solidFill>
                <a:srgbClr val="FF0000"/>
              </a:solidFill>
            </a:endParaRPr>
          </a:p>
        </p:txBody>
      </p:sp>
      <p:graphicFrame>
        <p:nvGraphicFramePr>
          <p:cNvPr id="7" name="图表 6"/>
          <p:cNvGraphicFramePr/>
          <p:nvPr/>
        </p:nvGraphicFramePr>
        <p:xfrm>
          <a:off x="6245860" y="73190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复购等级分布</a:t>
            </a:r>
            <a:endParaRPr lang="zh-CN" altLang="en-US" sz="1600" dirty="0"/>
          </a:p>
        </p:txBody>
      </p:sp>
      <p:sp>
        <p:nvSpPr>
          <p:cNvPr id="4" name="文本框 3"/>
          <p:cNvSpPr txBox="1"/>
          <p:nvPr/>
        </p:nvSpPr>
        <p:spPr>
          <a:xfrm>
            <a:off x="7543801" y="2935545"/>
            <a:ext cx="4407217" cy="738664"/>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dirty="0"/>
              <a:t>玩家第二次付费主要集中于</a:t>
            </a:r>
            <a:r>
              <a:rPr lang="en-US" altLang="zh-CN" dirty="0"/>
              <a:t>3</a:t>
            </a:r>
            <a:r>
              <a:rPr lang="zh-CN" altLang="en-US" dirty="0"/>
              <a:t>级、</a:t>
            </a:r>
            <a:r>
              <a:rPr lang="en-US" altLang="zh-CN" dirty="0"/>
              <a:t>7</a:t>
            </a:r>
            <a:r>
              <a:rPr lang="zh-CN" altLang="en-US" dirty="0"/>
              <a:t>级、</a:t>
            </a:r>
            <a:r>
              <a:rPr lang="en-US" altLang="zh-CN" dirty="0"/>
              <a:t>8</a:t>
            </a:r>
            <a:r>
              <a:rPr lang="zh-CN" altLang="en-US" dirty="0"/>
              <a:t>级、</a:t>
            </a:r>
            <a:r>
              <a:rPr lang="en-US" altLang="zh-CN" dirty="0"/>
              <a:t>9</a:t>
            </a:r>
            <a:r>
              <a:rPr lang="zh-CN" altLang="en-US" dirty="0"/>
              <a:t>级；对应节点为破冰礼包后以及战力卡点。</a:t>
            </a:r>
            <a:endParaRPr lang="en-US" altLang="zh-CN" dirty="0"/>
          </a:p>
          <a:p>
            <a:r>
              <a:rPr lang="zh-CN" altLang="en-US" dirty="0">
                <a:solidFill>
                  <a:schemeClr val="tx1"/>
                </a:solidFill>
              </a:rPr>
              <a:t>玩家第三次付费集中于</a:t>
            </a:r>
            <a:r>
              <a:rPr lang="en-US" altLang="zh-CN" dirty="0">
                <a:solidFill>
                  <a:schemeClr val="tx1"/>
                </a:solidFill>
              </a:rPr>
              <a:t>7</a:t>
            </a:r>
            <a:r>
              <a:rPr lang="zh-CN" altLang="en-US" dirty="0">
                <a:solidFill>
                  <a:schemeClr val="tx1"/>
                </a:solidFill>
              </a:rPr>
              <a:t>级、</a:t>
            </a:r>
            <a:r>
              <a:rPr lang="en-US" altLang="zh-CN" dirty="0">
                <a:solidFill>
                  <a:schemeClr val="tx1"/>
                </a:solidFill>
              </a:rPr>
              <a:t>8</a:t>
            </a:r>
            <a:r>
              <a:rPr lang="zh-CN" altLang="en-US" dirty="0">
                <a:solidFill>
                  <a:schemeClr val="tx1"/>
                </a:solidFill>
              </a:rPr>
              <a:t>级、</a:t>
            </a:r>
            <a:r>
              <a:rPr lang="en-US" altLang="zh-CN" dirty="0">
                <a:solidFill>
                  <a:schemeClr val="tx1"/>
                </a:solidFill>
              </a:rPr>
              <a:t>9</a:t>
            </a:r>
            <a:r>
              <a:rPr lang="zh-CN" altLang="en-US" dirty="0">
                <a:solidFill>
                  <a:schemeClr val="tx1"/>
                </a:solidFill>
              </a:rPr>
              <a:t>级。</a:t>
            </a:r>
            <a:endParaRPr lang="en-US" altLang="zh-CN" dirty="0">
              <a:solidFill>
                <a:schemeClr val="tx1"/>
              </a:solidFill>
            </a:endParaRPr>
          </a:p>
        </p:txBody>
      </p:sp>
      <p:graphicFrame>
        <p:nvGraphicFramePr>
          <p:cNvPr id="5" name="图表 4"/>
          <p:cNvGraphicFramePr/>
          <p:nvPr/>
        </p:nvGraphicFramePr>
        <p:xfrm>
          <a:off x="0" y="1128712"/>
          <a:ext cx="7543801" cy="460057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upload_post_object_v2_569657369"/>
          <p:cNvPicPr>
            <a:picLocks noChangeAspect="1"/>
          </p:cNvPicPr>
          <p:nvPr/>
        </p:nvPicPr>
        <p:blipFill>
          <a:blip r:embed="rId1"/>
          <a:stretch>
            <a:fillRect/>
          </a:stretch>
        </p:blipFill>
        <p:spPr>
          <a:xfrm>
            <a:off x="583802" y="767494"/>
            <a:ext cx="9511244" cy="5559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141916" y="100668"/>
            <a:ext cx="1720440" cy="520117"/>
          </a:xfrm>
          <a:prstGeom prst="roundRect">
            <a:avLst/>
          </a:prstGeom>
          <a:solidFill>
            <a:srgbClr val="406EB2"/>
          </a:solidFill>
          <a:ln>
            <a:solidFill>
              <a:schemeClr val="tx2"/>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ctr">
              <a:lnSpc>
                <a:spcPct val="90000"/>
              </a:lnSpc>
              <a:spcBef>
                <a:spcPct val="0"/>
              </a:spcBef>
              <a:buNone/>
              <a:defRPr sz="2800" b="1">
                <a:solidFill>
                  <a:schemeClr val="bg1"/>
                </a:solidFill>
                <a:latin typeface="华文细黑" panose="02010600040101010101" pitchFamily="2" charset="-122"/>
                <a:ea typeface="华文细黑" panose="02010600040101010101" pitchFamily="2" charset="-122"/>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CN" altLang="en-US" sz="1600" dirty="0"/>
              <a:t>付费留存</a:t>
            </a:r>
            <a:endParaRPr lang="zh-CN" altLang="en-US" sz="1600" dirty="0"/>
          </a:p>
        </p:txBody>
      </p:sp>
      <p:sp>
        <p:nvSpPr>
          <p:cNvPr id="7" name="文本框 6"/>
          <p:cNvSpPr txBox="1"/>
          <p:nvPr/>
        </p:nvSpPr>
        <p:spPr>
          <a:xfrm>
            <a:off x="2211045" y="5010006"/>
            <a:ext cx="6963460" cy="307777"/>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sz="1400">
                <a:latin typeface="华文细黑" panose="02010600040101010101" pitchFamily="2" charset="-122"/>
                <a:ea typeface="华文细黑" panose="02010600040101010101" pitchFamily="2" charset="-122"/>
              </a:defRPr>
            </a:lvl1pPr>
          </a:lstStyle>
          <a:p>
            <a:r>
              <a:rPr lang="zh-CN" altLang="en-US" dirty="0"/>
              <a:t>整体付费留存较低，与</a:t>
            </a:r>
            <a:r>
              <a:rPr lang="en-US" altLang="zh-CN" dirty="0"/>
              <a:t>SS</a:t>
            </a:r>
            <a:r>
              <a:rPr lang="zh-CN" altLang="en-US" dirty="0"/>
              <a:t>相比偏差较大。</a:t>
            </a:r>
            <a:endParaRPr lang="en-US" altLang="zh-CN" dirty="0"/>
          </a:p>
        </p:txBody>
      </p:sp>
      <p:graphicFrame>
        <p:nvGraphicFramePr>
          <p:cNvPr id="8" name="对象 7"/>
          <p:cNvGraphicFramePr>
            <a:graphicFrameLocks noChangeAspect="1"/>
          </p:cNvGraphicFramePr>
          <p:nvPr/>
        </p:nvGraphicFramePr>
        <p:xfrm>
          <a:off x="1439863" y="1235075"/>
          <a:ext cx="8505825" cy="3195638"/>
        </p:xfrm>
        <a:graphic>
          <a:graphicData uri="http://schemas.openxmlformats.org/presentationml/2006/ole">
            <mc:AlternateContent xmlns:mc="http://schemas.openxmlformats.org/markup-compatibility/2006">
              <mc:Choice xmlns:v="urn:schemas-microsoft-com:vml" Requires="v">
                <p:oleObj spid="_x0000_s11328" name="Worksheet" r:id="rId1" imgW="6597650" imgH="2477770" progId="Excel.Sheet.12">
                  <p:embed/>
                </p:oleObj>
              </mc:Choice>
              <mc:Fallback>
                <p:oleObj name="Worksheet" r:id="rId1" imgW="6597650" imgH="2477770" progId="Excel.Sheet.12">
                  <p:embed/>
                  <p:pic>
                    <p:nvPicPr>
                      <p:cNvPr id="0" name="图片 11327"/>
                      <p:cNvPicPr/>
                      <p:nvPr/>
                    </p:nvPicPr>
                    <p:blipFill>
                      <a:blip r:embed="rId2"/>
                      <a:stretch>
                        <a:fillRect/>
                      </a:stretch>
                    </p:blipFill>
                    <p:spPr>
                      <a:xfrm>
                        <a:off x="1439863" y="1235075"/>
                        <a:ext cx="8505825" cy="3195638"/>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Words>
  <Application>WPS Office WWO_feishu_20230531100529-62b4f7f279</Application>
  <PresentationFormat>宽屏</PresentationFormat>
  <Paragraphs>76</Paragraphs>
  <Slides>14</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12</vt:i4>
      </vt:variant>
      <vt:variant>
        <vt:lpstr>幻灯片标题</vt:lpstr>
      </vt:variant>
      <vt:variant>
        <vt:i4>14</vt:i4>
      </vt:variant>
    </vt:vector>
  </HeadingPairs>
  <TitlesOfParts>
    <vt:vector size="35" baseType="lpstr">
      <vt:lpstr>Arial</vt:lpstr>
      <vt:lpstr>宋体</vt:lpstr>
      <vt:lpstr>Wingdings</vt:lpstr>
      <vt:lpstr>华文细黑</vt:lpstr>
      <vt:lpstr>隶书</vt:lpstr>
      <vt:lpstr>汉仪书宋二KW</vt:lpstr>
      <vt:lpstr>等线</vt:lpstr>
      <vt:lpstr>汉仪中等线KW</vt:lpstr>
      <vt:lpstr>Office 主题​​</vt:lpstr>
      <vt:lpstr>Excel.Sheet.12</vt:lpstr>
      <vt:lpstr>Excel.Sheet.12</vt:lpstr>
      <vt:lpstr>Excel.Sheet.12</vt:lpstr>
      <vt:lpstr>Excel.Sheet.12</vt:lpstr>
      <vt:lpstr>Excel.Sheet.12</vt:lpstr>
      <vt:lpstr>Excel.Sheet.12</vt:lpstr>
      <vt:lpstr>Excel.Sheet.12</vt:lpstr>
      <vt:lpstr>Excel.Sheet.12</vt:lpstr>
      <vt:lpstr>Excel.Sheet.12</vt:lpstr>
      <vt:lpstr>Excel.Sheet.12</vt:lpstr>
      <vt:lpstr>Excel.Sheet.12</vt:lpstr>
      <vt:lpstr>Excel.Sheet.12</vt:lpstr>
      <vt:lpstr>7day+商业化数据分析0.6.0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7day+商业化数据分析0.6.0</dc:title>
  <dc:creator>Administrator</dc:creator>
  <cp:lastModifiedBy>Administrator</cp:lastModifiedBy>
  <dcterms:created xsi:type="dcterms:W3CDTF">2023-10-13T11:40:02Z</dcterms:created>
  <dcterms:modified xsi:type="dcterms:W3CDTF">2023-10-13T11:40:02Z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