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1" r:id="rId4"/>
    <p:sldId id="274" r:id="rId5"/>
    <p:sldId id="269" r:id="rId6"/>
    <p:sldId id="270" r:id="rId7"/>
    <p:sldId id="268" r:id="rId8"/>
    <p:sldId id="271" r:id="rId9"/>
    <p:sldId id="272" r:id="rId10"/>
    <p:sldId id="273" r:id="rId11"/>
    <p:sldId id="263" r:id="rId12"/>
    <p:sldId id="265" r:id="rId13"/>
    <p:sldId id="258" r:id="rId14"/>
    <p:sldId id="264" r:id="rId15"/>
    <p:sldId id="25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0C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96224" autoAdjust="0"/>
  </p:normalViewPr>
  <p:slideViewPr>
    <p:cSldViewPr snapToGrid="0">
      <p:cViewPr varScale="1">
        <p:scale>
          <a:sx n="92" d="100"/>
          <a:sy n="92" d="100"/>
        </p:scale>
        <p:origin x="84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180823797519896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收费内容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战斗数值</c:v>
                </c:pt>
                <c:pt idx="1">
                  <c:v>家园培养</c:v>
                </c:pt>
                <c:pt idx="2">
                  <c:v>资源加速</c:v>
                </c:pt>
                <c:pt idx="3">
                  <c:v>外显等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0.8</c:v>
                </c:pt>
                <c:pt idx="2">
                  <c:v>1.5</c:v>
                </c:pt>
                <c:pt idx="3">
                  <c:v>0.4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0D08B7-7175-46B2-B424-BE59EF468D0B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870A7C-CA1A-4384-89A2-6A03201F9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8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en-US" altLang="zh-CN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798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en-US" altLang="zh-CN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911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en-US" altLang="zh-CN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736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en-US" altLang="zh-CN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825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B235-43D7-4908-B4C8-6C691BB7AEE3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AF33-3EED-436F-81B9-57FB664BC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330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B235-43D7-4908-B4C8-6C691BB7AEE3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AF33-3EED-436F-81B9-57FB664BC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77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B235-43D7-4908-B4C8-6C691BB7AEE3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AF33-3EED-436F-81B9-57FB664BC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70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5" name="文本占位符 8">
            <a:extLst>
              <a:ext uri="{FF2B5EF4-FFF2-40B4-BE49-F238E27FC236}">
                <a16:creationId xmlns:a16="http://schemas.microsoft.com/office/drawing/2014/main" xmlns="" id="{31898370-0247-41A8-AF7A-6DD67D2AEDB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项目符号 </a:t>
            </a:r>
            <a:r>
              <a:rPr lang="en-US" altLang="zh-CN" noProof="0"/>
              <a:t>1</a:t>
            </a:r>
            <a:endParaRPr lang="zh-CN" altLang="en-US" noProof="0"/>
          </a:p>
        </p:txBody>
      </p:sp>
      <p:sp>
        <p:nvSpPr>
          <p:cNvPr id="8" name="文本占位符 10">
            <a:extLst>
              <a:ext uri="{FF2B5EF4-FFF2-40B4-BE49-F238E27FC236}">
                <a16:creationId xmlns:a16="http://schemas.microsoft.com/office/drawing/2014/main" xmlns="" id="{697E4DC3-72E4-4678-9EB9-18EF75AE1A5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项目符号说明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xmlns="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项目符号 </a:t>
            </a:r>
            <a:r>
              <a:rPr lang="en-US" altLang="zh-CN" noProof="0"/>
              <a:t>2</a:t>
            </a:r>
            <a:endParaRPr lang="zh-CN" altLang="en-US" noProof="0"/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xmlns="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项目符号说明</a:t>
            </a:r>
          </a:p>
        </p:txBody>
      </p:sp>
      <p:sp>
        <p:nvSpPr>
          <p:cNvPr id="11" name="文本占位符 8">
            <a:extLst>
              <a:ext uri="{FF2B5EF4-FFF2-40B4-BE49-F238E27FC236}">
                <a16:creationId xmlns:a16="http://schemas.microsoft.com/office/drawing/2014/main" xmlns="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项目符号 </a:t>
            </a:r>
            <a:r>
              <a:rPr lang="en-US" altLang="zh-CN" noProof="0"/>
              <a:t>3</a:t>
            </a:r>
            <a:endParaRPr lang="zh-CN" altLang="en-US" noProof="0"/>
          </a:p>
        </p:txBody>
      </p:sp>
      <p:sp>
        <p:nvSpPr>
          <p:cNvPr id="12" name="文本占位符 10">
            <a:extLst>
              <a:ext uri="{FF2B5EF4-FFF2-40B4-BE49-F238E27FC236}">
                <a16:creationId xmlns:a16="http://schemas.microsoft.com/office/drawing/2014/main" xmlns="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项目符号说明</a:t>
            </a:r>
          </a:p>
        </p:txBody>
      </p:sp>
      <p:sp>
        <p:nvSpPr>
          <p:cNvPr id="13" name="文本占位符 8">
            <a:extLst>
              <a:ext uri="{FF2B5EF4-FFF2-40B4-BE49-F238E27FC236}">
                <a16:creationId xmlns:a16="http://schemas.microsoft.com/office/drawing/2014/main" xmlns="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项目符号 </a:t>
            </a:r>
            <a:r>
              <a:rPr lang="en-US" altLang="zh-CN" noProof="0"/>
              <a:t>4</a:t>
            </a:r>
            <a:endParaRPr lang="zh-CN" altLang="en-US" noProof="0"/>
          </a:p>
        </p:txBody>
      </p:sp>
      <p:sp>
        <p:nvSpPr>
          <p:cNvPr id="14" name="文本占位符 10">
            <a:extLst>
              <a:ext uri="{FF2B5EF4-FFF2-40B4-BE49-F238E27FC236}">
                <a16:creationId xmlns:a16="http://schemas.microsoft.com/office/drawing/2014/main" xmlns="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项目符号说明</a:t>
            </a:r>
          </a:p>
        </p:txBody>
      </p:sp>
      <p:sp>
        <p:nvSpPr>
          <p:cNvPr id="15" name="文本占位符 8">
            <a:extLst>
              <a:ext uri="{FF2B5EF4-FFF2-40B4-BE49-F238E27FC236}">
                <a16:creationId xmlns:a16="http://schemas.microsoft.com/office/drawing/2014/main" xmlns="" id="{B95692FA-0FC8-4EBA-8C23-6F85A921DB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项目符号 </a:t>
            </a:r>
            <a:r>
              <a:rPr lang="en-US" altLang="zh-CN" noProof="0"/>
              <a:t>5</a:t>
            </a:r>
            <a:endParaRPr lang="zh-CN" altLang="en-US" noProof="0"/>
          </a:p>
        </p:txBody>
      </p:sp>
      <p:sp>
        <p:nvSpPr>
          <p:cNvPr id="16" name="文本占位符 10">
            <a:extLst>
              <a:ext uri="{FF2B5EF4-FFF2-40B4-BE49-F238E27FC236}">
                <a16:creationId xmlns:a16="http://schemas.microsoft.com/office/drawing/2014/main" xmlns="" id="{BFA4D6B2-D388-4538-A77C-689D93EDB6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项目符号说明</a:t>
            </a:r>
          </a:p>
        </p:txBody>
      </p:sp>
      <p:sp>
        <p:nvSpPr>
          <p:cNvPr id="17" name="图片占位符 15">
            <a:extLst>
              <a:ext uri="{FF2B5EF4-FFF2-40B4-BE49-F238E27FC236}">
                <a16:creationId xmlns:a16="http://schemas.microsoft.com/office/drawing/2014/main" xmlns="" id="{9DE1E570-14DE-42F6-9DDD-49752C3ACA3B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838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单击图标以添加图片</a:t>
            </a:r>
          </a:p>
        </p:txBody>
      </p:sp>
      <p:sp>
        <p:nvSpPr>
          <p:cNvPr id="18" name="图片占位符 15">
            <a:extLst>
              <a:ext uri="{FF2B5EF4-FFF2-40B4-BE49-F238E27FC236}">
                <a16:creationId xmlns:a16="http://schemas.microsoft.com/office/drawing/2014/main" xmlns="" id="{43CBE128-6D8D-4605-B225-5A34FFB1F25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30238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单击图标以添加图片</a:t>
            </a:r>
          </a:p>
        </p:txBody>
      </p:sp>
      <p:sp>
        <p:nvSpPr>
          <p:cNvPr id="19" name="图片占位符 15">
            <a:extLst>
              <a:ext uri="{FF2B5EF4-FFF2-40B4-BE49-F238E27FC236}">
                <a16:creationId xmlns:a16="http://schemas.microsoft.com/office/drawing/2014/main" xmlns="" id="{E63C0874-8701-4CED-B60A-61A655FB5A5F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单击图标以添加图片</a:t>
            </a:r>
          </a:p>
        </p:txBody>
      </p:sp>
      <p:sp>
        <p:nvSpPr>
          <p:cNvPr id="20" name="图片占位符 15">
            <a:extLst>
              <a:ext uri="{FF2B5EF4-FFF2-40B4-BE49-F238E27FC236}">
                <a16:creationId xmlns:a16="http://schemas.microsoft.com/office/drawing/2014/main" xmlns="" id="{F223D9C7-A9C3-4D38-B4D8-9CAB3A19CF51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单击图标以添加图片</a:t>
            </a:r>
          </a:p>
        </p:txBody>
      </p:sp>
      <p:sp>
        <p:nvSpPr>
          <p:cNvPr id="21" name="图片占位符 15">
            <a:extLst>
              <a:ext uri="{FF2B5EF4-FFF2-40B4-BE49-F238E27FC236}">
                <a16:creationId xmlns:a16="http://schemas.microsoft.com/office/drawing/2014/main" xmlns="" id="{5B90C43A-E202-44D5-87CB-BD25DE6EF544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100440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/>
              <a:t>单击图标以添加图片</a:t>
            </a:r>
          </a:p>
        </p:txBody>
      </p:sp>
      <p:sp>
        <p:nvSpPr>
          <p:cNvPr id="22" name="文本占位符 5">
            <a:extLst>
              <a:ext uri="{FF2B5EF4-FFF2-40B4-BE49-F238E27FC236}">
                <a16:creationId xmlns:a16="http://schemas.microsoft.com/office/drawing/2014/main" xmlns="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/>
              <a:t>副标题</a:t>
            </a:r>
          </a:p>
        </p:txBody>
      </p:sp>
      <p:sp>
        <p:nvSpPr>
          <p:cNvPr id="23" name="长方形 6">
            <a:extLst>
              <a:ext uri="{FF2B5EF4-FFF2-40B4-BE49-F238E27FC236}">
                <a16:creationId xmlns:a16="http://schemas.microsoft.com/office/drawing/2014/main" xmlns="" id="{644FE3AF-A04D-4D49-BDFD-FAF66D921FB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39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长方形 6">
            <a:extLst>
              <a:ext uri="{FF2B5EF4-FFF2-40B4-BE49-F238E27FC236}">
                <a16:creationId xmlns:a16="http://schemas.microsoft.com/office/drawing/2014/main" xmlns="" id="{EAC46016-1B95-4163-8EAA-252BE4B8630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99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5" name="长方形 6">
            <a:extLst>
              <a:ext uri="{FF2B5EF4-FFF2-40B4-BE49-F238E27FC236}">
                <a16:creationId xmlns:a16="http://schemas.microsoft.com/office/drawing/2014/main" xmlns="" id="{EC09029D-7190-452C-92D6-6B055D055C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38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6" name="长方形 6">
            <a:extLst>
              <a:ext uri="{FF2B5EF4-FFF2-40B4-BE49-F238E27FC236}">
                <a16:creationId xmlns:a16="http://schemas.microsoft.com/office/drawing/2014/main" xmlns="" id="{78798274-03F6-4FD0-93AB-82A31D0A26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438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7" name="长方形 6">
            <a:extLst>
              <a:ext uri="{FF2B5EF4-FFF2-40B4-BE49-F238E27FC236}">
                <a16:creationId xmlns:a16="http://schemas.microsoft.com/office/drawing/2014/main" xmlns="" id="{1E3DDEC1-3507-486F-8CCF-7F1E9EB810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780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9911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5" name="文本占位符 5">
            <a:extLst>
              <a:ext uri="{FF2B5EF4-FFF2-40B4-BE49-F238E27FC236}">
                <a16:creationId xmlns:a16="http://schemas.microsoft.com/office/drawing/2014/main" xmlns="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/>
              <a:t>副标题</a:t>
            </a:r>
          </a:p>
        </p:txBody>
      </p:sp>
      <p:sp>
        <p:nvSpPr>
          <p:cNvPr id="9" name="文本占位符 10">
            <a:extLst>
              <a:ext uri="{FF2B5EF4-FFF2-40B4-BE49-F238E27FC236}">
                <a16:creationId xmlns:a16="http://schemas.microsoft.com/office/drawing/2014/main" xmlns="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6466" y="4173151"/>
            <a:ext cx="608493" cy="201776"/>
          </a:xfrm>
        </p:spPr>
        <p:txBody>
          <a:bodyPr rtlCol="0" anchor="ctr"/>
          <a:lstStyle>
            <a:lvl1pPr marL="0" indent="0" algn="ctr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年</a:t>
            </a:r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xmlns="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xmlns="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12" name="文本占位符 10">
            <a:extLst>
              <a:ext uri="{FF2B5EF4-FFF2-40B4-BE49-F238E27FC236}">
                <a16:creationId xmlns:a16="http://schemas.microsoft.com/office/drawing/2014/main" xmlns="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13" name="文本占位符 10">
            <a:extLst>
              <a:ext uri="{FF2B5EF4-FFF2-40B4-BE49-F238E27FC236}">
                <a16:creationId xmlns:a16="http://schemas.microsoft.com/office/drawing/2014/main" xmlns="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14" name="文本占位符 10">
            <a:extLst>
              <a:ext uri="{FF2B5EF4-FFF2-40B4-BE49-F238E27FC236}">
                <a16:creationId xmlns:a16="http://schemas.microsoft.com/office/drawing/2014/main" xmlns="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980666" y="4173151"/>
            <a:ext cx="608493" cy="201776"/>
          </a:xfrm>
        </p:spPr>
        <p:txBody>
          <a:bodyPr rtlCol="0" anchor="ctr"/>
          <a:lstStyle>
            <a:lvl1pPr marL="0" indent="0" algn="ctr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年</a:t>
            </a:r>
          </a:p>
        </p:txBody>
      </p:sp>
      <p:sp>
        <p:nvSpPr>
          <p:cNvPr id="15" name="文本占位符 10">
            <a:extLst>
              <a:ext uri="{FF2B5EF4-FFF2-40B4-BE49-F238E27FC236}">
                <a16:creationId xmlns:a16="http://schemas.microsoft.com/office/drawing/2014/main" xmlns="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16" name="文本占位符 10">
            <a:extLst>
              <a:ext uri="{FF2B5EF4-FFF2-40B4-BE49-F238E27FC236}">
                <a16:creationId xmlns:a16="http://schemas.microsoft.com/office/drawing/2014/main" xmlns="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17" name="文本占位符 10">
            <a:extLst>
              <a:ext uri="{FF2B5EF4-FFF2-40B4-BE49-F238E27FC236}">
                <a16:creationId xmlns:a16="http://schemas.microsoft.com/office/drawing/2014/main" xmlns="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18" name="文本占位符 10">
            <a:extLst>
              <a:ext uri="{FF2B5EF4-FFF2-40B4-BE49-F238E27FC236}">
                <a16:creationId xmlns:a16="http://schemas.microsoft.com/office/drawing/2014/main" xmlns="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19" name="文本占位符 10">
            <a:extLst>
              <a:ext uri="{FF2B5EF4-FFF2-40B4-BE49-F238E27FC236}">
                <a16:creationId xmlns:a16="http://schemas.microsoft.com/office/drawing/2014/main" xmlns="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20" name="文本占位符 10">
            <a:extLst>
              <a:ext uri="{FF2B5EF4-FFF2-40B4-BE49-F238E27FC236}">
                <a16:creationId xmlns:a16="http://schemas.microsoft.com/office/drawing/2014/main" xmlns="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21" name="文本占位符 10">
            <a:extLst>
              <a:ext uri="{FF2B5EF4-FFF2-40B4-BE49-F238E27FC236}">
                <a16:creationId xmlns:a16="http://schemas.microsoft.com/office/drawing/2014/main" xmlns="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22" name="文本占位符 10">
            <a:extLst>
              <a:ext uri="{FF2B5EF4-FFF2-40B4-BE49-F238E27FC236}">
                <a16:creationId xmlns:a16="http://schemas.microsoft.com/office/drawing/2014/main" xmlns="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23" name="文本占位符 10">
            <a:extLst>
              <a:ext uri="{FF2B5EF4-FFF2-40B4-BE49-F238E27FC236}">
                <a16:creationId xmlns:a16="http://schemas.microsoft.com/office/drawing/2014/main" xmlns="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24" name="文本占位符 10">
            <a:extLst>
              <a:ext uri="{FF2B5EF4-FFF2-40B4-BE49-F238E27FC236}">
                <a16:creationId xmlns:a16="http://schemas.microsoft.com/office/drawing/2014/main" xmlns="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25" name="文本占位符 10">
            <a:extLst>
              <a:ext uri="{FF2B5EF4-FFF2-40B4-BE49-F238E27FC236}">
                <a16:creationId xmlns:a16="http://schemas.microsoft.com/office/drawing/2014/main" xmlns="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26" name="文本占位符 10">
            <a:extLst>
              <a:ext uri="{FF2B5EF4-FFF2-40B4-BE49-F238E27FC236}">
                <a16:creationId xmlns:a16="http://schemas.microsoft.com/office/drawing/2014/main" xmlns="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27" name="文本占位符 10">
            <a:extLst>
              <a:ext uri="{FF2B5EF4-FFF2-40B4-BE49-F238E27FC236}">
                <a16:creationId xmlns:a16="http://schemas.microsoft.com/office/drawing/2014/main" xmlns="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28" name="文本占位符 10">
            <a:extLst>
              <a:ext uri="{FF2B5EF4-FFF2-40B4-BE49-F238E27FC236}">
                <a16:creationId xmlns:a16="http://schemas.microsoft.com/office/drawing/2014/main" xmlns="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29" name="文本占位符 10">
            <a:extLst>
              <a:ext uri="{FF2B5EF4-FFF2-40B4-BE49-F238E27FC236}">
                <a16:creationId xmlns:a16="http://schemas.microsoft.com/office/drawing/2014/main" xmlns="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30" name="文本占位符 10">
            <a:extLst>
              <a:ext uri="{FF2B5EF4-FFF2-40B4-BE49-F238E27FC236}">
                <a16:creationId xmlns:a16="http://schemas.microsoft.com/office/drawing/2014/main" xmlns="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31" name="文本占位符 10">
            <a:extLst>
              <a:ext uri="{FF2B5EF4-FFF2-40B4-BE49-F238E27FC236}">
                <a16:creationId xmlns:a16="http://schemas.microsoft.com/office/drawing/2014/main" xmlns="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32" name="文本占位符 10">
            <a:extLst>
              <a:ext uri="{FF2B5EF4-FFF2-40B4-BE49-F238E27FC236}">
                <a16:creationId xmlns:a16="http://schemas.microsoft.com/office/drawing/2014/main" xmlns="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33" name="文本占位符 10">
            <a:extLst>
              <a:ext uri="{FF2B5EF4-FFF2-40B4-BE49-F238E27FC236}">
                <a16:creationId xmlns:a16="http://schemas.microsoft.com/office/drawing/2014/main" xmlns="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xmlns="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US" noProof="0"/>
          </a:p>
        </p:txBody>
      </p:sp>
      <p:sp>
        <p:nvSpPr>
          <p:cNvPr id="35" name="文本占位符 3">
            <a:extLst>
              <a:ext uri="{FF2B5EF4-FFF2-40B4-BE49-F238E27FC236}">
                <a16:creationId xmlns:a16="http://schemas.microsoft.com/office/drawing/2014/main" xmlns="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tIns="36000" rtlCol="0" anchor="t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项目标题</a:t>
            </a:r>
          </a:p>
        </p:txBody>
      </p:sp>
      <p:sp>
        <p:nvSpPr>
          <p:cNvPr id="36" name="文本占位符 36">
            <a:extLst>
              <a:ext uri="{FF2B5EF4-FFF2-40B4-BE49-F238E27FC236}">
                <a16:creationId xmlns:a16="http://schemas.microsoft.com/office/drawing/2014/main" xmlns="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505005"/>
            <a:ext cx="1690417" cy="224670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zh-CN" altLang="en-US" noProof="0"/>
              <a:t>年，月</a:t>
            </a:r>
          </a:p>
        </p:txBody>
      </p:sp>
      <p:sp>
        <p:nvSpPr>
          <p:cNvPr id="37" name="箭头：右 36">
            <a:extLst>
              <a:ext uri="{FF2B5EF4-FFF2-40B4-BE49-F238E27FC236}">
                <a16:creationId xmlns:a16="http://schemas.microsoft.com/office/drawing/2014/main" xmlns="" id="{A21A7A3E-FAE9-412E-9085-C5396DD58558}"/>
              </a:ext>
            </a:extLst>
          </p:cNvPr>
          <p:cNvSpPr/>
          <p:nvPr userDrawn="1"/>
        </p:nvSpPr>
        <p:spPr>
          <a:xfrm>
            <a:off x="388279" y="4008086"/>
            <a:ext cx="11415443" cy="97190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4104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5" name="文本占位符 5">
            <a:extLst>
              <a:ext uri="{FF2B5EF4-FFF2-40B4-BE49-F238E27FC236}">
                <a16:creationId xmlns:a16="http://schemas.microsoft.com/office/drawing/2014/main" xmlns="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/>
              <a:t>副标题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xmlns="" id="{3103194D-3DB5-46F8-9ACE-B2B142B87BE9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94569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xmlns="" id="{3569837A-DE3B-4C2A-B811-BCC93B8681F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14397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xmlns="" id="{A914D45E-73D5-4807-A6F8-1A996A31F7F2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434225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xmlns="" id="{20206252-95E9-4C8F-8EB4-26F27AC6FB4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94569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第 </a:t>
            </a:r>
            <a:r>
              <a:rPr lang="en-US" altLang="zh-CN" noProof="0"/>
              <a:t>1 </a:t>
            </a:r>
            <a:r>
              <a:rPr lang="zh-CN" altLang="en-US" noProof="0"/>
              <a:t>节标题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xmlns="" id="{9256C163-60A0-49AC-9FEA-A56ACF30FA33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14397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第 </a:t>
            </a:r>
            <a:r>
              <a:rPr lang="en-US" altLang="zh-CN" noProof="0"/>
              <a:t>2 </a:t>
            </a:r>
            <a:r>
              <a:rPr lang="zh-CN" altLang="en-US" noProof="0"/>
              <a:t>节标题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xmlns="" id="{FAF68729-4DB7-4514-BF22-9950FB3ECC3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434225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第 </a:t>
            </a:r>
            <a:r>
              <a:rPr lang="en-US" altLang="zh-CN" noProof="0"/>
              <a:t>3 </a:t>
            </a:r>
            <a:r>
              <a:rPr lang="zh-CN" altLang="en-US" noProof="0"/>
              <a:t>节标题</a:t>
            </a:r>
          </a:p>
        </p:txBody>
      </p:sp>
      <p:sp>
        <p:nvSpPr>
          <p:cNvPr id="14" name="长方形 6">
            <a:extLst>
              <a:ext uri="{FF2B5EF4-FFF2-40B4-BE49-F238E27FC236}">
                <a16:creationId xmlns:a16="http://schemas.microsoft.com/office/drawing/2014/main" xmlns="" id="{567F4AE9-9C59-4A3C-9E27-EFC9EE499E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568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长方形 6">
            <a:extLst>
              <a:ext uri="{FF2B5EF4-FFF2-40B4-BE49-F238E27FC236}">
                <a16:creationId xmlns:a16="http://schemas.microsoft.com/office/drawing/2014/main" xmlns="" id="{3DA09F5A-AF46-4646-A84F-35C1002AF73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794568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长方形 6">
            <a:extLst>
              <a:ext uri="{FF2B5EF4-FFF2-40B4-BE49-F238E27FC236}">
                <a16:creationId xmlns:a16="http://schemas.microsoft.com/office/drawing/2014/main" xmlns="" id="{36D8447C-AA9F-491F-8EE4-A151146D11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8396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长方形 6">
            <a:extLst>
              <a:ext uri="{FF2B5EF4-FFF2-40B4-BE49-F238E27FC236}">
                <a16:creationId xmlns:a16="http://schemas.microsoft.com/office/drawing/2014/main" xmlns="" id="{826B47AC-1601-4AA8-BEB3-930A9A37FC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4608396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长方形 6">
            <a:extLst>
              <a:ext uri="{FF2B5EF4-FFF2-40B4-BE49-F238E27FC236}">
                <a16:creationId xmlns:a16="http://schemas.microsoft.com/office/drawing/2014/main" xmlns="" id="{EFC9E01C-1D66-47F5-B8D1-BF6041620EE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34225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长方形 6">
            <a:extLst>
              <a:ext uri="{FF2B5EF4-FFF2-40B4-BE49-F238E27FC236}">
                <a16:creationId xmlns:a16="http://schemas.microsoft.com/office/drawing/2014/main" xmlns="" id="{9F5FC000-6DCF-4A02-B144-CC77E752DBA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8434225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20" name="图形 19" descr="右箭头">
            <a:extLst>
              <a:ext uri="{FF2B5EF4-FFF2-40B4-BE49-F238E27FC236}">
                <a16:creationId xmlns:a16="http://schemas.microsoft.com/office/drawing/2014/main" xmlns="" id="{74A090BA-639F-4C16-9838-60A32BE3A1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4081865" y="3932250"/>
            <a:ext cx="220441" cy="376363"/>
          </a:xfrm>
          <a:prstGeom prst="rect">
            <a:avLst/>
          </a:prstGeom>
        </p:spPr>
      </p:pic>
      <p:pic>
        <p:nvPicPr>
          <p:cNvPr id="21" name="图形 20" descr="右箭头">
            <a:extLst>
              <a:ext uri="{FF2B5EF4-FFF2-40B4-BE49-F238E27FC236}">
                <a16:creationId xmlns:a16="http://schemas.microsoft.com/office/drawing/2014/main" xmlns="" id="{DF58D762-A719-4FC3-BF9E-7B858F0D91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7901693" y="3932250"/>
            <a:ext cx="220441" cy="37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482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B235-43D7-4908-B4C8-6C691BB7AEE3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AF33-3EED-436F-81B9-57FB664BC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849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B235-43D7-4908-B4C8-6C691BB7AEE3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AF33-3EED-436F-81B9-57FB664BC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592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B235-43D7-4908-B4C8-6C691BB7AEE3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AF33-3EED-436F-81B9-57FB664BC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031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B235-43D7-4908-B4C8-6C691BB7AEE3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AF33-3EED-436F-81B9-57FB664BC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725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B235-43D7-4908-B4C8-6C691BB7AEE3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AF33-3EED-436F-81B9-57FB664BC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92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B235-43D7-4908-B4C8-6C691BB7AEE3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AF33-3EED-436F-81B9-57FB664BC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945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B235-43D7-4908-B4C8-6C691BB7AEE3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AF33-3EED-436F-81B9-57FB664BC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46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B235-43D7-4908-B4C8-6C691BB7AEE3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AF33-3EED-436F-81B9-57FB664BC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440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FB235-43D7-4908-B4C8-6C691BB7AEE3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5AF33-3EED-436F-81B9-57FB664BC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270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svg"/><Relationship Id="rId3" Type="http://schemas.openxmlformats.org/officeDocument/2006/relationships/image" Target="../media/image3.png"/><Relationship Id="rId12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30.svg"/><Relationship Id="rId5" Type="http://schemas.openxmlformats.org/officeDocument/2006/relationships/image" Target="../media/image33.svg"/><Relationship Id="rId10" Type="http://schemas.openxmlformats.org/officeDocument/2006/relationships/image" Target="../media/image24.png"/><Relationship Id="rId9" Type="http://schemas.openxmlformats.org/officeDocument/2006/relationships/image" Target="../media/image37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7" Type="http://schemas.openxmlformats.org/officeDocument/2006/relationships/image" Target="../media/image2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3.svg"/><Relationship Id="rId10" Type="http://schemas.openxmlformats.org/officeDocument/2006/relationships/image" Target="../media/image6.jpeg"/><Relationship Id="rId9" Type="http://schemas.openxmlformats.org/officeDocument/2006/relationships/image" Target="../media/image3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8" Type="http://schemas.openxmlformats.org/officeDocument/2006/relationships/image" Target="../media/image12.png"/><Relationship Id="rId3" Type="http://schemas.openxmlformats.org/officeDocument/2006/relationships/image" Target="../media/image7.png"/><Relationship Id="rId21" Type="http://schemas.openxmlformats.org/officeDocument/2006/relationships/image" Target="../media/image15.png"/><Relationship Id="rId12" Type="http://schemas.openxmlformats.org/officeDocument/2006/relationships/image" Target="../media/image10.png"/><Relationship Id="rId17" Type="http://schemas.openxmlformats.org/officeDocument/2006/relationships/image" Target="../media/image23.svg"/><Relationship Id="rId2" Type="http://schemas.openxmlformats.org/officeDocument/2006/relationships/notesSlide" Target="../notesSlides/notesSlide1.xml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5" Type="http://schemas.openxmlformats.org/officeDocument/2006/relationships/image" Target="../media/image11.png"/><Relationship Id="rId19" Type="http://schemas.openxmlformats.org/officeDocument/2006/relationships/image" Target="../media/image13.png"/><Relationship Id="rId9" Type="http://schemas.openxmlformats.org/officeDocument/2006/relationships/image" Target="../media/image9.png"/><Relationship Id="rId14" Type="http://schemas.openxmlformats.org/officeDocument/2006/relationships/image" Target="../media/image20.svg"/><Relationship Id="rId22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6.svg"/><Relationship Id="rId5" Type="http://schemas.openxmlformats.org/officeDocument/2006/relationships/image" Target="../media/image19.png"/><Relationship Id="rId4" Type="http://schemas.openxmlformats.org/officeDocument/2006/relationships/image" Target="../media/image44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63426" y="2998018"/>
            <a:ext cx="5076761" cy="1015663"/>
          </a:xfrm>
          <a:prstGeom prst="rect">
            <a:avLst/>
          </a:prstGeom>
          <a:solidFill>
            <a:srgbClr val="960C2A"/>
          </a:solidFill>
        </p:spPr>
        <p:txBody>
          <a:bodyPr wrap="square" rtlCol="0">
            <a:sp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立项计划书</a:t>
            </a:r>
            <a:endParaRPr lang="zh-CN" altLang="en-US" sz="6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7" name="组 3" descr="徽标占位符">
            <a:extLst>
              <a:ext uri="{FF2B5EF4-FFF2-40B4-BE49-F238E27FC236}">
                <a16:creationId xmlns:a16="http://schemas.microsoft.com/office/drawing/2014/main" xmlns="" id="{15BDFF4F-F29E-432C-8919-538354CC3582}"/>
              </a:ext>
            </a:extLst>
          </p:cNvPr>
          <p:cNvGrpSpPr/>
          <p:nvPr/>
        </p:nvGrpSpPr>
        <p:grpSpPr>
          <a:xfrm>
            <a:off x="463426" y="2274047"/>
            <a:ext cx="2173095" cy="523220"/>
            <a:chOff x="1985170" y="1950690"/>
            <a:chExt cx="2173095" cy="523220"/>
          </a:xfrm>
        </p:grpSpPr>
        <p:sp>
          <p:nvSpPr>
            <p:cNvPr id="8" name="长方形 2">
              <a:extLst>
                <a:ext uri="{FF2B5EF4-FFF2-40B4-BE49-F238E27FC236}">
                  <a16:creationId xmlns:a16="http://schemas.microsoft.com/office/drawing/2014/main" xmlns="" id="{5C906931-C069-4BF7-9D34-6BD0A441F1D0}"/>
                </a:ext>
              </a:extLst>
            </p:cNvPr>
            <p:cNvSpPr/>
            <p:nvPr/>
          </p:nvSpPr>
          <p:spPr>
            <a:xfrm>
              <a:off x="1985170" y="1950690"/>
              <a:ext cx="2173095" cy="52322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pPr algn="ctr" rtl="0"/>
              <a:r>
                <a:rPr lang="zh-CN" altLang="en-US" sz="2000" dirty="0" smtClean="0">
                  <a:solidFill>
                    <a:schemeClr val="bg1"/>
                  </a:solidFill>
                  <a:latin typeface="YaHei Consolas Hybrid" panose="020B0509020204020204" pitchFamily="49" charset="-122"/>
                  <a:ea typeface="YaHei Consolas Hybrid" panose="020B0509020204020204" pitchFamily="49" charset="-122"/>
                </a:rPr>
                <a:t>手机网络游戏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YaHei Consolas Hybrid" panose="020B0509020204020204" pitchFamily="49" charset="-122"/>
                  <a:ea typeface="YaHei Consolas Hybrid" panose="020B0509020204020204" pitchFamily="49" charset="-122"/>
                </a:rPr>
                <a:t>.</a:t>
              </a:r>
              <a:endParaRPr lang="zh-CN" altLang="en-US" sz="2000" dirty="0">
                <a:solidFill>
                  <a:schemeClr val="bg1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endParaRPr>
            </a:p>
          </p:txBody>
        </p:sp>
        <p:sp>
          <p:nvSpPr>
            <p:cNvPr id="9" name="长方形 6">
              <a:extLst>
                <a:ext uri="{FF2B5EF4-FFF2-40B4-BE49-F238E27FC236}">
                  <a16:creationId xmlns:a16="http://schemas.microsoft.com/office/drawing/2014/main" xmlns="" id="{FA7AA601-65CC-44E2-A893-84390726E282}"/>
                </a:ext>
              </a:extLst>
            </p:cNvPr>
            <p:cNvSpPr/>
            <p:nvPr/>
          </p:nvSpPr>
          <p:spPr>
            <a:xfrm flipV="1">
              <a:off x="2087087" y="2034539"/>
              <a:ext cx="203115" cy="177761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  <a:gd name="connsiteX0" fmla="*/ 4330700 w 4330700"/>
                <a:gd name="connsiteY0" fmla="*/ 588834 h 588834"/>
                <a:gd name="connsiteX1" fmla="*/ 0 w 4330700"/>
                <a:gd name="connsiteY1" fmla="*/ 588834 h 588834"/>
                <a:gd name="connsiteX2" fmla="*/ 0 w 4330700"/>
                <a:gd name="connsiteY2" fmla="*/ 0 h 588834"/>
                <a:gd name="connsiteX0" fmla="*/ 550806 w 550806"/>
                <a:gd name="connsiteY0" fmla="*/ 588834 h 588834"/>
                <a:gd name="connsiteX1" fmla="*/ 0 w 550806"/>
                <a:gd name="connsiteY1" fmla="*/ 588834 h 588834"/>
                <a:gd name="connsiteX2" fmla="*/ 0 w 550806"/>
                <a:gd name="connsiteY2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06" h="588834">
                  <a:moveTo>
                    <a:pt x="550806" y="588834"/>
                  </a:move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10" name="组 111" descr="图像强调括号&#10;">
            <a:extLst>
              <a:ext uri="{FF2B5EF4-FFF2-40B4-BE49-F238E27FC236}">
                <a16:creationId xmlns:a16="http://schemas.microsoft.com/office/drawing/2014/main" xmlns="" id="{D624720B-51E1-474D-90C6-CD74ED1DA39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225987" y="158351"/>
            <a:ext cx="5688106" cy="6602506"/>
            <a:chOff x="408650" y="404285"/>
            <a:chExt cx="4330700" cy="3164637"/>
          </a:xfrm>
          <a:solidFill>
            <a:schemeClr val="bg1">
              <a:lumMod val="65000"/>
            </a:schemeClr>
          </a:solidFill>
        </p:grpSpPr>
        <p:sp>
          <p:nvSpPr>
            <p:cNvPr id="11" name="长方形 6">
              <a:extLst>
                <a:ext uri="{FF2B5EF4-FFF2-40B4-BE49-F238E27FC236}">
                  <a16:creationId xmlns:a16="http://schemas.microsoft.com/office/drawing/2014/main" xmlns="" id="{E4561AC7-2339-461B-BFF9-BEBEF60974E1}"/>
                </a:ext>
              </a:extLst>
            </p:cNvPr>
            <p:cNvSpPr/>
            <p:nvPr/>
          </p:nvSpPr>
          <p:spPr>
            <a:xfrm>
              <a:off x="408650" y="3386488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长方形 6">
              <a:extLst>
                <a:ext uri="{FF2B5EF4-FFF2-40B4-BE49-F238E27FC236}">
                  <a16:creationId xmlns:a16="http://schemas.microsoft.com/office/drawing/2014/main" xmlns="" id="{6FFCCB15-66C7-4E86-BF09-14C5B1569970}"/>
                </a:ext>
              </a:extLst>
            </p:cNvPr>
            <p:cNvSpPr/>
            <p:nvPr/>
          </p:nvSpPr>
          <p:spPr>
            <a:xfrm flipV="1">
              <a:off x="408650" y="404285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3" name="副标题 22">
            <a:extLst>
              <a:ext uri="{FF2B5EF4-FFF2-40B4-BE49-F238E27FC236}">
                <a16:creationId xmlns:a16="http://schemas.microsoft.com/office/drawing/2014/main" xmlns="" id="{212BE0C8-3274-44C1-93C2-9347988BD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978" y="4124606"/>
            <a:ext cx="5090209" cy="864254"/>
          </a:xfrm>
        </p:spPr>
        <p:txBody>
          <a:bodyPr rtlCol="0">
            <a:normAutofit lnSpcReduction="10000"/>
          </a:bodyPr>
          <a:lstStyle/>
          <a:p>
            <a:pPr algn="l" rtl="0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蒸汽朋克末世废土机器人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l" rtl="0"/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SLG</a:t>
            </a:r>
            <a:endParaRPr lang="zh-CN" altLang="en-US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615" y="1587680"/>
            <a:ext cx="4648849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03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4">
            <a:extLst>
              <a:ext uri="{FF2B5EF4-FFF2-40B4-BE49-F238E27FC236}">
                <a16:creationId xmlns:a16="http://schemas.microsoft.com/office/drawing/2014/main" xmlns="" id="{8406F84B-83F0-4BBC-AD8E-6C4E663B24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09431" y="6213621"/>
            <a:ext cx="537262" cy="365125"/>
          </a:xfrm>
        </p:spPr>
        <p:txBody>
          <a:bodyPr rtlCol="0"/>
          <a:lstStyle/>
          <a:p>
            <a:pPr rtl="0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0" name="标题 1">
            <a:extLst>
              <a:ext uri="{FF2B5EF4-FFF2-40B4-BE49-F238E27FC236}">
                <a16:creationId xmlns:a16="http://schemas.microsoft.com/office/drawing/2014/main" xmlns="" id="{D4E62373-F51E-4BB4-823A-2F3CA355D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569" y="980571"/>
            <a:ext cx="3569613" cy="642874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zh-CN" dirty="0" smtClean="0">
                <a:solidFill>
                  <a:srgbClr val="960C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MMO+SLG</a:t>
            </a:r>
            <a:endParaRPr lang="zh-CN" altLang="en-US" dirty="0">
              <a:solidFill>
                <a:srgbClr val="960C2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758172" y="352796"/>
            <a:ext cx="2139131" cy="523220"/>
            <a:chOff x="758172" y="352796"/>
            <a:chExt cx="2139131" cy="523220"/>
          </a:xfrm>
        </p:grpSpPr>
        <p:sp>
          <p:nvSpPr>
            <p:cNvPr id="43" name="长方形 2">
              <a:extLst>
                <a:ext uri="{FF2B5EF4-FFF2-40B4-BE49-F238E27FC236}">
                  <a16:creationId xmlns:a16="http://schemas.microsoft.com/office/drawing/2014/main" xmlns="" id="{5C906931-C069-4BF7-9D34-6BD0A441F1D0}"/>
                </a:ext>
              </a:extLst>
            </p:cNvPr>
            <p:cNvSpPr/>
            <p:nvPr/>
          </p:nvSpPr>
          <p:spPr>
            <a:xfrm>
              <a:off x="758172" y="352796"/>
              <a:ext cx="2139131" cy="52322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YaHei Consolas Hybrid" panose="020B0509020204020204" pitchFamily="49" charset="-122"/>
                  <a:ea typeface="YaHei Consolas Hybrid" panose="020B0509020204020204" pitchFamily="49" charset="-122"/>
                </a:rPr>
                <a:t>  付费模型</a:t>
              </a:r>
              <a:endParaRPr lang="zh-CN" altLang="en-US" sz="2000" dirty="0">
                <a:solidFill>
                  <a:schemeClr val="bg1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endParaRPr>
            </a:p>
          </p:txBody>
        </p:sp>
        <p:sp>
          <p:nvSpPr>
            <p:cNvPr id="44" name="长方形 6">
              <a:extLst>
                <a:ext uri="{FF2B5EF4-FFF2-40B4-BE49-F238E27FC236}">
                  <a16:creationId xmlns:a16="http://schemas.microsoft.com/office/drawing/2014/main" xmlns="" id="{FA7AA601-65CC-44E2-A893-84390726E282}"/>
                </a:ext>
              </a:extLst>
            </p:cNvPr>
            <p:cNvSpPr/>
            <p:nvPr/>
          </p:nvSpPr>
          <p:spPr>
            <a:xfrm flipV="1">
              <a:off x="886852" y="446159"/>
              <a:ext cx="221224" cy="168247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  <a:gd name="connsiteX0" fmla="*/ 4330700 w 4330700"/>
                <a:gd name="connsiteY0" fmla="*/ 588834 h 588834"/>
                <a:gd name="connsiteX1" fmla="*/ 0 w 4330700"/>
                <a:gd name="connsiteY1" fmla="*/ 588834 h 588834"/>
                <a:gd name="connsiteX2" fmla="*/ 0 w 4330700"/>
                <a:gd name="connsiteY2" fmla="*/ 0 h 588834"/>
                <a:gd name="connsiteX0" fmla="*/ 550806 w 550806"/>
                <a:gd name="connsiteY0" fmla="*/ 588834 h 588834"/>
                <a:gd name="connsiteX1" fmla="*/ 0 w 550806"/>
                <a:gd name="connsiteY1" fmla="*/ 588834 h 588834"/>
                <a:gd name="connsiteX2" fmla="*/ 0 w 550806"/>
                <a:gd name="connsiteY2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06" h="588834">
                  <a:moveTo>
                    <a:pt x="550806" y="588834"/>
                  </a:move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solidFill>
                  <a:schemeClr val="bg1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endParaRPr>
            </a:p>
          </p:txBody>
        </p:sp>
      </p:grp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1375382776"/>
              </p:ext>
            </p:extLst>
          </p:nvPr>
        </p:nvGraphicFramePr>
        <p:xfrm>
          <a:off x="5600700" y="1184563"/>
          <a:ext cx="6159499" cy="45173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770327" y="1967571"/>
            <a:ext cx="5038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战斗数值为成长型付费，越往后期付费空间越大</a:t>
            </a:r>
            <a:endParaRPr lang="en-US" altLang="zh-CN" sz="1200" dirty="0" smtClean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主要付费点：弟子突破、极品装备打造、自创武功等</a:t>
            </a:r>
            <a:endParaRPr lang="en-US" altLang="zh-CN" sz="1200" dirty="0" smtClean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战斗数值为保值型付费，价格贵且边际递减效应明显</a:t>
            </a:r>
            <a:endParaRPr lang="zh-CN" altLang="en-US" sz="12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70325" y="3246521"/>
            <a:ext cx="5038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家园培养为前中期付费，越往后期付费空间越小</a:t>
            </a:r>
            <a:endParaRPr lang="en-US" altLang="zh-CN" sz="1200" dirty="0" smtClean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主要以特殊建筑、环境、风水、家具为付费点</a:t>
            </a:r>
            <a:endParaRPr lang="en-US" altLang="zh-CN" sz="1200" dirty="0" smtClean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属于早付费早享受型，影响玩家养成速度及策略空间</a:t>
            </a:r>
            <a:endParaRPr lang="en-US" altLang="zh-CN" sz="1200" dirty="0" smtClean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70326" y="1592917"/>
            <a:ext cx="124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战斗数值</a:t>
            </a:r>
            <a:endParaRPr lang="zh-CN" altLang="en-US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70325" y="2835920"/>
            <a:ext cx="124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家园培养</a:t>
            </a:r>
            <a:endParaRPr lang="zh-CN" altLang="en-US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70325" y="4072125"/>
            <a:ext cx="124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资源加速</a:t>
            </a:r>
            <a:endParaRPr lang="zh-CN" altLang="en-US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70325" y="5241281"/>
            <a:ext cx="124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外显</a:t>
            </a:r>
            <a:endParaRPr lang="zh-CN" altLang="en-US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94569" y="4441457"/>
            <a:ext cx="50381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资源及加速为中后期付费，前期通过奖励培养习惯</a:t>
            </a:r>
            <a:endParaRPr lang="en-US" altLang="zh-CN" sz="1200" dirty="0" smtClean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加速行为有：建设、生产、研究、修炼、移动</a:t>
            </a:r>
            <a:endParaRPr lang="en-US" altLang="zh-CN" sz="1200" dirty="0" smtClean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后期主要通过押镖、侠客岛、区域争夺等</a:t>
            </a:r>
            <a:r>
              <a:rPr lang="en-US" altLang="zh-CN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PVP</a:t>
            </a: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向玩法拉动</a:t>
            </a:r>
            <a:endParaRPr lang="en-US" altLang="zh-CN" sz="1200" dirty="0" smtClean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2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58172" y="5685244"/>
            <a:ext cx="5038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外显为针对核心武侠迷的内容向付费，贯穿始终</a:t>
            </a:r>
            <a:endParaRPr lang="en-US" altLang="zh-CN" sz="1200" dirty="0" smtClean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主要外显内容：门派招牌、弟子头像、弟子时装、坐骑，自创武学表现等</a:t>
            </a:r>
            <a:endParaRPr lang="zh-CN" altLang="en-US" sz="12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250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xmlns="" id="{05941AA2-C85B-41A7-9264-A0C66F32930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31799" y="3724159"/>
            <a:ext cx="472017" cy="201776"/>
          </a:xfrm>
        </p:spPr>
        <p:txBody>
          <a:bodyPr rtlCol="0">
            <a:noAutofit/>
          </a:bodyPr>
          <a:lstStyle/>
          <a:p>
            <a:pPr rtl="0"/>
            <a:r>
              <a:rPr lang="en-US" altLang="zh-CN" sz="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xmlns="" id="{2C4BD3D3-C7A9-46F1-8ED8-AB8D1BB8926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816" y="3724158"/>
            <a:ext cx="472017" cy="283961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5" name="直接连接符​​(S) 44" descr="里程碑连接符">
            <a:extLst>
              <a:ext uri="{FF2B5EF4-FFF2-40B4-BE49-F238E27FC236}">
                <a16:creationId xmlns:a16="http://schemas.microsoft.com/office/drawing/2014/main" xmlns="" id="{7AAE5EC1-092E-4A01-B866-C63F654AC331}"/>
              </a:ext>
            </a:extLst>
          </p:cNvPr>
          <p:cNvCxnSpPr>
            <a:cxnSpLocks/>
          </p:cNvCxnSpPr>
          <p:nvPr/>
        </p:nvCxnSpPr>
        <p:spPr>
          <a:xfrm flipH="1">
            <a:off x="1115483" y="3086100"/>
            <a:ext cx="5291" cy="571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占位符 31">
            <a:extLst>
              <a:ext uri="{FF2B5EF4-FFF2-40B4-BE49-F238E27FC236}">
                <a16:creationId xmlns:a16="http://schemas.microsoft.com/office/drawing/2014/main" xmlns="" id="{0830F660-D88D-4A5F-8F7C-44B1D5C8E661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493977" y="2581216"/>
            <a:ext cx="1253594" cy="447792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生存玩法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9" name="直接连接符​​(S) 48" descr="里程碑连接符">
            <a:extLst>
              <a:ext uri="{FF2B5EF4-FFF2-40B4-BE49-F238E27FC236}">
                <a16:creationId xmlns:a16="http://schemas.microsoft.com/office/drawing/2014/main" xmlns="" id="{9F9EC6C0-1013-478D-9D38-F5E0A03C22F7}"/>
              </a:ext>
            </a:extLst>
          </p:cNvPr>
          <p:cNvCxnSpPr>
            <a:cxnSpLocks/>
          </p:cNvCxnSpPr>
          <p:nvPr/>
        </p:nvCxnSpPr>
        <p:spPr>
          <a:xfrm rot="10800000">
            <a:off x="3645959" y="4176103"/>
            <a:ext cx="0" cy="8572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年">
            <a:extLst>
              <a:ext uri="{FF2B5EF4-FFF2-40B4-BE49-F238E27FC236}">
                <a16:creationId xmlns:a16="http://schemas.microsoft.com/office/drawing/2014/main" xmlns="" id="{44D29552-2F85-4F4F-9B7F-B79798681FB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59796" y="4174352"/>
            <a:ext cx="608493" cy="201776"/>
          </a:xfrm>
        </p:spPr>
        <p:txBody>
          <a:bodyPr rtlCol="0">
            <a:normAutofit fontScale="62500" lnSpcReduction="20000"/>
          </a:bodyPr>
          <a:lstStyle/>
          <a:p>
            <a:pPr rtl="0"/>
            <a:r>
              <a:rPr lang="zh-CN" altLang="en-US" dirty="0" smtClean="0"/>
              <a:t>剧情</a:t>
            </a:r>
            <a:r>
              <a:rPr lang="en-US" altLang="zh-CN" dirty="0" smtClean="0"/>
              <a:t>CG</a:t>
            </a:r>
            <a:endParaRPr lang="zh-CN" altLang="en-US" dirty="0"/>
          </a:p>
        </p:txBody>
      </p:sp>
      <p:cxnSp>
        <p:nvCxnSpPr>
          <p:cNvPr id="50" name="直接连接符​​(S) 49" descr="里程碑连接符">
            <a:extLst>
              <a:ext uri="{FF2B5EF4-FFF2-40B4-BE49-F238E27FC236}">
                <a16:creationId xmlns:a16="http://schemas.microsoft.com/office/drawing/2014/main" xmlns="" id="{000161CD-EB22-4A39-B831-F62D3980F039}"/>
              </a:ext>
            </a:extLst>
          </p:cNvPr>
          <p:cNvCxnSpPr>
            <a:cxnSpLocks/>
          </p:cNvCxnSpPr>
          <p:nvPr/>
        </p:nvCxnSpPr>
        <p:spPr>
          <a:xfrm rot="10800000">
            <a:off x="7538747" y="4186661"/>
            <a:ext cx="0" cy="8572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​​(S) 50" descr="里程碑连接符">
            <a:extLst>
              <a:ext uri="{FF2B5EF4-FFF2-40B4-BE49-F238E27FC236}">
                <a16:creationId xmlns:a16="http://schemas.microsoft.com/office/drawing/2014/main" xmlns="" id="{08DB31DC-8655-4956-9B1E-754B8549DC2B}"/>
              </a:ext>
            </a:extLst>
          </p:cNvPr>
          <p:cNvCxnSpPr>
            <a:cxnSpLocks/>
          </p:cNvCxnSpPr>
          <p:nvPr/>
        </p:nvCxnSpPr>
        <p:spPr>
          <a:xfrm rot="10800000">
            <a:off x="11246541" y="4263793"/>
            <a:ext cx="0" cy="8572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​​(S) 47" descr="里程碑连接符">
            <a:extLst>
              <a:ext uri="{FF2B5EF4-FFF2-40B4-BE49-F238E27FC236}">
                <a16:creationId xmlns:a16="http://schemas.microsoft.com/office/drawing/2014/main" xmlns="" id="{53BC501E-8914-41D2-8643-052558AA1E7D}"/>
              </a:ext>
            </a:extLst>
          </p:cNvPr>
          <p:cNvCxnSpPr>
            <a:cxnSpLocks/>
          </p:cNvCxnSpPr>
          <p:nvPr/>
        </p:nvCxnSpPr>
        <p:spPr>
          <a:xfrm>
            <a:off x="11425435" y="2752725"/>
            <a:ext cx="0" cy="8572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E259ECD5-0EAD-48D0-B30B-16305BC106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87242" y="6294204"/>
            <a:ext cx="2743200" cy="365125"/>
          </a:xfrm>
        </p:spPr>
        <p:txBody>
          <a:bodyPr rtlCol="0"/>
          <a:lstStyle/>
          <a:p>
            <a:pPr rtl="0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74" name="文本占位符 7">
            <a:extLst>
              <a:ext uri="{FF2B5EF4-FFF2-40B4-BE49-F238E27FC236}">
                <a16:creationId xmlns:a16="http://schemas.microsoft.com/office/drawing/2014/main" xmlns="" id="{2C4BD3D3-C7A9-46F1-8ED8-AB8D1BB8926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379257" y="3710274"/>
            <a:ext cx="533401" cy="202596"/>
          </a:xfrm>
          <a:solidFill>
            <a:srgbClr val="C00000"/>
          </a:solidFill>
        </p:spPr>
        <p:txBody>
          <a:bodyPr rtlCol="0">
            <a:noAutofit/>
          </a:bodyPr>
          <a:lstStyle/>
          <a:p>
            <a:pPr rtl="0"/>
            <a:r>
              <a:rPr lang="en-US" altLang="zh-CN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小时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文本占位符 7">
            <a:extLst>
              <a:ext uri="{FF2B5EF4-FFF2-40B4-BE49-F238E27FC236}">
                <a16:creationId xmlns:a16="http://schemas.microsoft.com/office/drawing/2014/main" xmlns="" id="{2C4BD3D3-C7A9-46F1-8ED8-AB8D1BB8926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362602" y="3724158"/>
            <a:ext cx="570973" cy="321128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占位符 7">
            <a:extLst>
              <a:ext uri="{FF2B5EF4-FFF2-40B4-BE49-F238E27FC236}">
                <a16:creationId xmlns:a16="http://schemas.microsoft.com/office/drawing/2014/main" xmlns="" id="{2C4BD3D3-C7A9-46F1-8ED8-AB8D1BB8926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830913" y="3724158"/>
            <a:ext cx="623360" cy="362220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0" name="直接连接符​​(S) 48" descr="里程碑连接符">
            <a:extLst>
              <a:ext uri="{FF2B5EF4-FFF2-40B4-BE49-F238E27FC236}">
                <a16:creationId xmlns:a16="http://schemas.microsoft.com/office/drawing/2014/main" xmlns="" id="{9F9EC6C0-1013-478D-9D38-F5E0A03C22F7}"/>
              </a:ext>
            </a:extLst>
          </p:cNvPr>
          <p:cNvCxnSpPr>
            <a:cxnSpLocks/>
          </p:cNvCxnSpPr>
          <p:nvPr/>
        </p:nvCxnSpPr>
        <p:spPr>
          <a:xfrm flipV="1">
            <a:off x="1652057" y="4160222"/>
            <a:ext cx="2647" cy="6214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522224" y="2823879"/>
            <a:ext cx="125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採集，砍柴，造房</a:t>
            </a:r>
          </a:p>
        </p:txBody>
      </p:sp>
      <p:sp>
        <p:nvSpPr>
          <p:cNvPr id="85" name="文本占位符 31">
            <a:extLst>
              <a:ext uri="{FF2B5EF4-FFF2-40B4-BE49-F238E27FC236}">
                <a16:creationId xmlns:a16="http://schemas.microsoft.com/office/drawing/2014/main" xmlns="" id="{0830F660-D88D-4A5F-8F7C-44B1D5C8E661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1521292" y="1921956"/>
            <a:ext cx="1253594" cy="447792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学武功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1549539" y="2164619"/>
            <a:ext cx="125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弟子上阵，打猎</a:t>
            </a:r>
            <a:endParaRPr lang="zh-CN" altLang="en-US" sz="1000" b="1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文本占位符 7">
            <a:extLst>
              <a:ext uri="{FF2B5EF4-FFF2-40B4-BE49-F238E27FC236}">
                <a16:creationId xmlns:a16="http://schemas.microsoft.com/office/drawing/2014/main" xmlns="" id="{2C4BD3D3-C7A9-46F1-8ED8-AB8D1BB8926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285993" y="3724158"/>
            <a:ext cx="623360" cy="362220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小时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文本占位符 7">
            <a:extLst>
              <a:ext uri="{FF2B5EF4-FFF2-40B4-BE49-F238E27FC236}">
                <a16:creationId xmlns:a16="http://schemas.microsoft.com/office/drawing/2014/main" xmlns="" id="{2C4BD3D3-C7A9-46F1-8ED8-AB8D1BB8926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732607" y="3724158"/>
            <a:ext cx="623360" cy="362220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小时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9" name="直接连接符​​(S) 44" descr="里程碑连接符">
            <a:extLst>
              <a:ext uri="{FF2B5EF4-FFF2-40B4-BE49-F238E27FC236}">
                <a16:creationId xmlns:a16="http://schemas.microsoft.com/office/drawing/2014/main" xmlns="" id="{7AAE5EC1-092E-4A01-B866-C63F654AC331}"/>
              </a:ext>
            </a:extLst>
          </p:cNvPr>
          <p:cNvCxnSpPr>
            <a:cxnSpLocks/>
            <a:stCxn id="85" idx="2"/>
          </p:cNvCxnSpPr>
          <p:nvPr/>
        </p:nvCxnSpPr>
        <p:spPr>
          <a:xfrm flipH="1">
            <a:off x="2142593" y="2369748"/>
            <a:ext cx="5496" cy="124022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占位符 31">
            <a:extLst>
              <a:ext uri="{FF2B5EF4-FFF2-40B4-BE49-F238E27FC236}">
                <a16:creationId xmlns:a16="http://schemas.microsoft.com/office/drawing/2014/main" xmlns="" id="{0830F660-D88D-4A5F-8F7C-44B1D5C8E661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1003568" y="4794220"/>
            <a:ext cx="1253594" cy="447792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弟子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1003568" y="5042506"/>
            <a:ext cx="125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住房</a:t>
            </a:r>
            <a:r>
              <a:rPr lang="zh-CN" altLang="en-US" sz="10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，拜师，委派</a:t>
            </a:r>
          </a:p>
        </p:txBody>
      </p:sp>
      <p:sp>
        <p:nvSpPr>
          <p:cNvPr id="95" name="文本占位符 31">
            <a:extLst>
              <a:ext uri="{FF2B5EF4-FFF2-40B4-BE49-F238E27FC236}">
                <a16:creationId xmlns:a16="http://schemas.microsoft.com/office/drawing/2014/main" xmlns="" id="{0830F660-D88D-4A5F-8F7C-44B1D5C8E661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1931357" y="5475646"/>
            <a:ext cx="1253594" cy="447792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更多弟子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959604" y="5718309"/>
            <a:ext cx="125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室内摆设，舒适度</a:t>
            </a:r>
          </a:p>
        </p:txBody>
      </p:sp>
      <p:cxnSp>
        <p:nvCxnSpPr>
          <p:cNvPr id="97" name="直接连接符​​(S) 48" descr="里程碑连接符">
            <a:extLst>
              <a:ext uri="{FF2B5EF4-FFF2-40B4-BE49-F238E27FC236}">
                <a16:creationId xmlns:a16="http://schemas.microsoft.com/office/drawing/2014/main" xmlns="" id="{9F9EC6C0-1013-478D-9D38-F5E0A03C22F7}"/>
              </a:ext>
            </a:extLst>
          </p:cNvPr>
          <p:cNvCxnSpPr>
            <a:cxnSpLocks/>
          </p:cNvCxnSpPr>
          <p:nvPr/>
        </p:nvCxnSpPr>
        <p:spPr>
          <a:xfrm flipV="1">
            <a:off x="2585209" y="4186661"/>
            <a:ext cx="12464" cy="12839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占位符 31">
            <a:extLst>
              <a:ext uri="{FF2B5EF4-FFF2-40B4-BE49-F238E27FC236}">
                <a16:creationId xmlns:a16="http://schemas.microsoft.com/office/drawing/2014/main" xmlns="" id="{0830F660-D88D-4A5F-8F7C-44B1D5C8E661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2413527" y="2577277"/>
            <a:ext cx="1253594" cy="447792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行侠仗义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2441774" y="2819940"/>
            <a:ext cx="125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连招，奇遇</a:t>
            </a:r>
          </a:p>
        </p:txBody>
      </p:sp>
      <p:cxnSp>
        <p:nvCxnSpPr>
          <p:cNvPr id="103" name="直接连接符​​(S) 44" descr="里程碑连接符">
            <a:extLst>
              <a:ext uri="{FF2B5EF4-FFF2-40B4-BE49-F238E27FC236}">
                <a16:creationId xmlns:a16="http://schemas.microsoft.com/office/drawing/2014/main" xmlns="" id="{7AAE5EC1-092E-4A01-B866-C63F654AC331}"/>
              </a:ext>
            </a:extLst>
          </p:cNvPr>
          <p:cNvCxnSpPr>
            <a:cxnSpLocks/>
            <a:stCxn id="102" idx="2"/>
          </p:cNvCxnSpPr>
          <p:nvPr/>
        </p:nvCxnSpPr>
        <p:spPr>
          <a:xfrm flipH="1">
            <a:off x="3067379" y="3066161"/>
            <a:ext cx="1" cy="44925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占位符 31">
            <a:extLst>
              <a:ext uri="{FF2B5EF4-FFF2-40B4-BE49-F238E27FC236}">
                <a16:creationId xmlns:a16="http://schemas.microsoft.com/office/drawing/2014/main" xmlns="" id="{0830F660-D88D-4A5F-8F7C-44B1D5C8E661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3039132" y="4786034"/>
            <a:ext cx="1400170" cy="447792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b="1" dirty="0" smtClean="0">
                <a:solidFill>
                  <a:srgbClr val="960C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创建门派</a:t>
            </a:r>
            <a:endParaRPr lang="en-US" altLang="zh-CN" b="1" dirty="0" smtClean="0">
              <a:solidFill>
                <a:srgbClr val="960C2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2972129" y="5019172"/>
            <a:ext cx="15828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新弟子，新武功，武林传</a:t>
            </a:r>
          </a:p>
        </p:txBody>
      </p:sp>
      <p:sp>
        <p:nvSpPr>
          <p:cNvPr id="110" name="文本占位符 7">
            <a:extLst>
              <a:ext uri="{FF2B5EF4-FFF2-40B4-BE49-F238E27FC236}">
                <a16:creationId xmlns:a16="http://schemas.microsoft.com/office/drawing/2014/main" xmlns="" id="{2C4BD3D3-C7A9-46F1-8ED8-AB8D1BB8926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616571" y="3710274"/>
            <a:ext cx="533401" cy="202596"/>
          </a:xfrm>
          <a:solidFill>
            <a:srgbClr val="C00000"/>
          </a:solidFill>
        </p:spPr>
        <p:txBody>
          <a:bodyPr rtlCol="0">
            <a:noAutofit/>
          </a:bodyPr>
          <a:lstStyle/>
          <a:p>
            <a:pPr rtl="0"/>
            <a:r>
              <a:rPr lang="en-US" altLang="zh-CN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占位符 7">
            <a:extLst>
              <a:ext uri="{FF2B5EF4-FFF2-40B4-BE49-F238E27FC236}">
                <a16:creationId xmlns:a16="http://schemas.microsoft.com/office/drawing/2014/main" xmlns="" id="{2C4BD3D3-C7A9-46F1-8ED8-AB8D1BB8926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277474" y="3710274"/>
            <a:ext cx="533401" cy="202596"/>
          </a:xfrm>
          <a:solidFill>
            <a:srgbClr val="C00000"/>
          </a:solidFill>
        </p:spPr>
        <p:txBody>
          <a:bodyPr rtlCol="0">
            <a:noAutofit/>
          </a:bodyPr>
          <a:lstStyle/>
          <a:p>
            <a:pPr rtl="0"/>
            <a:r>
              <a:rPr lang="en-US" altLang="zh-CN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文本占位符 7">
            <a:extLst>
              <a:ext uri="{FF2B5EF4-FFF2-40B4-BE49-F238E27FC236}">
                <a16:creationId xmlns:a16="http://schemas.microsoft.com/office/drawing/2014/main" xmlns="" id="{2C4BD3D3-C7A9-46F1-8ED8-AB8D1BB8926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453264" y="3706599"/>
            <a:ext cx="533401" cy="202596"/>
          </a:xfrm>
          <a:solidFill>
            <a:srgbClr val="C00000"/>
          </a:solidFill>
        </p:spPr>
        <p:txBody>
          <a:bodyPr rtlCol="0">
            <a:noAutofit/>
          </a:bodyPr>
          <a:lstStyle/>
          <a:p>
            <a:pPr rtl="0"/>
            <a:r>
              <a:rPr lang="en-US" altLang="zh-CN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文本占位符 7">
            <a:extLst>
              <a:ext uri="{FF2B5EF4-FFF2-40B4-BE49-F238E27FC236}">
                <a16:creationId xmlns:a16="http://schemas.microsoft.com/office/drawing/2014/main" xmlns="" id="{2C4BD3D3-C7A9-46F1-8ED8-AB8D1BB8926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993582" y="3710273"/>
            <a:ext cx="584421" cy="215661"/>
          </a:xfrm>
          <a:solidFill>
            <a:srgbClr val="C00000"/>
          </a:solidFill>
        </p:spPr>
        <p:txBody>
          <a:bodyPr rtlCol="0">
            <a:noAutofit/>
          </a:bodyPr>
          <a:lstStyle/>
          <a:p>
            <a:pPr rtl="0"/>
            <a:r>
              <a:rPr lang="en-US" altLang="zh-CN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文本占位符 7">
            <a:extLst>
              <a:ext uri="{FF2B5EF4-FFF2-40B4-BE49-F238E27FC236}">
                <a16:creationId xmlns:a16="http://schemas.microsoft.com/office/drawing/2014/main" xmlns="" id="{2C4BD3D3-C7A9-46F1-8ED8-AB8D1BB8926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561399" y="3706599"/>
            <a:ext cx="533401" cy="202596"/>
          </a:xfrm>
          <a:solidFill>
            <a:srgbClr val="C00000"/>
          </a:solidFill>
        </p:spPr>
        <p:txBody>
          <a:bodyPr rtlCol="0">
            <a:noAutofit/>
          </a:bodyPr>
          <a:lstStyle/>
          <a:p>
            <a:pPr rtl="0"/>
            <a:r>
              <a:rPr lang="en-US" altLang="zh-CN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文本占位符 31">
            <a:extLst>
              <a:ext uri="{FF2B5EF4-FFF2-40B4-BE49-F238E27FC236}">
                <a16:creationId xmlns:a16="http://schemas.microsoft.com/office/drawing/2014/main" xmlns="" id="{0830F660-D88D-4A5F-8F7C-44B1D5C8E661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10771582" y="2295680"/>
            <a:ext cx="1253594" cy="447792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武林宗主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10799829" y="2538343"/>
            <a:ext cx="125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号令天下</a:t>
            </a:r>
            <a:endParaRPr lang="zh-CN" altLang="en-US" sz="1000" b="1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7" name="直接连接符​​(S) 47" descr="里程碑连接符">
            <a:extLst>
              <a:ext uri="{FF2B5EF4-FFF2-40B4-BE49-F238E27FC236}">
                <a16:creationId xmlns:a16="http://schemas.microsoft.com/office/drawing/2014/main" xmlns="" id="{53BC501E-8914-41D2-8643-052558AA1E7D}"/>
              </a:ext>
            </a:extLst>
          </p:cNvPr>
          <p:cNvCxnSpPr>
            <a:cxnSpLocks/>
          </p:cNvCxnSpPr>
          <p:nvPr/>
        </p:nvCxnSpPr>
        <p:spPr>
          <a:xfrm>
            <a:off x="8750961" y="2779505"/>
            <a:ext cx="0" cy="8572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占位符 31">
            <a:extLst>
              <a:ext uri="{FF2B5EF4-FFF2-40B4-BE49-F238E27FC236}">
                <a16:creationId xmlns:a16="http://schemas.microsoft.com/office/drawing/2014/main" xmlns="" id="{0830F660-D88D-4A5F-8F7C-44B1D5C8E661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8097108" y="2322460"/>
            <a:ext cx="1253594" cy="447792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武林大会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8125355" y="2565123"/>
            <a:ext cx="125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海选</a:t>
            </a:r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0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淘汰赛</a:t>
            </a:r>
          </a:p>
        </p:txBody>
      </p:sp>
      <p:sp>
        <p:nvSpPr>
          <p:cNvPr id="120" name="文本占位符 31">
            <a:extLst>
              <a:ext uri="{FF2B5EF4-FFF2-40B4-BE49-F238E27FC236}">
                <a16:creationId xmlns:a16="http://schemas.microsoft.com/office/drawing/2014/main" xmlns="" id="{0830F660-D88D-4A5F-8F7C-44B1D5C8E661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6923269" y="5075040"/>
            <a:ext cx="1253594" cy="447792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侠客岛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6951516" y="5317703"/>
            <a:ext cx="125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组队</a:t>
            </a:r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PVE</a:t>
            </a:r>
            <a:r>
              <a:rPr lang="zh-CN" altLang="en-US" sz="10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，远征</a:t>
            </a:r>
          </a:p>
        </p:txBody>
      </p:sp>
      <p:sp>
        <p:nvSpPr>
          <p:cNvPr id="122" name="文本占位符 31">
            <a:extLst>
              <a:ext uri="{FF2B5EF4-FFF2-40B4-BE49-F238E27FC236}">
                <a16:creationId xmlns:a16="http://schemas.microsoft.com/office/drawing/2014/main" xmlns="" id="{0830F660-D88D-4A5F-8F7C-44B1D5C8E661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4155884" y="2719246"/>
            <a:ext cx="1253594" cy="447792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经营玩法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4184131" y="2961909"/>
            <a:ext cx="125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加工，生产，强化</a:t>
            </a:r>
          </a:p>
        </p:txBody>
      </p:sp>
      <p:cxnSp>
        <p:nvCxnSpPr>
          <p:cNvPr id="124" name="直接连接符​​(S) 44" descr="里程碑连接符">
            <a:extLst>
              <a:ext uri="{FF2B5EF4-FFF2-40B4-BE49-F238E27FC236}">
                <a16:creationId xmlns:a16="http://schemas.microsoft.com/office/drawing/2014/main" xmlns="" id="{7AAE5EC1-092E-4A01-B866-C63F654AC331}"/>
              </a:ext>
            </a:extLst>
          </p:cNvPr>
          <p:cNvCxnSpPr>
            <a:cxnSpLocks/>
            <a:stCxn id="123" idx="2"/>
          </p:cNvCxnSpPr>
          <p:nvPr/>
        </p:nvCxnSpPr>
        <p:spPr>
          <a:xfrm flipH="1">
            <a:off x="4809736" y="3208130"/>
            <a:ext cx="1" cy="44925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​​(S) 49" descr="里程碑连接符">
            <a:extLst>
              <a:ext uri="{FF2B5EF4-FFF2-40B4-BE49-F238E27FC236}">
                <a16:creationId xmlns:a16="http://schemas.microsoft.com/office/drawing/2014/main" xmlns="" id="{000161CD-EB22-4A39-B831-F62D3980F039}"/>
              </a:ext>
            </a:extLst>
          </p:cNvPr>
          <p:cNvCxnSpPr>
            <a:cxnSpLocks/>
          </p:cNvCxnSpPr>
          <p:nvPr/>
        </p:nvCxnSpPr>
        <p:spPr>
          <a:xfrm rot="10800000">
            <a:off x="5890948" y="4145569"/>
            <a:ext cx="0" cy="8572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本占位符 31">
            <a:extLst>
              <a:ext uri="{FF2B5EF4-FFF2-40B4-BE49-F238E27FC236}">
                <a16:creationId xmlns:a16="http://schemas.microsoft.com/office/drawing/2014/main" xmlns="" id="{0830F660-D88D-4A5F-8F7C-44B1D5C8E661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5275470" y="5033948"/>
            <a:ext cx="1253594" cy="447792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PVP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5230980" y="5266220"/>
            <a:ext cx="13672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武盟，押镖</a:t>
            </a:r>
          </a:p>
        </p:txBody>
      </p:sp>
      <p:sp>
        <p:nvSpPr>
          <p:cNvPr id="128" name="文本占位符 7">
            <a:extLst>
              <a:ext uri="{FF2B5EF4-FFF2-40B4-BE49-F238E27FC236}">
                <a16:creationId xmlns:a16="http://schemas.microsoft.com/office/drawing/2014/main" xmlns="" id="{2C4BD3D3-C7A9-46F1-8ED8-AB8D1BB8926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577839" y="3706599"/>
            <a:ext cx="533401" cy="202596"/>
          </a:xfrm>
          <a:solidFill>
            <a:srgbClr val="C00000"/>
          </a:solidFill>
        </p:spPr>
        <p:txBody>
          <a:bodyPr rtlCol="0">
            <a:noAutofit/>
          </a:bodyPr>
          <a:lstStyle/>
          <a:p>
            <a:pPr rtl="0"/>
            <a:r>
              <a:rPr lang="en-US" altLang="zh-CN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文本占位符 31">
            <a:extLst>
              <a:ext uri="{FF2B5EF4-FFF2-40B4-BE49-F238E27FC236}">
                <a16:creationId xmlns:a16="http://schemas.microsoft.com/office/drawing/2014/main" xmlns="" id="{0830F660-D88D-4A5F-8F7C-44B1D5C8E661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10650984" y="5128481"/>
            <a:ext cx="1253594" cy="447792"/>
          </a:xfrm>
          <a:solidFill>
            <a:srgbClr val="960C2A"/>
          </a:solidFill>
        </p:spPr>
        <p:txBody>
          <a:bodyPr rtlCol="0">
            <a:normAutofit/>
          </a:bodyPr>
          <a:lstStyle/>
          <a:p>
            <a:pPr rtl="0"/>
            <a:r>
              <a:rPr lang="zh-CN" alt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</a:t>
            </a:r>
            <a:endParaRPr lang="en-US" altLang="zh-CN" b="1" dirty="0" smtClean="0">
              <a:solidFill>
                <a:schemeClr val="accent6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10679231" y="5371144"/>
            <a:ext cx="125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山庄基本成型</a:t>
            </a:r>
          </a:p>
        </p:txBody>
      </p:sp>
      <p:cxnSp>
        <p:nvCxnSpPr>
          <p:cNvPr id="131" name="直接连接符​​(S) 49" descr="里程碑连接符">
            <a:extLst>
              <a:ext uri="{FF2B5EF4-FFF2-40B4-BE49-F238E27FC236}">
                <a16:creationId xmlns:a16="http://schemas.microsoft.com/office/drawing/2014/main" xmlns="" id="{000161CD-EB22-4A39-B831-F62D3980F039}"/>
              </a:ext>
            </a:extLst>
          </p:cNvPr>
          <p:cNvCxnSpPr>
            <a:cxnSpLocks/>
          </p:cNvCxnSpPr>
          <p:nvPr/>
        </p:nvCxnSpPr>
        <p:spPr>
          <a:xfrm rot="10800000">
            <a:off x="9833221" y="4157685"/>
            <a:ext cx="0" cy="8572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本占位符 31">
            <a:extLst>
              <a:ext uri="{FF2B5EF4-FFF2-40B4-BE49-F238E27FC236}">
                <a16:creationId xmlns:a16="http://schemas.microsoft.com/office/drawing/2014/main" xmlns="" id="{0830F660-D88D-4A5F-8F7C-44B1D5C8E661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9217743" y="5046064"/>
            <a:ext cx="1253594" cy="447792"/>
          </a:xfrm>
        </p:spPr>
        <p:txBody>
          <a:bodyPr rtlCol="0"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持掌宗派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9245990" y="5288727"/>
            <a:ext cx="125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自创武功</a:t>
            </a:r>
          </a:p>
        </p:txBody>
      </p:sp>
      <p:sp>
        <p:nvSpPr>
          <p:cNvPr id="135" name="标题 1">
            <a:extLst>
              <a:ext uri="{FF2B5EF4-FFF2-40B4-BE49-F238E27FC236}">
                <a16:creationId xmlns:a16="http://schemas.microsoft.com/office/drawing/2014/main" xmlns="" id="{669DA9A6-0313-4B4F-8298-49E833455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501581"/>
            <a:ext cx="3267152" cy="828675"/>
          </a:xfrm>
        </p:spPr>
        <p:txBody>
          <a:bodyPr rtlCol="0"/>
          <a:lstStyle/>
          <a:p>
            <a:pPr rtl="0"/>
            <a:r>
              <a:rPr lang="zh-CN" altLang="en-US" dirty="0" smtClean="0">
                <a:solidFill>
                  <a:srgbClr val="960C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心流体验</a:t>
            </a:r>
            <a:endParaRPr lang="zh-CN" altLang="en-US" dirty="0">
              <a:solidFill>
                <a:srgbClr val="960C2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33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>
            <a:extLst>
              <a:ext uri="{FF2B5EF4-FFF2-40B4-BE49-F238E27FC236}">
                <a16:creationId xmlns:a16="http://schemas.microsoft.com/office/drawing/2014/main" xmlns="" id="{7AC1EC7B-5026-401F-9FE6-91ACF9977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阶段 </a:t>
            </a:r>
            <a:r>
              <a:rPr lang="en-US" altLang="zh-CN" b="1" i="1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1</a:t>
            </a:r>
            <a:r>
              <a:rPr lang="zh-CN" altLang="en-US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/>
            </a:r>
            <a:br>
              <a:rPr lang="zh-CN" altLang="en-US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</a:b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立项后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8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个月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1E9DFC53-E285-49FA-9577-EA44E02740F2}"/>
              </a:ext>
            </a:extLst>
          </p:cNvPr>
          <p:cNvSpPr>
            <a:spLocks noGrp="1"/>
          </p:cNvSpPr>
          <p:nvPr>
            <p:ph idx="14"/>
          </p:nvPr>
        </p:nvSpPr>
        <p:spPr>
          <a:noFill/>
        </p:spPr>
        <p:txBody>
          <a:bodyPr rtlCol="0">
            <a:normAutofit/>
          </a:bodyPr>
          <a:lstStyle/>
          <a:p>
            <a:pPr rtl="0"/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团队规模：</a:t>
            </a:r>
            <a:r>
              <a:rPr lang="en-US" altLang="zh-CN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19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人</a:t>
            </a:r>
            <a:endParaRPr lang="en-US" altLang="zh-CN" sz="1400" noProof="1" smtClean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pPr rtl="0"/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策划：</a:t>
            </a:r>
            <a:r>
              <a:rPr lang="en-US" altLang="zh-CN" sz="1400" noProof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5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人</a:t>
            </a:r>
            <a:r>
              <a:rPr lang="en-US" altLang="zh-CN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(2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剧</a:t>
            </a:r>
            <a:r>
              <a:rPr lang="en-US" altLang="zh-CN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2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系</a:t>
            </a:r>
            <a:r>
              <a:rPr lang="en-US" altLang="zh-CN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1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数</a:t>
            </a:r>
            <a:r>
              <a:rPr lang="en-US" altLang="zh-CN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</a:t>
            </a:r>
          </a:p>
          <a:p>
            <a:pPr rtl="0"/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程序：</a:t>
            </a:r>
            <a:r>
              <a:rPr lang="en-US" altLang="zh-CN" sz="1400" noProof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5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人</a:t>
            </a:r>
            <a:r>
              <a:rPr lang="en-US" altLang="zh-CN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(2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前</a:t>
            </a:r>
            <a:r>
              <a:rPr lang="en-US" altLang="zh-CN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2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后</a:t>
            </a:r>
            <a:r>
              <a:rPr lang="en-US" altLang="zh-CN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1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主</a:t>
            </a:r>
            <a:r>
              <a:rPr lang="en-US" altLang="zh-CN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</a:t>
            </a:r>
          </a:p>
          <a:p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美术：</a:t>
            </a:r>
            <a:r>
              <a:rPr lang="en-US" altLang="zh-CN" sz="1400" noProof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8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人</a:t>
            </a:r>
            <a:r>
              <a:rPr lang="en-US" altLang="zh-CN" sz="1400" noProof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</a:t>
            </a:r>
            <a:r>
              <a:rPr lang="en-US" altLang="zh-CN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2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设</a:t>
            </a:r>
            <a:r>
              <a:rPr lang="en-US" altLang="zh-CN" sz="1400" noProof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3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模</a:t>
            </a:r>
            <a:r>
              <a:rPr lang="en-US" altLang="zh-CN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1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动</a:t>
            </a:r>
            <a:r>
              <a:rPr lang="en-US" altLang="zh-CN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1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界</a:t>
            </a:r>
            <a:r>
              <a:rPr lang="en-US" altLang="zh-CN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1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主</a:t>
            </a:r>
            <a:r>
              <a:rPr lang="en-US" altLang="zh-CN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</a:t>
            </a:r>
          </a:p>
          <a:p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测试</a:t>
            </a:r>
            <a:r>
              <a:rPr lang="en-US" altLang="zh-CN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&amp;PM:1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人</a:t>
            </a:r>
            <a:endParaRPr lang="en-US" altLang="zh-CN" sz="1400" noProof="1" smtClean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版本目标：</a:t>
            </a:r>
            <a:r>
              <a:rPr lang="zh-CN" altLang="en-US" sz="1400" noProof="1" smtClean="0">
                <a:solidFill>
                  <a:srgbClr val="960C2A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核心游戏循环</a:t>
            </a:r>
            <a:endParaRPr lang="en-US" altLang="zh-CN" sz="1400" noProof="1" smtClean="0">
              <a:solidFill>
                <a:srgbClr val="960C2A"/>
              </a:solidFill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功能列表：登录创角，世界场景，山庄，弟子，武学，装备，道具，武林传，行侠仗义，友</a:t>
            </a:r>
            <a:r>
              <a:rPr lang="zh-CN" altLang="en-US" sz="1400" noProof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门</a:t>
            </a:r>
            <a:r>
              <a:rPr lang="zh-CN" altLang="en-US" sz="1400" noProof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，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武盟</a:t>
            </a:r>
            <a:endParaRPr lang="en-US" altLang="zh-CN" sz="1400" noProof="1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endParaRPr lang="en-US" altLang="zh-CN" sz="1400" noProof="1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xmlns="" id="{F3FBA14C-83FC-4E5D-9FCA-B2B2B4C2EAF4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阶段 </a:t>
            </a:r>
            <a:r>
              <a:rPr lang="en-US" altLang="zh-CN" b="1" i="1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2</a:t>
            </a:r>
            <a:r>
              <a:rPr lang="zh-CN" altLang="en-US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/>
            </a:r>
            <a:br>
              <a:rPr lang="zh-CN" altLang="en-US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</a:b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+1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年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xmlns="" id="{49B02845-3DF9-4617-803A-564A4F53FF10}"/>
              </a:ext>
            </a:extLst>
          </p:cNvPr>
          <p:cNvSpPr>
            <a:spLocks noGrp="1"/>
          </p:cNvSpPr>
          <p:nvPr>
            <p:ph idx="15"/>
          </p:nvPr>
        </p:nvSpPr>
        <p:spPr>
          <a:noFill/>
        </p:spPr>
        <p:txBody>
          <a:bodyPr rtlCol="0">
            <a:normAutofit/>
          </a:bodyPr>
          <a:lstStyle/>
          <a:p>
            <a:r>
              <a:rPr lang="zh-CN" altLang="en-US" sz="1400" noProof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团队</a:t>
            </a:r>
            <a:r>
              <a:rPr lang="zh-CN" altLang="en-US" sz="1400" noProof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规模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：</a:t>
            </a:r>
            <a:r>
              <a:rPr lang="en-US" altLang="zh-CN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28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人</a:t>
            </a:r>
            <a:endParaRPr lang="en-US" altLang="zh-CN" sz="1400" noProof="1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zh-CN" altLang="en-US" sz="1400" noProof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策划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：</a:t>
            </a:r>
            <a:r>
              <a:rPr lang="en-US" altLang="zh-CN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7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人</a:t>
            </a:r>
            <a:r>
              <a:rPr lang="en-US" altLang="zh-CN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(3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剧</a:t>
            </a:r>
            <a:r>
              <a:rPr lang="en-US" altLang="zh-CN" sz="1400" noProof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2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系</a:t>
            </a:r>
            <a:r>
              <a:rPr lang="en-US" altLang="zh-CN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2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数</a:t>
            </a:r>
            <a:r>
              <a:rPr lang="en-US" altLang="zh-CN" sz="1400" noProof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</a:t>
            </a:r>
          </a:p>
          <a:p>
            <a:r>
              <a:rPr lang="zh-CN" altLang="en-US" sz="1400" noProof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程序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：</a:t>
            </a:r>
            <a:r>
              <a:rPr lang="en-US" altLang="zh-CN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7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人</a:t>
            </a:r>
            <a:r>
              <a:rPr lang="en-US" altLang="zh-CN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(3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前</a:t>
            </a:r>
            <a:r>
              <a:rPr lang="en-US" altLang="zh-CN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3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后</a:t>
            </a:r>
            <a:r>
              <a:rPr lang="en-US" altLang="zh-CN" sz="1400" noProof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1</a:t>
            </a:r>
            <a:r>
              <a:rPr lang="zh-CN" altLang="en-US" sz="1400" noProof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主</a:t>
            </a:r>
            <a:r>
              <a:rPr lang="en-US" altLang="zh-CN" sz="1400" noProof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</a:t>
            </a:r>
          </a:p>
          <a:p>
            <a:r>
              <a:rPr lang="zh-CN" altLang="en-US" sz="1400" noProof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美术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：</a:t>
            </a:r>
            <a:r>
              <a:rPr lang="en-US" altLang="zh-CN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12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人</a:t>
            </a:r>
            <a:r>
              <a:rPr lang="en-US" altLang="zh-CN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(3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设</a:t>
            </a:r>
            <a:r>
              <a:rPr lang="en-US" altLang="zh-CN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4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模</a:t>
            </a:r>
            <a:r>
              <a:rPr lang="en-US" altLang="zh-CN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2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动</a:t>
            </a:r>
            <a:r>
              <a:rPr lang="en-US" altLang="zh-CN" sz="1400" noProof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1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界</a:t>
            </a:r>
            <a:r>
              <a:rPr lang="en-US" altLang="zh-CN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1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特</a:t>
            </a:r>
            <a:r>
              <a:rPr lang="en-US" altLang="zh-CN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1</a:t>
            </a:r>
            <a:r>
              <a:rPr lang="zh-CN" altLang="en-US" sz="1400" noProof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主</a:t>
            </a:r>
            <a:r>
              <a:rPr lang="en-US" altLang="zh-CN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</a:t>
            </a:r>
          </a:p>
          <a:p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测试</a:t>
            </a:r>
            <a:r>
              <a:rPr lang="en-US" altLang="zh-CN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&amp;PM:2</a:t>
            </a:r>
            <a:r>
              <a:rPr lang="zh-CN" altLang="en-US" sz="1400" noProof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人</a:t>
            </a:r>
            <a:endParaRPr lang="en-US" altLang="zh-CN" sz="1400" noProof="1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zh-CN" altLang="en-US" sz="1400" noProof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版本</a:t>
            </a:r>
            <a:r>
              <a:rPr lang="zh-CN" altLang="en-US" sz="1400" noProof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目标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：</a:t>
            </a:r>
            <a:r>
              <a:rPr lang="zh-CN" altLang="en-US" sz="1400" noProof="1">
                <a:solidFill>
                  <a:srgbClr val="960C2A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完整</a:t>
            </a:r>
            <a:r>
              <a:rPr lang="zh-CN" altLang="en-US" sz="1400" noProof="1" smtClean="0">
                <a:solidFill>
                  <a:srgbClr val="960C2A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游戏</a:t>
            </a:r>
            <a:r>
              <a:rPr lang="zh-CN" altLang="en-US" sz="1400" noProof="1">
                <a:solidFill>
                  <a:srgbClr val="960C2A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循环</a:t>
            </a:r>
            <a:endParaRPr lang="en-US" altLang="zh-CN" sz="1400" noProof="1">
              <a:solidFill>
                <a:srgbClr val="960C2A"/>
              </a:solidFill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zh-CN" altLang="en-US" sz="1400" noProof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功能列表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：区域场景，押镖，区域争夺，持掌宗派，侠客岛，擂台挑战，弟子社交</a:t>
            </a:r>
            <a:endParaRPr lang="en-US" altLang="zh-CN" sz="1400" noProof="1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xmlns="" id="{E1F456C5-0190-4ADB-B982-46973917993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阶段 </a:t>
            </a:r>
            <a:r>
              <a:rPr lang="en-US" altLang="zh-CN" b="1" i="1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3</a:t>
            </a:r>
            <a:r>
              <a:rPr lang="zh-CN" altLang="en-US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/>
            </a:r>
            <a:br>
              <a:rPr lang="zh-CN" altLang="en-US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</a:b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+4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个月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xmlns="" id="{B332FF8F-D1EA-491F-9893-2F1C75D25B40}"/>
              </a:ext>
            </a:extLst>
          </p:cNvPr>
          <p:cNvSpPr>
            <a:spLocks noGrp="1"/>
          </p:cNvSpPr>
          <p:nvPr>
            <p:ph idx="16"/>
          </p:nvPr>
        </p:nvSpPr>
        <p:spPr>
          <a:noFill/>
        </p:spPr>
        <p:txBody>
          <a:bodyPr rtlCol="0">
            <a:normAutofit/>
          </a:bodyPr>
          <a:lstStyle/>
          <a:p>
            <a:r>
              <a:rPr lang="zh-CN" altLang="en-US" sz="1400" noProof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团队</a:t>
            </a:r>
            <a:r>
              <a:rPr lang="zh-CN" altLang="en-US" sz="1400" noProof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规模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：</a:t>
            </a:r>
            <a:r>
              <a:rPr lang="en-US" altLang="zh-CN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42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人</a:t>
            </a:r>
            <a:endParaRPr lang="en-US" altLang="zh-CN" sz="1400" noProof="1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zh-CN" altLang="en-US" sz="1400" noProof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策划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：</a:t>
            </a:r>
            <a:r>
              <a:rPr lang="en-US" altLang="zh-CN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10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人</a:t>
            </a:r>
            <a:r>
              <a:rPr lang="en-US" altLang="zh-CN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(4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剧</a:t>
            </a:r>
            <a:r>
              <a:rPr lang="en-US" altLang="zh-CN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3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系</a:t>
            </a:r>
            <a:r>
              <a:rPr lang="en-US" altLang="zh-CN" sz="1400" noProof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3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数</a:t>
            </a:r>
            <a:r>
              <a:rPr lang="en-US" altLang="zh-CN" sz="1400" noProof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</a:t>
            </a:r>
          </a:p>
          <a:p>
            <a:r>
              <a:rPr lang="zh-CN" altLang="en-US" sz="1400" noProof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程序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：</a:t>
            </a:r>
            <a:r>
              <a:rPr lang="en-US" altLang="zh-CN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10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人</a:t>
            </a:r>
            <a:r>
              <a:rPr lang="en-US" altLang="zh-CN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(4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前</a:t>
            </a:r>
            <a:r>
              <a:rPr lang="en-US" altLang="zh-CN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5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后</a:t>
            </a:r>
            <a:r>
              <a:rPr lang="en-US" altLang="zh-CN" sz="1400" noProof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1</a:t>
            </a:r>
            <a:r>
              <a:rPr lang="zh-CN" altLang="en-US" sz="1400" noProof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主</a:t>
            </a:r>
            <a:r>
              <a:rPr lang="en-US" altLang="zh-CN" sz="1400" noProof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</a:t>
            </a:r>
          </a:p>
          <a:p>
            <a:r>
              <a:rPr lang="zh-CN" altLang="en-US" sz="1400" noProof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美术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：</a:t>
            </a:r>
            <a:r>
              <a:rPr lang="en-US" altLang="zh-CN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17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人</a:t>
            </a:r>
            <a:r>
              <a:rPr lang="en-US" altLang="zh-CN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(4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设</a:t>
            </a:r>
            <a:r>
              <a:rPr lang="en-US" altLang="zh-CN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5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模</a:t>
            </a:r>
            <a:r>
              <a:rPr lang="en-US" altLang="zh-CN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3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动</a:t>
            </a:r>
            <a:r>
              <a:rPr lang="en-US" altLang="zh-CN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2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界</a:t>
            </a:r>
            <a:r>
              <a:rPr lang="en-US" altLang="zh-CN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2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特</a:t>
            </a:r>
            <a:r>
              <a:rPr lang="en-US" altLang="zh-CN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1</a:t>
            </a:r>
            <a:r>
              <a:rPr lang="zh-CN" altLang="en-US" sz="1400" noProof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主</a:t>
            </a:r>
            <a:r>
              <a:rPr lang="en-US" altLang="zh-CN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</a:t>
            </a:r>
          </a:p>
          <a:p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测试</a:t>
            </a:r>
            <a:r>
              <a:rPr lang="en-US" altLang="zh-CN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&amp;PM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：</a:t>
            </a:r>
            <a:r>
              <a:rPr lang="en-US" altLang="zh-CN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5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人</a:t>
            </a:r>
            <a:endParaRPr lang="en-US" altLang="zh-CN" sz="1400" noProof="1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zh-CN" altLang="en-US" sz="1400" noProof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版本</a:t>
            </a:r>
            <a:r>
              <a:rPr lang="zh-CN" altLang="en-US" sz="1400" noProof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目标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：</a:t>
            </a:r>
            <a:r>
              <a:rPr lang="en-US" altLang="zh-CN" sz="1400" noProof="1" smtClean="0">
                <a:solidFill>
                  <a:srgbClr val="960C2A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3</a:t>
            </a:r>
            <a:r>
              <a:rPr lang="zh-CN" altLang="en-US" sz="1400" noProof="1" smtClean="0">
                <a:solidFill>
                  <a:srgbClr val="960C2A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日测试版本</a:t>
            </a:r>
            <a:endParaRPr lang="en-US" altLang="zh-CN" sz="1400" noProof="1">
              <a:solidFill>
                <a:srgbClr val="960C2A"/>
              </a:solidFill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zh-CN" altLang="en-US" sz="1400" noProof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功能列表</a:t>
            </a:r>
            <a:r>
              <a:rPr lang="zh-CN" altLang="en-US" sz="14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：武林大会，江湖奇遇，风水，武林宗主，跨服，版本迭代优化</a:t>
            </a:r>
            <a:endParaRPr lang="en-US" altLang="zh-CN" sz="1400" noProof="1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8FB0280C-D3EE-4DA2-9F5A-6DA29D2738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xmlns="" id="{669DA9A6-0313-4B4F-8298-49E833455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501581"/>
            <a:ext cx="3267152" cy="828675"/>
          </a:xfrm>
        </p:spPr>
        <p:txBody>
          <a:bodyPr rtlCol="0"/>
          <a:lstStyle/>
          <a:p>
            <a:pPr rtl="0"/>
            <a:r>
              <a:rPr lang="zh-CN" altLang="en-US" dirty="0" smtClean="0">
                <a:solidFill>
                  <a:srgbClr val="960C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版本计划</a:t>
            </a:r>
            <a:endParaRPr lang="zh-CN" altLang="en-US" dirty="0">
              <a:solidFill>
                <a:srgbClr val="960C2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38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占位符 16" descr="地面仰视摩天大楼图像">
            <a:extLst>
              <a:ext uri="{FF2B5EF4-FFF2-40B4-BE49-F238E27FC236}">
                <a16:creationId xmlns:a16="http://schemas.microsoft.com/office/drawing/2014/main" xmlns="" id="{B86473A2-BB16-4117-9FAD-80DAA1012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999" y="145413"/>
            <a:ext cx="4680001" cy="6477169"/>
          </a:xfrm>
          <a:prstGeom prst="rect">
            <a:avLst/>
          </a:prstGeom>
        </p:spPr>
      </p:pic>
      <p:grpSp>
        <p:nvGrpSpPr>
          <p:cNvPr id="5" name="组 18" descr="图片占位符">
            <a:extLst>
              <a:ext uri="{FF2B5EF4-FFF2-40B4-BE49-F238E27FC236}">
                <a16:creationId xmlns:a16="http://schemas.microsoft.com/office/drawing/2014/main" xmlns="" id="{BB6BAB5E-56A9-4E78-8778-39484DAF3BCE}"/>
              </a:ext>
            </a:extLst>
          </p:cNvPr>
          <p:cNvGrpSpPr/>
          <p:nvPr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6" name="长方形 6">
              <a:extLst>
                <a:ext uri="{FF2B5EF4-FFF2-40B4-BE49-F238E27FC236}">
                  <a16:creationId xmlns:a16="http://schemas.microsoft.com/office/drawing/2014/main" xmlns="" id="{68477B4D-D607-4B29-84FD-3A057814D551}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" name="长方形 6">
              <a:extLst>
                <a:ext uri="{FF2B5EF4-FFF2-40B4-BE49-F238E27FC236}">
                  <a16:creationId xmlns:a16="http://schemas.microsoft.com/office/drawing/2014/main" xmlns="" id="{1F9BFE96-C2A2-4D45-A2B9-0D865A368628}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8" name="标题 2">
            <a:extLst>
              <a:ext uri="{FF2B5EF4-FFF2-40B4-BE49-F238E27FC236}">
                <a16:creationId xmlns:a16="http://schemas.microsoft.com/office/drawing/2014/main" xmlns="" id="{A9D2A798-EAD7-4A9E-8E13-92C8A6523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900" y="432000"/>
            <a:ext cx="2078609" cy="432000"/>
          </a:xfrm>
        </p:spPr>
        <p:txBody>
          <a:bodyPr rtlCol="0">
            <a:noAutofit/>
          </a:bodyPr>
          <a:lstStyle/>
          <a:p>
            <a:pPr rtl="0"/>
            <a:r>
              <a:rPr lang="zh-CN" altLang="en-US" dirty="0" smtClean="0">
                <a:solidFill>
                  <a:srgbClr val="960C2A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可行性</a:t>
            </a:r>
            <a:endParaRPr lang="zh-CN" altLang="en-US" dirty="0">
              <a:solidFill>
                <a:srgbClr val="960C2A"/>
              </a:solidFill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pic>
        <p:nvPicPr>
          <p:cNvPr id="10" name="图片占位符 21" descr="靶眼">
            <a:extLst>
              <a:ext uri="{FF2B5EF4-FFF2-40B4-BE49-F238E27FC236}">
                <a16:creationId xmlns:a16="http://schemas.microsoft.com/office/drawing/2014/main" xmlns="" id="{A26D9F01-4A78-1741-BD4B-121666D9E52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5293854" y="1249827"/>
            <a:ext cx="517329" cy="517329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11" name="文本占位符 5">
            <a:extLst>
              <a:ext uri="{FF2B5EF4-FFF2-40B4-BE49-F238E27FC236}">
                <a16:creationId xmlns:a16="http://schemas.microsoft.com/office/drawing/2014/main" xmlns="" id="{1EC6C5CD-54F6-47E9-8E7A-FA7BB7264AAE}"/>
              </a:ext>
            </a:extLst>
          </p:cNvPr>
          <p:cNvSpPr txBox="1">
            <a:spLocks/>
          </p:cNvSpPr>
          <p:nvPr/>
        </p:nvSpPr>
        <p:spPr>
          <a:xfrm>
            <a:off x="6143919" y="1249827"/>
            <a:ext cx="1872000" cy="36000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rgbClr val="960C2A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独特 </a:t>
            </a:r>
            <a:endParaRPr lang="zh-CN" altLang="en-US" dirty="0">
              <a:solidFill>
                <a:srgbClr val="960C2A"/>
              </a:solidFill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14" name="文本占位符 12">
            <a:extLst>
              <a:ext uri="{FF2B5EF4-FFF2-40B4-BE49-F238E27FC236}">
                <a16:creationId xmlns:a16="http://schemas.microsoft.com/office/drawing/2014/main" xmlns="" id="{A1A381F4-FED1-4DBE-86B2-2C8A89D7DFFE}"/>
              </a:ext>
            </a:extLst>
          </p:cNvPr>
          <p:cNvSpPr txBox="1">
            <a:spLocks/>
          </p:cNvSpPr>
          <p:nvPr/>
        </p:nvSpPr>
        <p:spPr>
          <a:xfrm>
            <a:off x="9468244" y="3502277"/>
            <a:ext cx="1872000" cy="36000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rgbClr val="960C2A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团队</a:t>
            </a:r>
            <a:endParaRPr lang="zh-CN" altLang="en-US" dirty="0">
              <a:solidFill>
                <a:srgbClr val="960C2A"/>
              </a:solidFill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pic>
        <p:nvPicPr>
          <p:cNvPr id="16" name="图片占位符 28" descr="演讲者">
            <a:extLst>
              <a:ext uri="{FF2B5EF4-FFF2-40B4-BE49-F238E27FC236}">
                <a16:creationId xmlns:a16="http://schemas.microsoft.com/office/drawing/2014/main" xmlns="" id="{C7B97DB1-24CF-8C4E-83AE-239C618BD357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 t="65" b="65"/>
          <a:stretch>
            <a:fillRect/>
          </a:stretch>
        </p:blipFill>
        <p:spPr>
          <a:xfrm>
            <a:off x="8597528" y="1240086"/>
            <a:ext cx="517329" cy="517329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17" name="文本占位符 7">
            <a:extLst>
              <a:ext uri="{FF2B5EF4-FFF2-40B4-BE49-F238E27FC236}">
                <a16:creationId xmlns:a16="http://schemas.microsoft.com/office/drawing/2014/main" xmlns="" id="{3F1438D8-4715-4E36-AB12-9B63E931B12B}"/>
              </a:ext>
            </a:extLst>
          </p:cNvPr>
          <p:cNvSpPr txBox="1">
            <a:spLocks/>
          </p:cNvSpPr>
          <p:nvPr/>
        </p:nvSpPr>
        <p:spPr>
          <a:xfrm>
            <a:off x="9535629" y="1249827"/>
            <a:ext cx="1872000" cy="36000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rgbClr val="960C2A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经验证</a:t>
            </a:r>
            <a:endParaRPr lang="zh-CN" altLang="en-US" dirty="0">
              <a:solidFill>
                <a:srgbClr val="960C2A"/>
              </a:solidFill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20" name="文本占位符 14">
            <a:extLst>
              <a:ext uri="{FF2B5EF4-FFF2-40B4-BE49-F238E27FC236}">
                <a16:creationId xmlns:a16="http://schemas.microsoft.com/office/drawing/2014/main" xmlns="" id="{FC1DF979-98E1-4AC5-AD23-ED75468F559A}"/>
              </a:ext>
            </a:extLst>
          </p:cNvPr>
          <p:cNvSpPr txBox="1">
            <a:spLocks/>
          </p:cNvSpPr>
          <p:nvPr/>
        </p:nvSpPr>
        <p:spPr>
          <a:xfrm>
            <a:off x="6160294" y="3502277"/>
            <a:ext cx="2091531" cy="36000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rgbClr val="960C2A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商业成熟</a:t>
            </a:r>
            <a:endParaRPr lang="zh-CN" altLang="en-US" dirty="0">
              <a:solidFill>
                <a:srgbClr val="960C2A"/>
              </a:solidFill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23" name="灯片编号占位符 4">
            <a:extLst>
              <a:ext uri="{FF2B5EF4-FFF2-40B4-BE49-F238E27FC236}">
                <a16:creationId xmlns:a16="http://schemas.microsoft.com/office/drawing/2014/main" xmlns="" id="{12CB0BC8-0F62-4186-A6C6-0B88B01D73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09431" y="6213621"/>
            <a:ext cx="537262" cy="365125"/>
          </a:xfrm>
        </p:spPr>
        <p:txBody>
          <a:bodyPr rtlCol="0"/>
          <a:lstStyle/>
          <a:p>
            <a:pPr rtl="0"/>
            <a:r>
              <a:rPr lang="en-US" altLang="zh-CN" dirty="0" smtClean="0"/>
              <a:t>12</a:t>
            </a:r>
            <a:endParaRPr lang="zh-CN" altLang="en-US" dirty="0"/>
          </a:p>
        </p:txBody>
      </p:sp>
      <p:pic>
        <p:nvPicPr>
          <p:cNvPr id="24" name="图片占位符 8" descr="硬币">
            <a:extLst>
              <a:ext uri="{FF2B5EF4-FFF2-40B4-BE49-F238E27FC236}">
                <a16:creationId xmlns:a16="http://schemas.microsoft.com/office/drawing/2014/main" xmlns="" id="{86E4E607-BD81-3E4D-8A66-293F64707B86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/>
          <a:stretch>
            <a:fillRect/>
          </a:stretch>
        </p:blipFill>
        <p:spPr>
          <a:xfrm>
            <a:off x="5289579" y="3502277"/>
            <a:ext cx="569062" cy="569062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pic>
        <p:nvPicPr>
          <p:cNvPr id="25" name="图片占位符 2" descr="金条">
            <a:extLst>
              <a:ext uri="{FF2B5EF4-FFF2-40B4-BE49-F238E27FC236}">
                <a16:creationId xmlns:a16="http://schemas.microsoft.com/office/drawing/2014/main" xmlns="" id="{B07585AC-91C2-A642-8740-D1E578422923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rcRect/>
          <a:stretch>
            <a:fillRect/>
          </a:stretch>
        </p:blipFill>
        <p:spPr>
          <a:xfrm>
            <a:off x="8597528" y="3502277"/>
            <a:ext cx="569062" cy="569062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27" name="文本框 26"/>
          <p:cNvSpPr txBox="1"/>
          <p:nvPr/>
        </p:nvSpPr>
        <p:spPr>
          <a:xfrm>
            <a:off x="5434445" y="1859973"/>
            <a:ext cx="2951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以经营养成玩法为基础，扮演掌门人的高品质武侠游戏稀缺</a:t>
            </a:r>
            <a:r>
              <a:rPr lang="en-US" altLang="zh-CN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</a:t>
            </a: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单机的独立作品倒有很多</a:t>
            </a:r>
            <a:r>
              <a:rPr lang="en-US" altLang="zh-CN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</a:t>
            </a:r>
            <a:endParaRPr lang="zh-CN" altLang="en-US" sz="12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434445" y="2655480"/>
            <a:ext cx="2951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以武侠为题材的高品质</a:t>
            </a:r>
            <a:r>
              <a:rPr lang="en-US" altLang="zh-CN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SLG</a:t>
            </a: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类游戏为零</a:t>
            </a:r>
            <a:r>
              <a:rPr lang="en-US" altLang="zh-CN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(MMO</a:t>
            </a: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中几乎都包含攻城战等</a:t>
            </a:r>
            <a:r>
              <a:rPr lang="en-US" altLang="zh-CN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SLG</a:t>
            </a: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玩法，可见有需求</a:t>
            </a:r>
            <a:r>
              <a:rPr lang="en-US" altLang="zh-CN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</a:t>
            </a:r>
            <a:endParaRPr lang="zh-CN" altLang="en-US" sz="12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9005641" y="1845576"/>
            <a:ext cx="2951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Steam</a:t>
            </a: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上以经营养成玩法为基础的</a:t>
            </a:r>
            <a:r>
              <a:rPr lang="en-US" altLang="zh-CN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《</a:t>
            </a: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了不起的修仙模拟器</a:t>
            </a:r>
            <a:r>
              <a:rPr lang="en-US" altLang="zh-CN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》</a:t>
            </a: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验证了本产品</a:t>
            </a:r>
            <a:r>
              <a:rPr lang="zh-CN" altLang="en-US" sz="1200" b="1" dirty="0" smtClean="0">
                <a:solidFill>
                  <a:srgbClr val="0070C0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基础玩法</a:t>
            </a: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有广大用户需求</a:t>
            </a:r>
            <a:endParaRPr lang="zh-CN" altLang="en-US" sz="12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005640" y="2675701"/>
            <a:ext cx="2951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大量武侠</a:t>
            </a:r>
            <a:r>
              <a:rPr lang="en-US" altLang="zh-CN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MMO</a:t>
            </a: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产品验证了武侠作为游戏</a:t>
            </a:r>
            <a:r>
              <a:rPr lang="zh-CN" altLang="en-US" sz="1200" b="1" dirty="0" smtClean="0">
                <a:solidFill>
                  <a:srgbClr val="0070C0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题材</a:t>
            </a: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经久不衰</a:t>
            </a:r>
            <a:endParaRPr lang="zh-CN" altLang="en-US" sz="12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032819" y="4139884"/>
            <a:ext cx="2951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多年的武侠游戏设计经验，深知此类用户特性，如：沉浸感、兴奋点、付费意愿等</a:t>
            </a:r>
            <a:endParaRPr lang="zh-CN" altLang="en-US" sz="12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032818" y="4833978"/>
            <a:ext cx="2951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多年在大厂的大型游戏开发经验，在团队合作、产品质量、版本控制等方面受过专业训练</a:t>
            </a:r>
            <a:endParaRPr lang="zh-CN" altLang="en-US" sz="12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9032818" y="5528072"/>
            <a:ext cx="2951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有过合作创业经验，对整体商业逻辑了解，对市场用户敏感，具备迎难而上的韧性</a:t>
            </a:r>
            <a:endParaRPr lang="zh-CN" altLang="en-US" sz="12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434445" y="4145871"/>
            <a:ext cx="2951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产品的类型为</a:t>
            </a:r>
            <a:r>
              <a:rPr lang="en-US" altLang="zh-CN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SLG</a:t>
            </a: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，在开发技术、商业模型、运营发行等方面已非常成熟，各项风险系数均较低</a:t>
            </a:r>
            <a:endParaRPr lang="zh-CN" altLang="en-US" sz="12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339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24" descr="男性团队成员照片">
            <a:extLst>
              <a:ext uri="{FF2B5EF4-FFF2-40B4-BE49-F238E27FC236}">
                <a16:creationId xmlns:a16="http://schemas.microsoft.com/office/drawing/2014/main" xmlns="" id="{44B4D212-EFB9-4C97-9806-9C9CF4CB3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800" y="2246681"/>
            <a:ext cx="1620000" cy="1620000"/>
          </a:xfrm>
          <a:prstGeom prst="rect">
            <a:avLst/>
          </a:prstGeom>
        </p:spPr>
      </p:pic>
      <p:sp>
        <p:nvSpPr>
          <p:cNvPr id="6" name="文本占位符 5">
            <a:extLst>
              <a:ext uri="{FF2B5EF4-FFF2-40B4-BE49-F238E27FC236}">
                <a16:creationId xmlns:a16="http://schemas.microsoft.com/office/drawing/2014/main" xmlns="" id="{F6083C10-58E9-4A06-9E19-5C1D17CDA77F}"/>
              </a:ext>
            </a:extLst>
          </p:cNvPr>
          <p:cNvSpPr txBox="1">
            <a:spLocks/>
          </p:cNvSpPr>
          <p:nvPr/>
        </p:nvSpPr>
        <p:spPr>
          <a:xfrm>
            <a:off x="431800" y="4113808"/>
            <a:ext cx="1620000" cy="631554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制作人</a:t>
            </a:r>
            <a:r>
              <a:rPr lang="en-US" altLang="zh-CN" sz="20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&amp;</a:t>
            </a:r>
            <a:r>
              <a:rPr lang="zh-CN" altLang="en-US" sz="20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主数值</a:t>
            </a:r>
            <a:endParaRPr lang="zh-CN" altLang="en-US" sz="2000" noProof="1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pic>
        <p:nvPicPr>
          <p:cNvPr id="8" name="图片占位符 17" descr="女性团队成员照片">
            <a:extLst>
              <a:ext uri="{FF2B5EF4-FFF2-40B4-BE49-F238E27FC236}">
                <a16:creationId xmlns:a16="http://schemas.microsoft.com/office/drawing/2014/main" xmlns="" id="{AA053C32-CB1A-4640-A477-A0EA7E699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75703" y="2250329"/>
            <a:ext cx="1623666" cy="1616352"/>
          </a:xfrm>
          <a:prstGeom prst="rect">
            <a:avLst/>
          </a:prstGeom>
        </p:spPr>
      </p:pic>
      <p:sp>
        <p:nvSpPr>
          <p:cNvPr id="9" name="文本占位符 7">
            <a:extLst>
              <a:ext uri="{FF2B5EF4-FFF2-40B4-BE49-F238E27FC236}">
                <a16:creationId xmlns:a16="http://schemas.microsoft.com/office/drawing/2014/main" xmlns="" id="{3E6ED836-8B41-40C1-AADC-D073884E3C2D}"/>
              </a:ext>
            </a:extLst>
          </p:cNvPr>
          <p:cNvSpPr txBox="1">
            <a:spLocks/>
          </p:cNvSpPr>
          <p:nvPr/>
        </p:nvSpPr>
        <p:spPr>
          <a:xfrm>
            <a:off x="2375703" y="4113808"/>
            <a:ext cx="1620000" cy="631554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主策划</a:t>
            </a:r>
            <a:r>
              <a:rPr lang="en-US" altLang="zh-CN" sz="20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&amp;</a:t>
            </a:r>
            <a:r>
              <a:rPr lang="zh-CN" altLang="en-US" sz="20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主剧情</a:t>
            </a:r>
            <a:endParaRPr lang="zh-CN" altLang="en-US" sz="2000" noProof="1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pic>
        <p:nvPicPr>
          <p:cNvPr id="11" name="图片占位符 37" descr="男性团队成员照片">
            <a:extLst>
              <a:ext uri="{FF2B5EF4-FFF2-40B4-BE49-F238E27FC236}">
                <a16:creationId xmlns:a16="http://schemas.microsoft.com/office/drawing/2014/main" xmlns="" id="{D0127665-663E-49C2-8101-F8372090093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319606" y="2246681"/>
            <a:ext cx="1620000" cy="1620000"/>
          </a:xfrm>
          <a:prstGeom prst="rect">
            <a:avLst/>
          </a:prstGeom>
        </p:spPr>
      </p:pic>
      <p:sp>
        <p:nvSpPr>
          <p:cNvPr id="12" name="文本占位符 9">
            <a:extLst>
              <a:ext uri="{FF2B5EF4-FFF2-40B4-BE49-F238E27FC236}">
                <a16:creationId xmlns:a16="http://schemas.microsoft.com/office/drawing/2014/main" xmlns="" id="{0BAFF1CB-30CB-4FC0-8522-6D773F583710}"/>
              </a:ext>
            </a:extLst>
          </p:cNvPr>
          <p:cNvSpPr txBox="1">
            <a:spLocks/>
          </p:cNvSpPr>
          <p:nvPr/>
        </p:nvSpPr>
        <p:spPr>
          <a:xfrm>
            <a:off x="4319606" y="4113808"/>
            <a:ext cx="1776394" cy="631554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主程序</a:t>
            </a:r>
            <a:r>
              <a:rPr lang="en-US" altLang="zh-CN" sz="20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&amp;</a:t>
            </a:r>
            <a:r>
              <a:rPr lang="zh-CN" altLang="en-US" sz="20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服务器主程</a:t>
            </a:r>
            <a:endParaRPr lang="zh-CN" altLang="en-US" sz="2000" noProof="1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pic>
        <p:nvPicPr>
          <p:cNvPr id="14" name="图片占位符 31" descr="女性团队成员照片">
            <a:extLst>
              <a:ext uri="{FF2B5EF4-FFF2-40B4-BE49-F238E27FC236}">
                <a16:creationId xmlns:a16="http://schemas.microsoft.com/office/drawing/2014/main" xmlns="" id="{66623331-C43D-4E31-A93D-5FE8EC1660B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263509" y="2246681"/>
            <a:ext cx="1620000" cy="1620000"/>
          </a:xfrm>
          <a:prstGeom prst="rect">
            <a:avLst/>
          </a:prstGeom>
        </p:spPr>
      </p:pic>
      <p:sp>
        <p:nvSpPr>
          <p:cNvPr id="15" name="文本占位符 11">
            <a:extLst>
              <a:ext uri="{FF2B5EF4-FFF2-40B4-BE49-F238E27FC236}">
                <a16:creationId xmlns:a16="http://schemas.microsoft.com/office/drawing/2014/main" xmlns="" id="{2A327532-700A-446B-8EE2-65CBE57F2C49}"/>
              </a:ext>
            </a:extLst>
          </p:cNvPr>
          <p:cNvSpPr txBox="1">
            <a:spLocks/>
          </p:cNvSpPr>
          <p:nvPr/>
        </p:nvSpPr>
        <p:spPr>
          <a:xfrm>
            <a:off x="6263509" y="4113808"/>
            <a:ext cx="1620000" cy="631554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主美术</a:t>
            </a:r>
            <a:r>
              <a:rPr lang="en-US" altLang="zh-CN" sz="20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&amp;</a:t>
            </a:r>
            <a:r>
              <a:rPr lang="zh-CN" altLang="en-US" sz="20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角色</a:t>
            </a:r>
            <a:endParaRPr lang="zh-CN" altLang="en-US" sz="2000" noProof="1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pic>
        <p:nvPicPr>
          <p:cNvPr id="17" name="图片占位符 41" descr="女性团队成员照片">
            <a:extLst>
              <a:ext uri="{FF2B5EF4-FFF2-40B4-BE49-F238E27FC236}">
                <a16:creationId xmlns:a16="http://schemas.microsoft.com/office/drawing/2014/main" xmlns="" id="{34D4AC65-F1B5-4BE1-8898-DE775CD5AD0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207412" y="2246681"/>
            <a:ext cx="1620000" cy="1620000"/>
          </a:xfrm>
          <a:prstGeom prst="rect">
            <a:avLst/>
          </a:prstGeom>
        </p:spPr>
      </p:pic>
      <p:sp>
        <p:nvSpPr>
          <p:cNvPr id="18" name="文本占位符 13">
            <a:extLst>
              <a:ext uri="{FF2B5EF4-FFF2-40B4-BE49-F238E27FC236}">
                <a16:creationId xmlns:a16="http://schemas.microsoft.com/office/drawing/2014/main" xmlns="" id="{C633F6A1-606D-4791-9478-50BA2B089FC8}"/>
              </a:ext>
            </a:extLst>
          </p:cNvPr>
          <p:cNvSpPr txBox="1">
            <a:spLocks/>
          </p:cNvSpPr>
          <p:nvPr/>
        </p:nvSpPr>
        <p:spPr>
          <a:xfrm>
            <a:off x="8207412" y="4113808"/>
            <a:ext cx="1620000" cy="631554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客户端主程</a:t>
            </a:r>
            <a:endParaRPr lang="zh-CN" altLang="en-US" sz="2000" noProof="1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pic>
        <p:nvPicPr>
          <p:cNvPr id="20" name="图片占位符 34" descr="女性团队成员照片">
            <a:extLst>
              <a:ext uri="{FF2B5EF4-FFF2-40B4-BE49-F238E27FC236}">
                <a16:creationId xmlns:a16="http://schemas.microsoft.com/office/drawing/2014/main" xmlns="" id="{FDCCF17D-14C6-43C0-A013-357A75515408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151313" y="2246681"/>
            <a:ext cx="1620000" cy="1620000"/>
          </a:xfrm>
          <a:prstGeom prst="rect">
            <a:avLst/>
          </a:prstGeom>
        </p:spPr>
      </p:pic>
      <p:sp>
        <p:nvSpPr>
          <p:cNvPr id="21" name="文本占位符 20">
            <a:extLst>
              <a:ext uri="{FF2B5EF4-FFF2-40B4-BE49-F238E27FC236}">
                <a16:creationId xmlns:a16="http://schemas.microsoft.com/office/drawing/2014/main" xmlns="" id="{64090CEE-1AB7-4361-B76C-6BE8D4B0752D}"/>
              </a:ext>
            </a:extLst>
          </p:cNvPr>
          <p:cNvSpPr txBox="1">
            <a:spLocks/>
          </p:cNvSpPr>
          <p:nvPr/>
        </p:nvSpPr>
        <p:spPr>
          <a:xfrm>
            <a:off x="10151313" y="4113808"/>
            <a:ext cx="1620000" cy="631554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UI</a:t>
            </a:r>
            <a:r>
              <a:rPr lang="zh-CN" altLang="en-US" sz="20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组长</a:t>
            </a:r>
            <a:endParaRPr lang="zh-CN" altLang="en-US" sz="2000" noProof="1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24" name="标题 1">
            <a:extLst>
              <a:ext uri="{FF2B5EF4-FFF2-40B4-BE49-F238E27FC236}">
                <a16:creationId xmlns:a16="http://schemas.microsoft.com/office/drawing/2014/main" xmlns="" id="{669DA9A6-0313-4B4F-8298-49E833455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501581"/>
            <a:ext cx="3267152" cy="828675"/>
          </a:xfrm>
        </p:spPr>
        <p:txBody>
          <a:bodyPr rtlCol="0"/>
          <a:lstStyle/>
          <a:p>
            <a:pPr rtl="0"/>
            <a:r>
              <a:rPr lang="zh-CN" altLang="en-US" dirty="0" smtClean="0">
                <a:solidFill>
                  <a:srgbClr val="960C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团队介绍</a:t>
            </a:r>
            <a:endParaRPr lang="zh-CN" altLang="en-US" dirty="0">
              <a:solidFill>
                <a:srgbClr val="960C2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550354" y="1192210"/>
            <a:ext cx="2139131" cy="523220"/>
            <a:chOff x="758172" y="352796"/>
            <a:chExt cx="2139131" cy="523220"/>
          </a:xfrm>
        </p:grpSpPr>
        <p:sp>
          <p:nvSpPr>
            <p:cNvPr id="26" name="长方形 2">
              <a:extLst>
                <a:ext uri="{FF2B5EF4-FFF2-40B4-BE49-F238E27FC236}">
                  <a16:creationId xmlns:a16="http://schemas.microsoft.com/office/drawing/2014/main" xmlns="" id="{5C906931-C069-4BF7-9D34-6BD0A441F1D0}"/>
                </a:ext>
              </a:extLst>
            </p:cNvPr>
            <p:cNvSpPr/>
            <p:nvPr/>
          </p:nvSpPr>
          <p:spPr>
            <a:xfrm>
              <a:off x="758172" y="352796"/>
              <a:ext cx="2139131" cy="52322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YaHei Consolas Hybrid" panose="020B0509020204020204" pitchFamily="49" charset="-122"/>
                  <a:ea typeface="YaHei Consolas Hybrid" panose="020B0509020204020204" pitchFamily="49" charset="-122"/>
                </a:rPr>
                <a:t>  暂时保密</a:t>
              </a:r>
              <a:endParaRPr lang="zh-CN" altLang="en-US" sz="2000" dirty="0">
                <a:solidFill>
                  <a:schemeClr val="bg1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endParaRPr>
            </a:p>
          </p:txBody>
        </p:sp>
        <p:sp>
          <p:nvSpPr>
            <p:cNvPr id="27" name="长方形 6">
              <a:extLst>
                <a:ext uri="{FF2B5EF4-FFF2-40B4-BE49-F238E27FC236}">
                  <a16:creationId xmlns:a16="http://schemas.microsoft.com/office/drawing/2014/main" xmlns="" id="{FA7AA601-65CC-44E2-A893-84390726E282}"/>
                </a:ext>
              </a:extLst>
            </p:cNvPr>
            <p:cNvSpPr/>
            <p:nvPr/>
          </p:nvSpPr>
          <p:spPr>
            <a:xfrm flipV="1">
              <a:off x="886852" y="446159"/>
              <a:ext cx="221224" cy="168247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  <a:gd name="connsiteX0" fmla="*/ 4330700 w 4330700"/>
                <a:gd name="connsiteY0" fmla="*/ 588834 h 588834"/>
                <a:gd name="connsiteX1" fmla="*/ 0 w 4330700"/>
                <a:gd name="connsiteY1" fmla="*/ 588834 h 588834"/>
                <a:gd name="connsiteX2" fmla="*/ 0 w 4330700"/>
                <a:gd name="connsiteY2" fmla="*/ 0 h 588834"/>
                <a:gd name="connsiteX0" fmla="*/ 550806 w 550806"/>
                <a:gd name="connsiteY0" fmla="*/ 588834 h 588834"/>
                <a:gd name="connsiteX1" fmla="*/ 0 w 550806"/>
                <a:gd name="connsiteY1" fmla="*/ 588834 h 588834"/>
                <a:gd name="connsiteX2" fmla="*/ 0 w 550806"/>
                <a:gd name="connsiteY2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06" h="588834">
                  <a:moveTo>
                    <a:pt x="550806" y="588834"/>
                  </a:move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solidFill>
                  <a:schemeClr val="bg1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endParaRPr>
            </a:p>
          </p:txBody>
        </p:sp>
      </p:grpSp>
      <p:sp>
        <p:nvSpPr>
          <p:cNvPr id="28" name="灯片编号占位符 4">
            <a:extLst>
              <a:ext uri="{FF2B5EF4-FFF2-40B4-BE49-F238E27FC236}">
                <a16:creationId xmlns:a16="http://schemas.microsoft.com/office/drawing/2014/main" xmlns="" id="{12CB0BC8-0F62-4186-A6C6-0B88B01D73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09431" y="6213621"/>
            <a:ext cx="537262" cy="365125"/>
          </a:xfrm>
        </p:spPr>
        <p:txBody>
          <a:bodyPr rtlCol="0"/>
          <a:lstStyle/>
          <a:p>
            <a:pPr rtl="0"/>
            <a:r>
              <a:rPr lang="en-US" altLang="zh-CN" dirty="0" smtClean="0"/>
              <a:t>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919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>
            <a:extLst>
              <a:ext uri="{FF2B5EF4-FFF2-40B4-BE49-F238E27FC236}">
                <a16:creationId xmlns:a16="http://schemas.microsoft.com/office/drawing/2014/main" xmlns="" id="{12CB0BC8-0F62-4186-A6C6-0B88B01D73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09431" y="6213621"/>
            <a:ext cx="537262" cy="365125"/>
          </a:xfrm>
        </p:spPr>
        <p:txBody>
          <a:bodyPr rtlCol="0"/>
          <a:lstStyle/>
          <a:p>
            <a:pPr rtl="0"/>
            <a:r>
              <a:rPr lang="en-US" altLang="zh-CN" dirty="0" smtClean="0"/>
              <a:t>14</a:t>
            </a:r>
            <a:endParaRPr lang="zh-CN" altLang="en-US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89" y="3635761"/>
            <a:ext cx="1703211" cy="1758421"/>
          </a:xfrm>
          <a:prstGeom prst="rect">
            <a:avLst/>
          </a:prstGeom>
        </p:spPr>
      </p:pic>
      <p:pic>
        <p:nvPicPr>
          <p:cNvPr id="28" name="图片占位符 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" r="3311"/>
          <a:stretch>
            <a:fillRect/>
          </a:stretch>
        </p:blipFill>
        <p:spPr>
          <a:xfrm>
            <a:off x="4914995" y="2594549"/>
            <a:ext cx="1476000" cy="147600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61" y="797535"/>
            <a:ext cx="2584987" cy="269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66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72" descr="图片占位符">
            <a:extLst>
              <a:ext uri="{FF2B5EF4-FFF2-40B4-BE49-F238E27FC236}">
                <a16:creationId xmlns:a16="http://schemas.microsoft.com/office/drawing/2014/main" xmlns="" id="{B6D8D491-92D5-4337-BEB1-FCB3EB42F01F}"/>
              </a:ext>
            </a:extLst>
          </p:cNvPr>
          <p:cNvGrpSpPr/>
          <p:nvPr/>
        </p:nvGrpSpPr>
        <p:grpSpPr>
          <a:xfrm>
            <a:off x="323999" y="323998"/>
            <a:ext cx="3016512" cy="6120000"/>
            <a:chOff x="180000" y="180000"/>
            <a:chExt cx="4330700" cy="6292683"/>
          </a:xfrm>
          <a:solidFill>
            <a:schemeClr val="bg1">
              <a:lumMod val="65000"/>
            </a:schemeClr>
          </a:solidFill>
        </p:grpSpPr>
        <p:sp>
          <p:nvSpPr>
            <p:cNvPr id="6" name="长方形 6">
              <a:extLst>
                <a:ext uri="{FF2B5EF4-FFF2-40B4-BE49-F238E27FC236}">
                  <a16:creationId xmlns:a16="http://schemas.microsoft.com/office/drawing/2014/main" xmlns="" id="{B8F9FC5C-E147-4E48-832E-5E7D4F0060C2}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" name="长方形 6">
              <a:extLst>
                <a:ext uri="{FF2B5EF4-FFF2-40B4-BE49-F238E27FC236}">
                  <a16:creationId xmlns:a16="http://schemas.microsoft.com/office/drawing/2014/main" xmlns="" id="{3817EB80-63DB-4AF9-B1C2-7A558E6371C9}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0" name="灯片编号占位符 4">
            <a:extLst>
              <a:ext uri="{FF2B5EF4-FFF2-40B4-BE49-F238E27FC236}">
                <a16:creationId xmlns:a16="http://schemas.microsoft.com/office/drawing/2014/main" xmlns="" id="{8406F84B-83F0-4BBC-AD8E-6C4E663B24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09431" y="6213621"/>
            <a:ext cx="537262" cy="365125"/>
          </a:xfrm>
        </p:spPr>
        <p:txBody>
          <a:bodyPr rtlCol="0"/>
          <a:lstStyle/>
          <a:p>
            <a:pPr rtl="0"/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52" name="组合 51"/>
          <p:cNvGrpSpPr/>
          <p:nvPr/>
        </p:nvGrpSpPr>
        <p:grpSpPr>
          <a:xfrm>
            <a:off x="5195070" y="1189913"/>
            <a:ext cx="6328447" cy="1153885"/>
            <a:chOff x="3423133" y="973437"/>
            <a:chExt cx="5889743" cy="1153885"/>
          </a:xfrm>
        </p:grpSpPr>
        <p:pic>
          <p:nvPicPr>
            <p:cNvPr id="42" name="图片占位符 21" descr="靶眼">
              <a:extLst>
                <a:ext uri="{FF2B5EF4-FFF2-40B4-BE49-F238E27FC236}">
                  <a16:creationId xmlns:a16="http://schemas.microsoft.com/office/drawing/2014/main" xmlns="" id="{A26D9F01-4A78-1741-BD4B-121666D9E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3423133" y="1609993"/>
              <a:ext cx="517329" cy="517329"/>
            </a:xfrm>
            <a:prstGeom prst="rect">
              <a:avLst/>
            </a:prstGeom>
            <a:noFill/>
            <a:ln w="95250" cap="sq" cmpd="sng" algn="ctr">
              <a:noFill/>
              <a:prstDash val="solid"/>
              <a:miter lim="800000"/>
            </a:ln>
            <a:effectLst/>
          </p:spPr>
        </p:pic>
        <p:sp>
          <p:nvSpPr>
            <p:cNvPr id="48" name="文本占位符 39">
              <a:extLst>
                <a:ext uri="{FF2B5EF4-FFF2-40B4-BE49-F238E27FC236}">
                  <a16:creationId xmlns:a16="http://schemas.microsoft.com/office/drawing/2014/main" xmlns="" id="{E3F48742-5436-4A86-A73D-1BA6F7BAE22A}"/>
                </a:ext>
              </a:extLst>
            </p:cNvPr>
            <p:cNvSpPr txBox="1">
              <a:spLocks/>
            </p:cNvSpPr>
            <p:nvPr/>
          </p:nvSpPr>
          <p:spPr>
            <a:xfrm>
              <a:off x="3940461" y="1609993"/>
              <a:ext cx="5372415" cy="360000"/>
            </a:xfrm>
            <a:prstGeom prst="rect">
              <a:avLst/>
            </a:prstGeom>
          </p:spPr>
          <p:txBody>
            <a:bodyPr rtlCol="0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3600" dirty="0">
                  <a:solidFill>
                    <a:srgbClr val="960C2A"/>
                  </a:solidFill>
                  <a:latin typeface="YaHei Consolas Hybrid" panose="020B0509020204020204" pitchFamily="49" charset="-122"/>
                  <a:ea typeface="YaHei Consolas Hybrid" panose="020B0509020204020204" pitchFamily="49" charset="-122"/>
                </a:rPr>
                <a:t>更多</a:t>
              </a:r>
              <a:r>
                <a:rPr lang="en-US" altLang="zh-CN" sz="3600" dirty="0" smtClean="0">
                  <a:solidFill>
                    <a:srgbClr val="960C2A"/>
                  </a:solidFill>
                  <a:latin typeface="YaHei Consolas Hybrid" panose="020B0509020204020204" pitchFamily="49" charset="-122"/>
                  <a:ea typeface="YaHei Consolas Hybrid" panose="020B0509020204020204" pitchFamily="49" charset="-122"/>
                </a:rPr>
                <a:t>DIY</a:t>
              </a:r>
              <a:r>
                <a:rPr lang="zh-CN" altLang="en-US" sz="3600" dirty="0" smtClean="0">
                  <a:solidFill>
                    <a:srgbClr val="960C2A"/>
                  </a:solidFill>
                  <a:latin typeface="YaHei Consolas Hybrid" panose="020B0509020204020204" pitchFamily="49" charset="-122"/>
                  <a:ea typeface="YaHei Consolas Hybrid" panose="020B0509020204020204" pitchFamily="49" charset="-122"/>
                </a:rPr>
                <a:t>，</a:t>
              </a:r>
              <a:r>
                <a:rPr lang="zh-CN" altLang="en-US" sz="2400" dirty="0" smtClean="0">
                  <a:latin typeface="YaHei Consolas Hybrid" panose="020B0509020204020204" pitchFamily="49" charset="-122"/>
                  <a:ea typeface="YaHei Consolas Hybrid" panose="020B0509020204020204" pitchFamily="49" charset="-122"/>
                </a:rPr>
                <a:t>组建</a:t>
              </a:r>
              <a:r>
                <a:rPr lang="zh-CN" altLang="en-US" sz="2400" dirty="0">
                  <a:latin typeface="YaHei Consolas Hybrid" panose="020B0509020204020204" pitchFamily="49" charset="-122"/>
                  <a:ea typeface="YaHei Consolas Hybrid" panose="020B0509020204020204" pitchFamily="49" charset="-122"/>
                </a:rPr>
                <a:t>独特</a:t>
              </a:r>
              <a:r>
                <a:rPr lang="zh-CN" altLang="en-US" sz="2400" dirty="0" smtClean="0">
                  <a:latin typeface="YaHei Consolas Hybrid" panose="020B0509020204020204" pitchFamily="49" charset="-122"/>
                  <a:ea typeface="YaHei Consolas Hybrid" panose="020B0509020204020204" pitchFamily="49" charset="-122"/>
                </a:rPr>
                <a:t>的玩具军团</a:t>
              </a:r>
              <a:endParaRPr lang="zh-CN" altLang="en-US" sz="2400" dirty="0">
                <a:latin typeface="YaHei Consolas Hybrid" panose="020B0509020204020204" pitchFamily="49" charset="-122"/>
                <a:ea typeface="YaHei Consolas Hybrid" panose="020B0509020204020204" pitchFamily="49" charset="-122"/>
              </a:endParaRPr>
            </a:p>
          </p:txBody>
        </p:sp>
        <p:grpSp>
          <p:nvGrpSpPr>
            <p:cNvPr id="49" name="组 3" descr="徽标占位符">
              <a:extLst>
                <a:ext uri="{FF2B5EF4-FFF2-40B4-BE49-F238E27FC236}">
                  <a16:creationId xmlns:a16="http://schemas.microsoft.com/office/drawing/2014/main" xmlns="" id="{15BDFF4F-F29E-432C-8919-538354CC3582}"/>
                </a:ext>
              </a:extLst>
            </p:cNvPr>
            <p:cNvGrpSpPr/>
            <p:nvPr/>
          </p:nvGrpSpPr>
          <p:grpSpPr>
            <a:xfrm>
              <a:off x="4169063" y="973437"/>
              <a:ext cx="4495884" cy="523220"/>
              <a:chOff x="1985170" y="1950690"/>
              <a:chExt cx="2212337" cy="523220"/>
            </a:xfrm>
          </p:grpSpPr>
          <p:sp>
            <p:nvSpPr>
              <p:cNvPr id="50" name="长方形 2">
                <a:extLst>
                  <a:ext uri="{FF2B5EF4-FFF2-40B4-BE49-F238E27FC236}">
                    <a16:creationId xmlns:a16="http://schemas.microsoft.com/office/drawing/2014/main" xmlns="" id="{5C906931-C069-4BF7-9D34-6BD0A441F1D0}"/>
                  </a:ext>
                </a:extLst>
              </p:cNvPr>
              <p:cNvSpPr/>
              <p:nvPr/>
            </p:nvSpPr>
            <p:spPr>
              <a:xfrm>
                <a:off x="1985170" y="1950690"/>
                <a:ext cx="2212337" cy="52322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zh-CN" altLang="en-US" sz="2000" dirty="0" smtClean="0">
                    <a:solidFill>
                      <a:schemeClr val="bg1"/>
                    </a:solidFill>
                    <a:latin typeface="YaHei Consolas Hybrid" panose="020B0509020204020204" pitchFamily="49" charset="-122"/>
                    <a:ea typeface="YaHei Consolas Hybrid" panose="020B0509020204020204" pitchFamily="49" charset="-122"/>
                  </a:rPr>
                  <a:t>家园不止是生产，士兵不止是战斗</a:t>
                </a:r>
                <a:endParaRPr lang="zh-CN" altLang="en-US" sz="2000" dirty="0">
                  <a:solidFill>
                    <a:schemeClr val="bg1"/>
                  </a:solidFill>
                  <a:latin typeface="YaHei Consolas Hybrid" panose="020B0509020204020204" pitchFamily="49" charset="-122"/>
                  <a:ea typeface="YaHei Consolas Hybrid" panose="020B0509020204020204" pitchFamily="49" charset="-122"/>
                </a:endParaRPr>
              </a:p>
            </p:txBody>
          </p:sp>
          <p:sp>
            <p:nvSpPr>
              <p:cNvPr id="51" name="长方形 6">
                <a:extLst>
                  <a:ext uri="{FF2B5EF4-FFF2-40B4-BE49-F238E27FC236}">
                    <a16:creationId xmlns:a16="http://schemas.microsoft.com/office/drawing/2014/main" xmlns="" id="{FA7AA601-65CC-44E2-A893-84390726E282}"/>
                  </a:ext>
                </a:extLst>
              </p:cNvPr>
              <p:cNvSpPr/>
              <p:nvPr/>
            </p:nvSpPr>
            <p:spPr>
              <a:xfrm flipV="1">
                <a:off x="2087087" y="2044052"/>
                <a:ext cx="108860" cy="168247"/>
              </a:xfrm>
              <a:custGeom>
                <a:avLst/>
                <a:gdLst>
                  <a:gd name="connsiteX0" fmla="*/ 0 w 4330700"/>
                  <a:gd name="connsiteY0" fmla="*/ 0 h 588834"/>
                  <a:gd name="connsiteX1" fmla="*/ 4330700 w 4330700"/>
                  <a:gd name="connsiteY1" fmla="*/ 0 h 588834"/>
                  <a:gd name="connsiteX2" fmla="*/ 4330700 w 4330700"/>
                  <a:gd name="connsiteY2" fmla="*/ 588834 h 588834"/>
                  <a:gd name="connsiteX3" fmla="*/ 0 w 4330700"/>
                  <a:gd name="connsiteY3" fmla="*/ 588834 h 588834"/>
                  <a:gd name="connsiteX4" fmla="*/ 0 w 4330700"/>
                  <a:gd name="connsiteY4" fmla="*/ 0 h 588834"/>
                  <a:gd name="connsiteX0" fmla="*/ 4330700 w 4422140"/>
                  <a:gd name="connsiteY0" fmla="*/ 0 h 588834"/>
                  <a:gd name="connsiteX1" fmla="*/ 4330700 w 4422140"/>
                  <a:gd name="connsiteY1" fmla="*/ 588834 h 588834"/>
                  <a:gd name="connsiteX2" fmla="*/ 0 w 4422140"/>
                  <a:gd name="connsiteY2" fmla="*/ 588834 h 588834"/>
                  <a:gd name="connsiteX3" fmla="*/ 0 w 4422140"/>
                  <a:gd name="connsiteY3" fmla="*/ 0 h 588834"/>
                  <a:gd name="connsiteX4" fmla="*/ 4422140 w 4422140"/>
                  <a:gd name="connsiteY4" fmla="*/ 91440 h 588834"/>
                  <a:gd name="connsiteX0" fmla="*/ 4330700 w 4330700"/>
                  <a:gd name="connsiteY0" fmla="*/ 0 h 588834"/>
                  <a:gd name="connsiteX1" fmla="*/ 4330700 w 4330700"/>
                  <a:gd name="connsiteY1" fmla="*/ 588834 h 588834"/>
                  <a:gd name="connsiteX2" fmla="*/ 0 w 4330700"/>
                  <a:gd name="connsiteY2" fmla="*/ 588834 h 588834"/>
                  <a:gd name="connsiteX3" fmla="*/ 0 w 4330700"/>
                  <a:gd name="connsiteY3" fmla="*/ 0 h 588834"/>
                  <a:gd name="connsiteX0" fmla="*/ 4330700 w 4330700"/>
                  <a:gd name="connsiteY0" fmla="*/ 588834 h 588834"/>
                  <a:gd name="connsiteX1" fmla="*/ 0 w 4330700"/>
                  <a:gd name="connsiteY1" fmla="*/ 588834 h 588834"/>
                  <a:gd name="connsiteX2" fmla="*/ 0 w 4330700"/>
                  <a:gd name="connsiteY2" fmla="*/ 0 h 588834"/>
                  <a:gd name="connsiteX0" fmla="*/ 550806 w 550806"/>
                  <a:gd name="connsiteY0" fmla="*/ 588834 h 588834"/>
                  <a:gd name="connsiteX1" fmla="*/ 0 w 550806"/>
                  <a:gd name="connsiteY1" fmla="*/ 588834 h 588834"/>
                  <a:gd name="connsiteX2" fmla="*/ 0 w 550806"/>
                  <a:gd name="connsiteY2" fmla="*/ 0 h 588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50806" h="588834">
                    <a:moveTo>
                      <a:pt x="550806" y="588834"/>
                    </a:moveTo>
                    <a:lnTo>
                      <a:pt x="0" y="588834"/>
                    </a:lnTo>
                    <a:lnTo>
                      <a:pt x="0" y="0"/>
                    </a:lnTo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zh-CN" altLang="en-US" dirty="0">
                  <a:solidFill>
                    <a:schemeClr val="bg1"/>
                  </a:solidFill>
                  <a:latin typeface="YaHei Consolas Hybrid" panose="020B0509020204020204" pitchFamily="49" charset="-122"/>
                  <a:ea typeface="YaHei Consolas Hybrid" panose="020B0509020204020204" pitchFamily="49" charset="-122"/>
                </a:endParaRPr>
              </a:p>
            </p:txBody>
          </p:sp>
        </p:grpSp>
      </p:grpSp>
      <p:grpSp>
        <p:nvGrpSpPr>
          <p:cNvPr id="59" name="组合 58"/>
          <p:cNvGrpSpPr/>
          <p:nvPr/>
        </p:nvGrpSpPr>
        <p:grpSpPr>
          <a:xfrm>
            <a:off x="5169204" y="2931038"/>
            <a:ext cx="6254733" cy="1101087"/>
            <a:chOff x="3397266" y="2714562"/>
            <a:chExt cx="5822933" cy="1101087"/>
          </a:xfrm>
        </p:grpSpPr>
        <p:pic>
          <p:nvPicPr>
            <p:cNvPr id="13" name="图片占位符 6" descr="铅笔">
              <a:extLst>
                <a:ext uri="{FF2B5EF4-FFF2-40B4-BE49-F238E27FC236}">
                  <a16:creationId xmlns:a16="http://schemas.microsoft.com/office/drawing/2014/main" xmlns="" id="{44CAD70A-C555-A44D-9102-805E9EF14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97266" y="3246587"/>
              <a:ext cx="569062" cy="569062"/>
            </a:xfrm>
            <a:prstGeom prst="rect">
              <a:avLst/>
            </a:prstGeom>
            <a:noFill/>
            <a:ln w="95250" cap="sq" cmpd="sng" algn="ctr">
              <a:noFill/>
              <a:prstDash val="solid"/>
              <a:miter lim="800000"/>
            </a:ln>
            <a:effectLst/>
          </p:spPr>
        </p:pic>
        <p:grpSp>
          <p:nvGrpSpPr>
            <p:cNvPr id="53" name="组合 52"/>
            <p:cNvGrpSpPr/>
            <p:nvPr/>
          </p:nvGrpSpPr>
          <p:grpSpPr>
            <a:xfrm>
              <a:off x="3940462" y="2714562"/>
              <a:ext cx="5279737" cy="996556"/>
              <a:chOff x="3940462" y="973437"/>
              <a:chExt cx="5279737" cy="996556"/>
            </a:xfrm>
          </p:grpSpPr>
          <p:sp>
            <p:nvSpPr>
              <p:cNvPr id="55" name="文本占位符 39">
                <a:extLst>
                  <a:ext uri="{FF2B5EF4-FFF2-40B4-BE49-F238E27FC236}">
                    <a16:creationId xmlns:a16="http://schemas.microsoft.com/office/drawing/2014/main" xmlns="" id="{E3F48742-5436-4A86-A73D-1BA6F7BAE22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40462" y="1609993"/>
                <a:ext cx="5279737" cy="360000"/>
              </a:xfrm>
              <a:prstGeom prst="rect">
                <a:avLst/>
              </a:prstGeom>
            </p:spPr>
            <p:txBody>
              <a:bodyPr rtlCol="0"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3600" dirty="0" smtClean="0">
                    <a:solidFill>
                      <a:srgbClr val="960C2A"/>
                    </a:solidFill>
                    <a:latin typeface="YaHei Consolas Hybrid" panose="020B0509020204020204" pitchFamily="49" charset="-122"/>
                    <a:ea typeface="YaHei Consolas Hybrid" panose="020B0509020204020204" pitchFamily="49" charset="-122"/>
                  </a:rPr>
                  <a:t>更多交互，</a:t>
                </a:r>
                <a:r>
                  <a:rPr lang="zh-CN" altLang="en-US" sz="2400" dirty="0" smtClean="0">
                    <a:latin typeface="YaHei Consolas Hybrid" panose="020B0509020204020204" pitchFamily="49" charset="-122"/>
                    <a:ea typeface="YaHei Consolas Hybrid" panose="020B0509020204020204" pitchFamily="49" charset="-122"/>
                  </a:rPr>
                  <a:t>交换配件争夺资源</a:t>
                </a:r>
                <a:endParaRPr lang="zh-CN" altLang="en-US" sz="2400" dirty="0">
                  <a:latin typeface="YaHei Consolas Hybrid" panose="020B0509020204020204" pitchFamily="49" charset="-122"/>
                  <a:ea typeface="YaHei Consolas Hybrid" panose="020B0509020204020204" pitchFamily="49" charset="-122"/>
                </a:endParaRPr>
              </a:p>
            </p:txBody>
          </p:sp>
          <p:grpSp>
            <p:nvGrpSpPr>
              <p:cNvPr id="56" name="组 3" descr="徽标占位符">
                <a:extLst>
                  <a:ext uri="{FF2B5EF4-FFF2-40B4-BE49-F238E27FC236}">
                    <a16:creationId xmlns:a16="http://schemas.microsoft.com/office/drawing/2014/main" xmlns="" id="{15BDFF4F-F29E-432C-8919-538354CC3582}"/>
                  </a:ext>
                </a:extLst>
              </p:cNvPr>
              <p:cNvGrpSpPr/>
              <p:nvPr/>
            </p:nvGrpSpPr>
            <p:grpSpPr>
              <a:xfrm>
                <a:off x="4169063" y="973437"/>
                <a:ext cx="4495712" cy="523220"/>
                <a:chOff x="1985170" y="1950690"/>
                <a:chExt cx="2212252" cy="523220"/>
              </a:xfrm>
            </p:grpSpPr>
            <p:sp>
              <p:nvSpPr>
                <p:cNvPr id="57" name="长方形 2">
                  <a:extLst>
                    <a:ext uri="{FF2B5EF4-FFF2-40B4-BE49-F238E27FC236}">
                      <a16:creationId xmlns:a16="http://schemas.microsoft.com/office/drawing/2014/main" xmlns="" id="{5C906931-C069-4BF7-9D34-6BD0A441F1D0}"/>
                    </a:ext>
                  </a:extLst>
                </p:cNvPr>
                <p:cNvSpPr/>
                <p:nvPr/>
              </p:nvSpPr>
              <p:spPr>
                <a:xfrm>
                  <a:off x="1985170" y="1950690"/>
                  <a:ext cx="2212252" cy="523220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rtlCol="0" anchor="ctr">
                  <a:noAutofit/>
                </a:bodyPr>
                <a:lstStyle/>
                <a:p>
                  <a:pPr algn="ctr"/>
                  <a:r>
                    <a:rPr lang="zh-CN" altLang="en-US" sz="2000" dirty="0" smtClean="0">
                      <a:solidFill>
                        <a:schemeClr val="bg1"/>
                      </a:solidFill>
                      <a:latin typeface="YaHei Consolas Hybrid" panose="020B0509020204020204" pitchFamily="49" charset="-122"/>
                      <a:ea typeface="YaHei Consolas Hybrid" panose="020B0509020204020204" pitchFamily="49" charset="-122"/>
                    </a:rPr>
                    <a:t>拒绝单机种地，在游戏中交朋友</a:t>
                  </a:r>
                  <a:endParaRPr lang="zh-CN" altLang="en-US" sz="2000" dirty="0">
                    <a:solidFill>
                      <a:schemeClr val="bg1"/>
                    </a:solidFill>
                    <a:latin typeface="YaHei Consolas Hybrid" panose="020B0509020204020204" pitchFamily="49" charset="-122"/>
                    <a:ea typeface="YaHei Consolas Hybrid" panose="020B0509020204020204" pitchFamily="49" charset="-122"/>
                  </a:endParaRPr>
                </a:p>
              </p:txBody>
            </p:sp>
            <p:sp>
              <p:nvSpPr>
                <p:cNvPr id="58" name="长方形 6">
                  <a:extLst>
                    <a:ext uri="{FF2B5EF4-FFF2-40B4-BE49-F238E27FC236}">
                      <a16:creationId xmlns:a16="http://schemas.microsoft.com/office/drawing/2014/main" xmlns="" id="{FA7AA601-65CC-44E2-A893-84390726E282}"/>
                    </a:ext>
                  </a:extLst>
                </p:cNvPr>
                <p:cNvSpPr/>
                <p:nvPr/>
              </p:nvSpPr>
              <p:spPr>
                <a:xfrm flipV="1">
                  <a:off x="2087087" y="2044052"/>
                  <a:ext cx="108860" cy="168247"/>
                </a:xfrm>
                <a:custGeom>
                  <a:avLst/>
                  <a:gdLst>
                    <a:gd name="connsiteX0" fmla="*/ 0 w 4330700"/>
                    <a:gd name="connsiteY0" fmla="*/ 0 h 588834"/>
                    <a:gd name="connsiteX1" fmla="*/ 4330700 w 4330700"/>
                    <a:gd name="connsiteY1" fmla="*/ 0 h 588834"/>
                    <a:gd name="connsiteX2" fmla="*/ 4330700 w 4330700"/>
                    <a:gd name="connsiteY2" fmla="*/ 588834 h 588834"/>
                    <a:gd name="connsiteX3" fmla="*/ 0 w 4330700"/>
                    <a:gd name="connsiteY3" fmla="*/ 588834 h 588834"/>
                    <a:gd name="connsiteX4" fmla="*/ 0 w 4330700"/>
                    <a:gd name="connsiteY4" fmla="*/ 0 h 588834"/>
                    <a:gd name="connsiteX0" fmla="*/ 4330700 w 4422140"/>
                    <a:gd name="connsiteY0" fmla="*/ 0 h 588834"/>
                    <a:gd name="connsiteX1" fmla="*/ 4330700 w 4422140"/>
                    <a:gd name="connsiteY1" fmla="*/ 588834 h 588834"/>
                    <a:gd name="connsiteX2" fmla="*/ 0 w 4422140"/>
                    <a:gd name="connsiteY2" fmla="*/ 588834 h 588834"/>
                    <a:gd name="connsiteX3" fmla="*/ 0 w 4422140"/>
                    <a:gd name="connsiteY3" fmla="*/ 0 h 588834"/>
                    <a:gd name="connsiteX4" fmla="*/ 4422140 w 4422140"/>
                    <a:gd name="connsiteY4" fmla="*/ 91440 h 588834"/>
                    <a:gd name="connsiteX0" fmla="*/ 4330700 w 4330700"/>
                    <a:gd name="connsiteY0" fmla="*/ 0 h 588834"/>
                    <a:gd name="connsiteX1" fmla="*/ 4330700 w 4330700"/>
                    <a:gd name="connsiteY1" fmla="*/ 588834 h 588834"/>
                    <a:gd name="connsiteX2" fmla="*/ 0 w 4330700"/>
                    <a:gd name="connsiteY2" fmla="*/ 588834 h 588834"/>
                    <a:gd name="connsiteX3" fmla="*/ 0 w 4330700"/>
                    <a:gd name="connsiteY3" fmla="*/ 0 h 588834"/>
                    <a:gd name="connsiteX0" fmla="*/ 4330700 w 4330700"/>
                    <a:gd name="connsiteY0" fmla="*/ 588834 h 588834"/>
                    <a:gd name="connsiteX1" fmla="*/ 0 w 4330700"/>
                    <a:gd name="connsiteY1" fmla="*/ 588834 h 588834"/>
                    <a:gd name="connsiteX2" fmla="*/ 0 w 4330700"/>
                    <a:gd name="connsiteY2" fmla="*/ 0 h 588834"/>
                    <a:gd name="connsiteX0" fmla="*/ 550806 w 550806"/>
                    <a:gd name="connsiteY0" fmla="*/ 588834 h 588834"/>
                    <a:gd name="connsiteX1" fmla="*/ 0 w 550806"/>
                    <a:gd name="connsiteY1" fmla="*/ 588834 h 588834"/>
                    <a:gd name="connsiteX2" fmla="*/ 0 w 550806"/>
                    <a:gd name="connsiteY2" fmla="*/ 0 h 5888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50806" h="588834">
                      <a:moveTo>
                        <a:pt x="550806" y="588834"/>
                      </a:moveTo>
                      <a:lnTo>
                        <a:pt x="0" y="58883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zh-CN" altLang="en-US" dirty="0">
                    <a:solidFill>
                      <a:schemeClr val="bg1"/>
                    </a:solidFill>
                    <a:latin typeface="YaHei Consolas Hybrid" panose="020B0509020204020204" pitchFamily="49" charset="-122"/>
                    <a:ea typeface="YaHei Consolas Hybrid" panose="020B0509020204020204" pitchFamily="49" charset="-122"/>
                  </a:endParaRPr>
                </a:p>
              </p:txBody>
            </p:sp>
          </p:grpSp>
        </p:grpSp>
      </p:grpSp>
      <p:grpSp>
        <p:nvGrpSpPr>
          <p:cNvPr id="68" name="组合 67"/>
          <p:cNvGrpSpPr/>
          <p:nvPr/>
        </p:nvGrpSpPr>
        <p:grpSpPr>
          <a:xfrm>
            <a:off x="5220937" y="4573523"/>
            <a:ext cx="6203000" cy="1153885"/>
            <a:chOff x="3448999" y="4357047"/>
            <a:chExt cx="5714445" cy="1153885"/>
          </a:xfrm>
        </p:grpSpPr>
        <p:grpSp>
          <p:nvGrpSpPr>
            <p:cNvPr id="62" name="组合 61"/>
            <p:cNvGrpSpPr/>
            <p:nvPr/>
          </p:nvGrpSpPr>
          <p:grpSpPr>
            <a:xfrm>
              <a:off x="3883707" y="4357047"/>
              <a:ext cx="5279737" cy="996556"/>
              <a:chOff x="3940462" y="973437"/>
              <a:chExt cx="5279737" cy="996556"/>
            </a:xfrm>
          </p:grpSpPr>
          <p:sp>
            <p:nvSpPr>
              <p:cNvPr id="63" name="文本占位符 39">
                <a:extLst>
                  <a:ext uri="{FF2B5EF4-FFF2-40B4-BE49-F238E27FC236}">
                    <a16:creationId xmlns:a16="http://schemas.microsoft.com/office/drawing/2014/main" xmlns="" id="{E3F48742-5436-4A86-A73D-1BA6F7BAE22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40462" y="1609993"/>
                <a:ext cx="5279737" cy="360000"/>
              </a:xfrm>
              <a:prstGeom prst="rect">
                <a:avLst/>
              </a:prstGeom>
            </p:spPr>
            <p:txBody>
              <a:bodyPr rtlCol="0"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3600" dirty="0" smtClean="0">
                    <a:solidFill>
                      <a:srgbClr val="960C2A"/>
                    </a:solidFill>
                    <a:latin typeface="YaHei Consolas Hybrid" panose="020B0509020204020204" pitchFamily="49" charset="-122"/>
                    <a:ea typeface="YaHei Consolas Hybrid" panose="020B0509020204020204" pitchFamily="49" charset="-122"/>
                  </a:rPr>
                  <a:t>更多策略，</a:t>
                </a:r>
                <a:r>
                  <a:rPr lang="zh-CN" altLang="en-US" sz="2400" dirty="0" smtClean="0">
                    <a:latin typeface="YaHei Consolas Hybrid" panose="020B0509020204020204" pitchFamily="49" charset="-122"/>
                    <a:ea typeface="YaHei Consolas Hybrid" panose="020B0509020204020204" pitchFamily="49" charset="-122"/>
                  </a:rPr>
                  <a:t>竞争与合作并存</a:t>
                </a:r>
                <a:endParaRPr lang="zh-CN" altLang="en-US" sz="2400" dirty="0">
                  <a:latin typeface="YaHei Consolas Hybrid" panose="020B0509020204020204" pitchFamily="49" charset="-122"/>
                  <a:ea typeface="YaHei Consolas Hybrid" panose="020B0509020204020204" pitchFamily="49" charset="-122"/>
                </a:endParaRPr>
              </a:p>
            </p:txBody>
          </p:sp>
          <p:grpSp>
            <p:nvGrpSpPr>
              <p:cNvPr id="64" name="组 3" descr="徽标占位符">
                <a:extLst>
                  <a:ext uri="{FF2B5EF4-FFF2-40B4-BE49-F238E27FC236}">
                    <a16:creationId xmlns:a16="http://schemas.microsoft.com/office/drawing/2014/main" xmlns="" id="{15BDFF4F-F29E-432C-8919-538354CC3582}"/>
                  </a:ext>
                </a:extLst>
              </p:cNvPr>
              <p:cNvGrpSpPr/>
              <p:nvPr/>
            </p:nvGrpSpPr>
            <p:grpSpPr>
              <a:xfrm>
                <a:off x="4169063" y="973437"/>
                <a:ext cx="3710891" cy="523220"/>
                <a:chOff x="1985170" y="1950690"/>
                <a:chExt cx="1826057" cy="523220"/>
              </a:xfrm>
            </p:grpSpPr>
            <p:sp>
              <p:nvSpPr>
                <p:cNvPr id="65" name="长方形 2">
                  <a:extLst>
                    <a:ext uri="{FF2B5EF4-FFF2-40B4-BE49-F238E27FC236}">
                      <a16:creationId xmlns:a16="http://schemas.microsoft.com/office/drawing/2014/main" xmlns="" id="{5C906931-C069-4BF7-9D34-6BD0A441F1D0}"/>
                    </a:ext>
                  </a:extLst>
                </p:cNvPr>
                <p:cNvSpPr/>
                <p:nvPr/>
              </p:nvSpPr>
              <p:spPr>
                <a:xfrm>
                  <a:off x="1985170" y="1950690"/>
                  <a:ext cx="1826057" cy="523220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rtlCol="0" anchor="ctr">
                  <a:noAutofit/>
                </a:bodyPr>
                <a:lstStyle/>
                <a:p>
                  <a:pPr algn="ctr"/>
                  <a:r>
                    <a:rPr lang="zh-CN" altLang="en-US" sz="2000" dirty="0" smtClean="0">
                      <a:solidFill>
                        <a:schemeClr val="bg1"/>
                      </a:solidFill>
                      <a:latin typeface="YaHei Consolas Hybrid" panose="020B0509020204020204" pitchFamily="49" charset="-122"/>
                      <a:ea typeface="YaHei Consolas Hybrid" panose="020B0509020204020204" pitchFamily="49" charset="-122"/>
                    </a:rPr>
                    <a:t>不再无脑暴兵对抗</a:t>
                  </a:r>
                  <a:endParaRPr lang="zh-CN" altLang="en-US" sz="2000" dirty="0">
                    <a:solidFill>
                      <a:schemeClr val="bg1"/>
                    </a:solidFill>
                    <a:latin typeface="YaHei Consolas Hybrid" panose="020B0509020204020204" pitchFamily="49" charset="-122"/>
                    <a:ea typeface="YaHei Consolas Hybrid" panose="020B0509020204020204" pitchFamily="49" charset="-122"/>
                  </a:endParaRPr>
                </a:p>
              </p:txBody>
            </p:sp>
            <p:sp>
              <p:nvSpPr>
                <p:cNvPr id="66" name="长方形 6">
                  <a:extLst>
                    <a:ext uri="{FF2B5EF4-FFF2-40B4-BE49-F238E27FC236}">
                      <a16:creationId xmlns:a16="http://schemas.microsoft.com/office/drawing/2014/main" xmlns="" id="{FA7AA601-65CC-44E2-A893-84390726E282}"/>
                    </a:ext>
                  </a:extLst>
                </p:cNvPr>
                <p:cNvSpPr/>
                <p:nvPr/>
              </p:nvSpPr>
              <p:spPr>
                <a:xfrm flipV="1">
                  <a:off x="2087087" y="2044052"/>
                  <a:ext cx="108860" cy="168247"/>
                </a:xfrm>
                <a:custGeom>
                  <a:avLst/>
                  <a:gdLst>
                    <a:gd name="connsiteX0" fmla="*/ 0 w 4330700"/>
                    <a:gd name="connsiteY0" fmla="*/ 0 h 588834"/>
                    <a:gd name="connsiteX1" fmla="*/ 4330700 w 4330700"/>
                    <a:gd name="connsiteY1" fmla="*/ 0 h 588834"/>
                    <a:gd name="connsiteX2" fmla="*/ 4330700 w 4330700"/>
                    <a:gd name="connsiteY2" fmla="*/ 588834 h 588834"/>
                    <a:gd name="connsiteX3" fmla="*/ 0 w 4330700"/>
                    <a:gd name="connsiteY3" fmla="*/ 588834 h 588834"/>
                    <a:gd name="connsiteX4" fmla="*/ 0 w 4330700"/>
                    <a:gd name="connsiteY4" fmla="*/ 0 h 588834"/>
                    <a:gd name="connsiteX0" fmla="*/ 4330700 w 4422140"/>
                    <a:gd name="connsiteY0" fmla="*/ 0 h 588834"/>
                    <a:gd name="connsiteX1" fmla="*/ 4330700 w 4422140"/>
                    <a:gd name="connsiteY1" fmla="*/ 588834 h 588834"/>
                    <a:gd name="connsiteX2" fmla="*/ 0 w 4422140"/>
                    <a:gd name="connsiteY2" fmla="*/ 588834 h 588834"/>
                    <a:gd name="connsiteX3" fmla="*/ 0 w 4422140"/>
                    <a:gd name="connsiteY3" fmla="*/ 0 h 588834"/>
                    <a:gd name="connsiteX4" fmla="*/ 4422140 w 4422140"/>
                    <a:gd name="connsiteY4" fmla="*/ 91440 h 588834"/>
                    <a:gd name="connsiteX0" fmla="*/ 4330700 w 4330700"/>
                    <a:gd name="connsiteY0" fmla="*/ 0 h 588834"/>
                    <a:gd name="connsiteX1" fmla="*/ 4330700 w 4330700"/>
                    <a:gd name="connsiteY1" fmla="*/ 588834 h 588834"/>
                    <a:gd name="connsiteX2" fmla="*/ 0 w 4330700"/>
                    <a:gd name="connsiteY2" fmla="*/ 588834 h 588834"/>
                    <a:gd name="connsiteX3" fmla="*/ 0 w 4330700"/>
                    <a:gd name="connsiteY3" fmla="*/ 0 h 588834"/>
                    <a:gd name="connsiteX0" fmla="*/ 4330700 w 4330700"/>
                    <a:gd name="connsiteY0" fmla="*/ 588834 h 588834"/>
                    <a:gd name="connsiteX1" fmla="*/ 0 w 4330700"/>
                    <a:gd name="connsiteY1" fmla="*/ 588834 h 588834"/>
                    <a:gd name="connsiteX2" fmla="*/ 0 w 4330700"/>
                    <a:gd name="connsiteY2" fmla="*/ 0 h 588834"/>
                    <a:gd name="connsiteX0" fmla="*/ 550806 w 550806"/>
                    <a:gd name="connsiteY0" fmla="*/ 588834 h 588834"/>
                    <a:gd name="connsiteX1" fmla="*/ 0 w 550806"/>
                    <a:gd name="connsiteY1" fmla="*/ 588834 h 588834"/>
                    <a:gd name="connsiteX2" fmla="*/ 0 w 550806"/>
                    <a:gd name="connsiteY2" fmla="*/ 0 h 5888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50806" h="588834">
                      <a:moveTo>
                        <a:pt x="550806" y="588834"/>
                      </a:moveTo>
                      <a:lnTo>
                        <a:pt x="0" y="58883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zh-CN" altLang="en-US" dirty="0">
                    <a:solidFill>
                      <a:schemeClr val="bg1"/>
                    </a:solidFill>
                    <a:latin typeface="YaHei Consolas Hybrid" panose="020B0509020204020204" pitchFamily="49" charset="-122"/>
                    <a:ea typeface="YaHei Consolas Hybrid" panose="020B0509020204020204" pitchFamily="49" charset="-122"/>
                  </a:endParaRPr>
                </a:p>
              </p:txBody>
            </p:sp>
          </p:grpSp>
        </p:grpSp>
        <p:pic>
          <p:nvPicPr>
            <p:cNvPr id="67" name="图片占位符 30" descr="网络">
              <a:extLst>
                <a:ext uri="{FF2B5EF4-FFF2-40B4-BE49-F238E27FC236}">
                  <a16:creationId xmlns:a16="http://schemas.microsoft.com/office/drawing/2014/main" xmlns="" id="{427698D4-A4B5-854F-87D5-B66DF453B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rcRect l="65" r="65"/>
            <a:stretch>
              <a:fillRect/>
            </a:stretch>
          </p:blipFill>
          <p:spPr>
            <a:xfrm>
              <a:off x="3448999" y="4993603"/>
              <a:ext cx="517329" cy="517329"/>
            </a:xfrm>
            <a:prstGeom prst="rect">
              <a:avLst/>
            </a:prstGeom>
            <a:noFill/>
            <a:ln w="95250" cap="sq" cmpd="sng" algn="ctr">
              <a:noFill/>
              <a:prstDash val="solid"/>
              <a:miter lim="800000"/>
            </a:ln>
            <a:effectLst/>
          </p:spPr>
        </p:pic>
      </p:grpSp>
      <p:sp>
        <p:nvSpPr>
          <p:cNvPr id="70" name="文本框 69"/>
          <p:cNvSpPr txBox="1"/>
          <p:nvPr/>
        </p:nvSpPr>
        <p:spPr>
          <a:xfrm>
            <a:off x="1032317" y="3488866"/>
            <a:ext cx="461665" cy="6365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产品</a:t>
            </a:r>
            <a:endParaRPr lang="zh-CN" altLang="en-US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1201313" y="4073068"/>
            <a:ext cx="861774" cy="17574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960C2A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价值</a:t>
            </a:r>
            <a:endParaRPr lang="zh-CN" altLang="en-US" sz="4400" dirty="0">
              <a:solidFill>
                <a:srgbClr val="960C2A"/>
              </a:solidFill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pic>
        <p:nvPicPr>
          <p:cNvPr id="75" name="图片 7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61" y="1005071"/>
            <a:ext cx="2614842" cy="20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95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69DA9A6-0313-4B4F-8298-49E833455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501581"/>
            <a:ext cx="3267152" cy="828675"/>
          </a:xfrm>
        </p:spPr>
        <p:txBody>
          <a:bodyPr rtlCol="0"/>
          <a:lstStyle/>
          <a:p>
            <a:pPr rtl="0"/>
            <a:r>
              <a:rPr lang="zh-CN" altLang="en-US" dirty="0" smtClean="0">
                <a:solidFill>
                  <a:srgbClr val="960C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核心玩法</a:t>
            </a:r>
            <a:endParaRPr lang="zh-CN" altLang="en-US" dirty="0">
              <a:solidFill>
                <a:srgbClr val="960C2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2" name="图形 41" descr="地图指南针">
            <a:extLst>
              <a:ext uri="{FF2B5EF4-FFF2-40B4-BE49-F238E27FC236}">
                <a16:creationId xmlns:a16="http://schemas.microsoft.com/office/drawing/2014/main" xmlns="" id="{46ED85E1-E4CD-4B88-9DA6-1DD92A829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78299" y="2375985"/>
            <a:ext cx="687003" cy="687003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18C9B008-144F-4910-A6A8-BEA68020705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zh-CN" altLang="en-US" b="1" dirty="0" smtClean="0">
                <a:solidFill>
                  <a:srgbClr val="960C2A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建造飞艇</a:t>
            </a:r>
            <a:endParaRPr lang="zh-CN" altLang="en-US" b="1" dirty="0">
              <a:solidFill>
                <a:srgbClr val="960C2A"/>
              </a:solidFill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xmlns="" id="{D720270B-0AD0-4BF8-8773-151D80729B2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1800" y="4440732"/>
            <a:ext cx="2019300" cy="1248868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家园</a:t>
            </a:r>
            <a:endParaRPr lang="zh-CN" altLang="en-US" noProof="1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pic>
        <p:nvPicPr>
          <p:cNvPr id="40" name="图形 39" descr="书籍">
            <a:extLst>
              <a:ext uri="{FF2B5EF4-FFF2-40B4-BE49-F238E27FC236}">
                <a16:creationId xmlns:a16="http://schemas.microsoft.com/office/drawing/2014/main" xmlns="" id="{C84B5BCC-B743-4842-98CF-21590E36EF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3418349" y="2375985"/>
            <a:ext cx="687003" cy="687003"/>
          </a:xfrm>
          <a:prstGeom prst="rect">
            <a:avLst/>
          </a:prstGeom>
        </p:spPr>
      </p:pic>
      <p:sp>
        <p:nvSpPr>
          <p:cNvPr id="7" name="文本占位符 6">
            <a:extLst>
              <a:ext uri="{FF2B5EF4-FFF2-40B4-BE49-F238E27FC236}">
                <a16:creationId xmlns:a16="http://schemas.microsoft.com/office/drawing/2014/main" xmlns="" id="{AD21558F-5D14-474B-8899-E6F5062B1D85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 rtlCol="0"/>
          <a:lstStyle/>
          <a:p>
            <a:r>
              <a:rPr lang="zh-CN" altLang="en-US" b="1" dirty="0">
                <a:solidFill>
                  <a:srgbClr val="960C2A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打造</a:t>
            </a:r>
            <a:r>
              <a:rPr lang="zh-CN" altLang="en-US" b="1" dirty="0" smtClean="0">
                <a:solidFill>
                  <a:srgbClr val="960C2A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机器军团</a:t>
            </a:r>
            <a:endParaRPr lang="zh-CN" altLang="en-US" b="1" dirty="0">
              <a:solidFill>
                <a:srgbClr val="960C2A"/>
              </a:solidFill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xmlns="" id="{665B2B69-8014-4202-9B08-617A62F852D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771850" y="4440732"/>
            <a:ext cx="1980000" cy="1248868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noProof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收集</a:t>
            </a:r>
            <a:r>
              <a:rPr lang="zh-CN" altLang="en-US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材料造英雄</a:t>
            </a:r>
            <a:endParaRPr lang="zh-CN" altLang="en-US" noProof="1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pic>
        <p:nvPicPr>
          <p:cNvPr id="36" name="图形 35" descr="眼睛">
            <a:extLst>
              <a:ext uri="{FF2B5EF4-FFF2-40B4-BE49-F238E27FC236}">
                <a16:creationId xmlns:a16="http://schemas.microsoft.com/office/drawing/2014/main" xmlns="" id="{648A7266-49FA-42B7-922C-A3394996AE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5758399" y="2375985"/>
            <a:ext cx="687003" cy="687003"/>
          </a:xfrm>
          <a:prstGeom prst="rect">
            <a:avLst/>
          </a:prstGeom>
        </p:spPr>
      </p:pic>
      <p:sp>
        <p:nvSpPr>
          <p:cNvPr id="9" name="文本占位符 8">
            <a:extLst>
              <a:ext uri="{FF2B5EF4-FFF2-40B4-BE49-F238E27FC236}">
                <a16:creationId xmlns:a16="http://schemas.microsoft.com/office/drawing/2014/main" xmlns="" id="{4844AD36-3CE8-4453-943C-29B2BFF2E97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 rtlCol="0"/>
          <a:lstStyle/>
          <a:p>
            <a:pPr rtl="0"/>
            <a:r>
              <a:rPr lang="zh-CN" altLang="en-US" b="1" dirty="0" smtClean="0">
                <a:solidFill>
                  <a:srgbClr val="960C2A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勘测</a:t>
            </a:r>
            <a:r>
              <a:rPr lang="en-US" altLang="zh-CN" b="1" dirty="0" smtClean="0">
                <a:solidFill>
                  <a:srgbClr val="960C2A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/</a:t>
            </a:r>
            <a:r>
              <a:rPr lang="zh-CN" altLang="en-US" b="1" dirty="0" smtClean="0">
                <a:solidFill>
                  <a:srgbClr val="960C2A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建设</a:t>
            </a:r>
            <a:endParaRPr lang="zh-CN" altLang="en-US" b="1" dirty="0">
              <a:solidFill>
                <a:srgbClr val="960C2A"/>
              </a:solidFill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xmlns="" id="{A7B648E6-F551-4626-A621-E2444B18AE69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111900" y="4440732"/>
            <a:ext cx="1980000" cy="1248868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探索建设</a:t>
            </a:r>
            <a:endParaRPr lang="zh-CN" altLang="en-US" noProof="1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pic>
        <p:nvPicPr>
          <p:cNvPr id="45" name="图形 44" descr="棕榈树">
            <a:extLst>
              <a:ext uri="{FF2B5EF4-FFF2-40B4-BE49-F238E27FC236}">
                <a16:creationId xmlns:a16="http://schemas.microsoft.com/office/drawing/2014/main" xmlns="" id="{FE3FE708-9F8B-4AE0-880C-F3EF804FBD1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8084948" y="2341635"/>
            <a:ext cx="755703" cy="755703"/>
          </a:xfrm>
          <a:prstGeom prst="rect">
            <a:avLst/>
          </a:prstGeom>
        </p:spPr>
      </p:pic>
      <p:sp>
        <p:nvSpPr>
          <p:cNvPr id="11" name="文本占位符 10">
            <a:extLst>
              <a:ext uri="{FF2B5EF4-FFF2-40B4-BE49-F238E27FC236}">
                <a16:creationId xmlns:a16="http://schemas.microsoft.com/office/drawing/2014/main" xmlns="" id="{1F60993A-28E1-4723-8C62-E19D80B590D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 rtlCol="0"/>
          <a:lstStyle/>
          <a:p>
            <a:pPr rtl="0"/>
            <a:r>
              <a:rPr lang="zh-CN" altLang="en-US" b="1" dirty="0" smtClean="0">
                <a:solidFill>
                  <a:srgbClr val="960C2A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修路贸易</a:t>
            </a:r>
            <a:endParaRPr lang="zh-CN" altLang="en-US" b="1" dirty="0">
              <a:solidFill>
                <a:srgbClr val="960C2A"/>
              </a:solidFill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xmlns="" id="{0D756BA5-5035-45C0-B8DE-2C7BD4E5994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451950" y="4440732"/>
            <a:ext cx="2200050" cy="1248868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noProof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交易</a:t>
            </a:r>
            <a:endParaRPr lang="zh-CN" altLang="en-US" noProof="1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pic>
        <p:nvPicPr>
          <p:cNvPr id="38" name="图形 37" descr="上升趋势">
            <a:extLst>
              <a:ext uri="{FF2B5EF4-FFF2-40B4-BE49-F238E27FC236}">
                <a16:creationId xmlns:a16="http://schemas.microsoft.com/office/drawing/2014/main" xmlns="" id="{D7E0833B-50B4-4A2E-960A-B0A31D803F2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10438499" y="2375985"/>
            <a:ext cx="687003" cy="687003"/>
          </a:xfrm>
          <a:prstGeom prst="rect">
            <a:avLst/>
          </a:prstGeom>
        </p:spPr>
      </p:pic>
      <p:sp>
        <p:nvSpPr>
          <p:cNvPr id="13" name="文本占位符 12">
            <a:extLst>
              <a:ext uri="{FF2B5EF4-FFF2-40B4-BE49-F238E27FC236}">
                <a16:creationId xmlns:a16="http://schemas.microsoft.com/office/drawing/2014/main" xmlns="" id="{73E3BDEF-B95D-4AE6-AD68-3C076899F33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 rtlCol="0"/>
          <a:lstStyle/>
          <a:p>
            <a:pPr rtl="0"/>
            <a:r>
              <a:rPr lang="zh-CN" altLang="en-US" b="1" dirty="0" smtClean="0">
                <a:solidFill>
                  <a:srgbClr val="960C2A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联盟</a:t>
            </a:r>
            <a:endParaRPr lang="zh-CN" altLang="en-US" b="1" dirty="0">
              <a:solidFill>
                <a:srgbClr val="960C2A"/>
              </a:solidFill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xmlns="" id="{EA6D8AEB-1A16-43E7-800A-63F473AE24D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9944100" y="4440732"/>
            <a:ext cx="1714500" cy="1248868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联盟</a:t>
            </a:r>
            <a:endParaRPr lang="zh-CN" altLang="en-US" noProof="1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FCC3E855-9F95-4134-BADA-80F9CB3EA9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41800" y="6340667"/>
            <a:ext cx="330200" cy="365125"/>
          </a:xfrm>
        </p:spPr>
        <p:txBody>
          <a:bodyPr rtlCol="0"/>
          <a:lstStyle/>
          <a:p>
            <a:pPr rtl="0"/>
            <a:r>
              <a:rPr lang="en-US" altLang="zh-CN" dirty="0" smtClean="0"/>
              <a:t>2</a:t>
            </a:r>
            <a:endParaRPr lang="zh-CN" altLang="en-US" dirty="0"/>
          </a:p>
        </p:txBody>
      </p:sp>
      <p:pic>
        <p:nvPicPr>
          <p:cNvPr id="56" name="图片占位符 55"/>
          <p:cNvPicPr>
            <a:picLocks noGrp="1" noChangeAspect="1"/>
          </p:cNvPicPr>
          <p:nvPr>
            <p:ph type="pic" sz="quarter" idx="45"/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0" r="6500"/>
          <a:stretch>
            <a:fillRect/>
          </a:stretch>
        </p:blipFill>
        <p:spPr>
          <a:xfrm>
            <a:off x="5363900" y="1981486"/>
            <a:ext cx="1476000" cy="1476000"/>
          </a:xfrm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950" y="1981486"/>
            <a:ext cx="1523177" cy="1470289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0" y="1981114"/>
            <a:ext cx="1649468" cy="1470661"/>
          </a:xfrm>
          <a:prstGeom prst="rect">
            <a:avLst/>
          </a:prstGeom>
        </p:spPr>
      </p:pic>
      <p:pic>
        <p:nvPicPr>
          <p:cNvPr id="66" name="图片占位符 65"/>
          <p:cNvPicPr>
            <a:picLocks noGrp="1" noChangeAspect="1"/>
          </p:cNvPicPr>
          <p:nvPr>
            <p:ph type="pic" sz="quarter" idx="43"/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" r="325"/>
          <a:stretch>
            <a:fillRect/>
          </a:stretch>
        </p:blipFill>
        <p:spPr>
          <a:xfrm>
            <a:off x="3053208" y="1981114"/>
            <a:ext cx="1476000" cy="1476000"/>
          </a:xfrm>
        </p:spPr>
      </p:pic>
      <p:pic>
        <p:nvPicPr>
          <p:cNvPr id="62" name="图片 61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49" y="1981114"/>
            <a:ext cx="1904368" cy="147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4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>
            <a:extLst>
              <a:ext uri="{FF2B5EF4-FFF2-40B4-BE49-F238E27FC236}">
                <a16:creationId xmlns:a16="http://schemas.microsoft.com/office/drawing/2014/main" xmlns="" id="{12CB0BC8-0F62-4186-A6C6-0B88B01D73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09431" y="6213621"/>
            <a:ext cx="537262" cy="365125"/>
          </a:xfrm>
        </p:spPr>
        <p:txBody>
          <a:bodyPr rtlCol="0"/>
          <a:lstStyle/>
          <a:p>
            <a:pPr rtl="0"/>
            <a:r>
              <a:rPr lang="en-US" altLang="zh-CN" dirty="0" smtClean="0"/>
              <a:t>3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804" y="1221399"/>
            <a:ext cx="4352059" cy="4779929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xmlns="" id="{669DA9A6-0313-4B4F-8298-49E833455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501581"/>
            <a:ext cx="3267152" cy="828675"/>
          </a:xfrm>
        </p:spPr>
        <p:txBody>
          <a:bodyPr rtlCol="0"/>
          <a:lstStyle/>
          <a:p>
            <a:pPr rtl="0"/>
            <a:r>
              <a:rPr lang="zh-CN" altLang="en-US" dirty="0" smtClean="0">
                <a:solidFill>
                  <a:srgbClr val="960C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玩法结构</a:t>
            </a:r>
            <a:endParaRPr lang="zh-CN" altLang="en-US" dirty="0">
              <a:solidFill>
                <a:srgbClr val="960C2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31800" y="1932709"/>
            <a:ext cx="919018" cy="89592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进入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31800" y="3519055"/>
            <a:ext cx="919018" cy="895927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黏住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31800" y="5105401"/>
            <a:ext cx="919018" cy="895927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上头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471178" y="2006496"/>
            <a:ext cx="4867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高品质的机械玩具画风</a:t>
            </a:r>
            <a:r>
              <a:rPr lang="en-US" altLang="zh-CN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(3</a:t>
            </a:r>
            <a:r>
              <a:rPr lang="zh-CN" altLang="en-US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渲</a:t>
            </a:r>
            <a:r>
              <a:rPr lang="en-US" altLang="zh-CN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2</a:t>
            </a:r>
            <a:r>
              <a:rPr lang="zh-CN" altLang="en-US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类似万国</a:t>
            </a:r>
            <a:r>
              <a:rPr lang="en-US" altLang="zh-CN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</a:t>
            </a:r>
            <a:endParaRPr lang="zh-CN" altLang="en-US" sz="16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471178" y="2380672"/>
            <a:ext cx="45971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经营建设自己的移动城堡</a:t>
            </a:r>
            <a:r>
              <a:rPr lang="en-US" altLang="zh-CN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</a:t>
            </a:r>
            <a:r>
              <a:rPr lang="zh-CN" altLang="en-US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浮在空中</a:t>
            </a:r>
            <a:r>
              <a:rPr lang="en-US" altLang="zh-CN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</a:t>
            </a:r>
            <a:endParaRPr lang="zh-CN" altLang="en-US" sz="16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471177" y="2754848"/>
            <a:ext cx="4721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勘测</a:t>
            </a:r>
            <a:r>
              <a:rPr lang="zh-CN" altLang="en-US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地面资源，建设开采点</a:t>
            </a:r>
            <a:r>
              <a:rPr lang="en-US" altLang="zh-CN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</a:t>
            </a:r>
            <a:r>
              <a:rPr lang="zh-CN" altLang="en-US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地图</a:t>
            </a:r>
            <a:r>
              <a:rPr lang="en-US" altLang="zh-CN" sz="1600" dirty="0" err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rouglike</a:t>
            </a:r>
            <a:r>
              <a:rPr lang="en-US" altLang="zh-CN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</a:t>
            </a:r>
            <a:endParaRPr lang="zh-CN" altLang="en-US" sz="16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471176" y="3611363"/>
            <a:ext cx="4721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收集配件组装机甲（抽卡抽配件</a:t>
            </a:r>
            <a:r>
              <a:rPr lang="en-US" altLang="zh-CN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</a:t>
            </a:r>
            <a:endParaRPr lang="zh-CN" altLang="en-US" sz="16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471176" y="3985539"/>
            <a:ext cx="4721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更多社交玩法，更平滑的「抱团」过程</a:t>
            </a:r>
            <a:endParaRPr lang="zh-CN" altLang="en-US" sz="16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471176" y="5079095"/>
            <a:ext cx="5023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联盟扩张玩法，争夺进入「地心世界」的入口</a:t>
            </a:r>
            <a:endParaRPr lang="zh-CN" altLang="en-US" sz="16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471174" y="5453271"/>
            <a:ext cx="6083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抢占「四大资源」核心，生产终极兵器</a:t>
            </a:r>
            <a:endParaRPr lang="zh-CN" altLang="en-US" sz="16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471174" y="5827447"/>
            <a:ext cx="6083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外交、贸易统合联盟，组建军团跨服作战</a:t>
            </a:r>
            <a:endParaRPr lang="zh-CN" altLang="en-US" sz="16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471174" y="4357533"/>
            <a:ext cx="4721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机甲</a:t>
            </a:r>
            <a:r>
              <a:rPr lang="en-US" altLang="zh-CN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+</a:t>
            </a:r>
            <a:r>
              <a:rPr lang="zh-CN" altLang="en-US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武器</a:t>
            </a:r>
            <a:r>
              <a:rPr lang="en-US" altLang="zh-CN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+</a:t>
            </a:r>
            <a:r>
              <a:rPr lang="zh-CN" altLang="en-US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科技，难于精通的战斗策略空间</a:t>
            </a:r>
            <a:endParaRPr lang="zh-CN" altLang="en-US" sz="16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120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4E62373-F51E-4BB4-823A-2F3CA355D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569" y="980571"/>
            <a:ext cx="2931575" cy="642874"/>
          </a:xfrm>
        </p:spPr>
        <p:txBody>
          <a:bodyPr rtlCol="0">
            <a:normAutofit fontScale="90000"/>
          </a:bodyPr>
          <a:lstStyle/>
          <a:p>
            <a:pPr rtl="0"/>
            <a:r>
              <a:rPr lang="zh-CN" altLang="en-US" dirty="0" smtClean="0">
                <a:solidFill>
                  <a:srgbClr val="960C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门派经营</a:t>
            </a:r>
            <a:endParaRPr lang="zh-CN" altLang="en-US" dirty="0">
              <a:solidFill>
                <a:srgbClr val="960C2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xmlns="" id="{7AC1EC7B-5026-401F-9FE6-91ACF9977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建设山庄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1E9DFC53-E285-49FA-9577-EA44E02740F2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94569" y="2673626"/>
            <a:ext cx="2975206" cy="3841474"/>
          </a:xfrm>
          <a:noFill/>
        </p:spPr>
        <p:txBody>
          <a:bodyPr rtlCol="0">
            <a:normAutofit/>
          </a:bodyPr>
          <a:lstStyle/>
          <a:p>
            <a:pPr rtl="0"/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通过收集：食物，木头，石材建设山庄</a:t>
            </a:r>
            <a:endParaRPr lang="en-US" altLang="zh-CN" sz="1200" dirty="0" smtClean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pPr rtl="0"/>
            <a:r>
              <a:rPr lang="zh-CN" altLang="en-US" sz="12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室外为固定场景，建筑位置固定，玩家可选择摆放</a:t>
            </a:r>
            <a:endParaRPr lang="en-US" altLang="zh-CN" sz="1200" noProof="1" smtClean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pPr rtl="0"/>
            <a:r>
              <a:rPr lang="zh-CN" altLang="en-US" sz="12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室内为自由摆放场景，玩家可通过摆放家具对室内舒适度、风水进行养成</a:t>
            </a:r>
            <a:endParaRPr lang="en-US" altLang="zh-CN" sz="1200" noProof="1" smtClean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pPr rtl="0"/>
            <a:r>
              <a:rPr lang="zh-CN" altLang="en-US" sz="12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「住宅」建筑决定了可收弟子的数量，其室内舒适度会影响弟子的休息质量</a:t>
            </a:r>
            <a:r>
              <a:rPr lang="en-US" altLang="zh-CN" sz="12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-&gt;</a:t>
            </a:r>
            <a:r>
              <a:rPr lang="zh-CN" altLang="en-US" sz="12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状态</a:t>
            </a:r>
            <a:r>
              <a:rPr lang="en-US" altLang="zh-CN" sz="12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-&gt;</a:t>
            </a:r>
            <a:r>
              <a:rPr lang="zh-CN" altLang="en-US" sz="12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成长速度</a:t>
            </a:r>
            <a:endParaRPr lang="en-US" altLang="zh-CN" sz="1200" noProof="1" smtClean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pPr rtl="0"/>
            <a:r>
              <a:rPr lang="zh-CN" altLang="en-US" sz="12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玩家可通过「风水建筑」配合室内摆件提高风水偏向，不同风水偏向会影响山庄内的各项行为加成</a:t>
            </a:r>
            <a:r>
              <a:rPr lang="en-US" altLang="zh-CN" sz="12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</a:t>
            </a:r>
            <a:r>
              <a:rPr lang="zh-CN" altLang="en-US" sz="12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或减弱</a:t>
            </a:r>
            <a:r>
              <a:rPr lang="en-US" altLang="zh-CN" sz="12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</a:t>
            </a:r>
          </a:p>
          <a:p>
            <a:pPr rtl="0"/>
            <a:r>
              <a:rPr lang="zh-CN" altLang="en-US" sz="12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「功能建筑」解锁各项功能，如：「炼丹房」可摆放丹炉，则可进行「炼丹」</a:t>
            </a:r>
            <a:endParaRPr lang="zh-CN" altLang="en-US" sz="1200" noProof="1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xmlns="" id="{F3FBA14C-83FC-4E5D-9FCA-B2B2B4C2EAF4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广收弟子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xmlns="" id="{49B02845-3DF9-4617-803A-564A4F53FF10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14397" y="2673626"/>
            <a:ext cx="2975206" cy="3841474"/>
          </a:xfrm>
          <a:noFill/>
        </p:spPr>
        <p:txBody>
          <a:bodyPr rtlCol="0">
            <a:normAutofit/>
          </a:bodyPr>
          <a:lstStyle/>
          <a:p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弟子是进行各种行为的主体，也是玩家最核心的资产</a:t>
            </a:r>
            <a:endParaRPr lang="en-US" altLang="zh-CN" sz="1200" dirty="0" smtClean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zh-CN" altLang="en-US" sz="12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弟子可进行的行为包括：习武、战斗、采集、生产、社交</a:t>
            </a:r>
            <a:endParaRPr lang="en-US" altLang="zh-CN" sz="1200" noProof="1" smtClean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zh-CN" altLang="en-US" sz="12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弟子的基础类型有：朴实，强壮，聪慧，专精，奇才，不同类型有不同的行为适应度</a:t>
            </a:r>
            <a:endParaRPr lang="en-US" altLang="zh-CN" sz="1200" noProof="1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zh-CN" altLang="en-US" sz="12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弟子除了建设山庄外，还可出外「行侠仗义」或「押镖」或参加「侠客岛」、「武林大会」等活动，为门派积累声望值</a:t>
            </a:r>
            <a:endParaRPr lang="en-US" altLang="zh-CN" sz="1200" noProof="1" smtClean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zh-CN" altLang="en-US" sz="1200" noProof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弟子</a:t>
            </a:r>
            <a:r>
              <a:rPr lang="zh-CN" altLang="en-US" sz="12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的主要培养点有：武学，基础能力，特长，装备，实战经验，人际关系</a:t>
            </a:r>
            <a:endParaRPr lang="en-US" altLang="zh-CN" sz="1200" noProof="1" smtClean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zh-CN" altLang="en-US" sz="1200" noProof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门</a:t>
            </a:r>
            <a:r>
              <a:rPr lang="zh-CN" altLang="en-US" sz="12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派声望越高可收到优秀弟子的机率也越大，但普通弟子也有通过培养「脱胎换骨」的机会</a:t>
            </a:r>
            <a:endParaRPr lang="zh-CN" altLang="en-US" sz="1200" noProof="1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xmlns="" id="{E1F456C5-0190-4ADB-B982-46973917993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积累声望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xmlns="" id="{B332FF8F-D1EA-491F-9893-2F1C75D25B40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434225" y="2673626"/>
            <a:ext cx="2975206" cy="3841474"/>
          </a:xfrm>
          <a:noFill/>
        </p:spPr>
        <p:txBody>
          <a:bodyPr rtlCol="0">
            <a:normAutofit/>
          </a:bodyPr>
          <a:lstStyle/>
          <a:p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声望通过「声望值</a:t>
            </a:r>
            <a:r>
              <a:rPr lang="en-US" altLang="zh-CN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</a:t>
            </a: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数字</a:t>
            </a:r>
            <a:r>
              <a:rPr lang="en-US" altLang="zh-CN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</a:t>
            </a: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」与「声望阶段</a:t>
            </a:r>
            <a:r>
              <a:rPr lang="en-US" altLang="zh-CN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</a:t>
            </a: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称号</a:t>
            </a:r>
            <a:r>
              <a:rPr lang="en-US" altLang="zh-CN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</a:t>
            </a: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」两部分表现</a:t>
            </a:r>
            <a:endParaRPr lang="en-US" altLang="zh-CN" sz="1200" noProof="1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zh-CN" altLang="en-US" sz="12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「声望阶段」类似等级，控制各项功能</a:t>
            </a:r>
            <a:r>
              <a:rPr lang="en-US" altLang="zh-CN" sz="12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</a:t>
            </a:r>
            <a:r>
              <a:rPr lang="zh-CN" altLang="en-US" sz="12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建筑</a:t>
            </a:r>
            <a:r>
              <a:rPr lang="en-US" altLang="zh-CN" sz="12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</a:t>
            </a:r>
            <a:r>
              <a:rPr lang="zh-CN" altLang="en-US" sz="12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的解锁，提升「声望阶段」需要消耗声望数值</a:t>
            </a:r>
            <a:endParaRPr lang="en-US" altLang="zh-CN" sz="1200" noProof="1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zh-CN" altLang="en-US" sz="12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「声望值」的主要获得途径：山庄建设，弟子培养，弟子出外「行侠仗义」、「押镖」或参加「侠客岛」、「武林大会」等活动</a:t>
            </a:r>
            <a:endParaRPr lang="en-US" altLang="zh-CN" sz="1200" noProof="1" smtClean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zh-CN" altLang="en-US" sz="1200" noProof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「声望值」</a:t>
            </a:r>
            <a:r>
              <a:rPr lang="zh-CN" altLang="en-US" sz="1200" noProof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的</a:t>
            </a:r>
            <a:r>
              <a:rPr lang="zh-CN" altLang="en-US" sz="12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主要消耗途径：提升「声望阶级」，招募弟子，获取武功，承接押镖</a:t>
            </a:r>
            <a:endParaRPr lang="en-US" altLang="zh-CN" sz="1200" noProof="1" smtClean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zh-CN" altLang="en-US" sz="1200" noProof="1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「声望阶段」除功能性作用，还会决定「门派招牌」、「起名用字」、「门派事件」以及在「江湖排行」上进行排名</a:t>
            </a:r>
            <a:endParaRPr lang="zh-CN" altLang="en-US" sz="1200" noProof="1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8FB0280C-D3EE-4DA2-9F5A-6DA29D2738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286875" y="6382152"/>
            <a:ext cx="2743200" cy="365125"/>
          </a:xfrm>
        </p:spPr>
        <p:txBody>
          <a:bodyPr rtlCol="0"/>
          <a:lstStyle/>
          <a:p>
            <a:pPr rtl="0"/>
            <a:r>
              <a:rPr lang="en-US" altLang="zh-CN" dirty="0" smtClean="0"/>
              <a:t>4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758172" y="352796"/>
            <a:ext cx="2139131" cy="523220"/>
            <a:chOff x="758172" y="352796"/>
            <a:chExt cx="2139131" cy="523220"/>
          </a:xfrm>
        </p:grpSpPr>
        <p:sp>
          <p:nvSpPr>
            <p:cNvPr id="13" name="长方形 2">
              <a:extLst>
                <a:ext uri="{FF2B5EF4-FFF2-40B4-BE49-F238E27FC236}">
                  <a16:creationId xmlns:a16="http://schemas.microsoft.com/office/drawing/2014/main" xmlns="" id="{5C906931-C069-4BF7-9D34-6BD0A441F1D0}"/>
                </a:ext>
              </a:extLst>
            </p:cNvPr>
            <p:cNvSpPr/>
            <p:nvPr/>
          </p:nvSpPr>
          <p:spPr>
            <a:xfrm>
              <a:off x="758172" y="352796"/>
              <a:ext cx="2139131" cy="52322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YaHei Consolas Hybrid" panose="020B0509020204020204" pitchFamily="49" charset="-122"/>
                  <a:ea typeface="YaHei Consolas Hybrid" panose="020B0509020204020204" pitchFamily="49" charset="-122"/>
                </a:rPr>
                <a:t>  养成循环</a:t>
              </a:r>
              <a:endParaRPr lang="zh-CN" altLang="en-US" sz="2000" dirty="0">
                <a:solidFill>
                  <a:schemeClr val="bg1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endParaRPr>
            </a:p>
          </p:txBody>
        </p:sp>
        <p:sp>
          <p:nvSpPr>
            <p:cNvPr id="14" name="长方形 6">
              <a:extLst>
                <a:ext uri="{FF2B5EF4-FFF2-40B4-BE49-F238E27FC236}">
                  <a16:creationId xmlns:a16="http://schemas.microsoft.com/office/drawing/2014/main" xmlns="" id="{FA7AA601-65CC-44E2-A893-84390726E282}"/>
                </a:ext>
              </a:extLst>
            </p:cNvPr>
            <p:cNvSpPr/>
            <p:nvPr/>
          </p:nvSpPr>
          <p:spPr>
            <a:xfrm flipV="1">
              <a:off x="886852" y="446159"/>
              <a:ext cx="221224" cy="168247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  <a:gd name="connsiteX0" fmla="*/ 4330700 w 4330700"/>
                <a:gd name="connsiteY0" fmla="*/ 588834 h 588834"/>
                <a:gd name="connsiteX1" fmla="*/ 0 w 4330700"/>
                <a:gd name="connsiteY1" fmla="*/ 588834 h 588834"/>
                <a:gd name="connsiteX2" fmla="*/ 0 w 4330700"/>
                <a:gd name="connsiteY2" fmla="*/ 0 h 588834"/>
                <a:gd name="connsiteX0" fmla="*/ 550806 w 550806"/>
                <a:gd name="connsiteY0" fmla="*/ 588834 h 588834"/>
                <a:gd name="connsiteX1" fmla="*/ 0 w 550806"/>
                <a:gd name="connsiteY1" fmla="*/ 588834 h 588834"/>
                <a:gd name="connsiteX2" fmla="*/ 0 w 550806"/>
                <a:gd name="connsiteY2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06" h="588834">
                  <a:moveTo>
                    <a:pt x="550806" y="588834"/>
                  </a:move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solidFill>
                  <a:schemeClr val="bg1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endParaRPr>
            </a:p>
          </p:txBody>
        </p:sp>
      </p:grpSp>
      <p:pic>
        <p:nvPicPr>
          <p:cNvPr id="16" name="图片占位符 11" descr="教师">
            <a:extLst>
              <a:ext uri="{FF2B5EF4-FFF2-40B4-BE49-F238E27FC236}">
                <a16:creationId xmlns:a16="http://schemas.microsoft.com/office/drawing/2014/main" xmlns="" id="{BCF515DC-353A-4948-84E1-001D6B6C70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3920623" y="1816537"/>
            <a:ext cx="542925" cy="542925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pic>
        <p:nvPicPr>
          <p:cNvPr id="17" name="图片占位符 15" descr="组">
            <a:extLst>
              <a:ext uri="{FF2B5EF4-FFF2-40B4-BE49-F238E27FC236}">
                <a16:creationId xmlns:a16="http://schemas.microsoft.com/office/drawing/2014/main" xmlns="" id="{FD22C7BB-0313-DD45-87C7-17AC5A8AEB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p:blipFill>
        <p:spPr>
          <a:xfrm>
            <a:off x="7740452" y="1868910"/>
            <a:ext cx="490552" cy="490552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414407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4">
            <a:extLst>
              <a:ext uri="{FF2B5EF4-FFF2-40B4-BE49-F238E27FC236}">
                <a16:creationId xmlns:a16="http://schemas.microsoft.com/office/drawing/2014/main" xmlns="" id="{8406F84B-83F0-4BBC-AD8E-6C4E663B24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09431" y="6213621"/>
            <a:ext cx="537262" cy="365125"/>
          </a:xfrm>
        </p:spPr>
        <p:txBody>
          <a:bodyPr rtlCol="0"/>
          <a:lstStyle/>
          <a:p>
            <a:pPr rtl="0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0" name="标题 1">
            <a:extLst>
              <a:ext uri="{FF2B5EF4-FFF2-40B4-BE49-F238E27FC236}">
                <a16:creationId xmlns:a16="http://schemas.microsoft.com/office/drawing/2014/main" xmlns="" id="{D4E62373-F51E-4BB4-823A-2F3CA355D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569" y="980571"/>
            <a:ext cx="2931575" cy="642874"/>
          </a:xfrm>
        </p:spPr>
        <p:txBody>
          <a:bodyPr rtlCol="0">
            <a:normAutofit fontScale="90000"/>
          </a:bodyPr>
          <a:lstStyle/>
          <a:p>
            <a:pPr rtl="0"/>
            <a:r>
              <a:rPr lang="zh-CN" altLang="en-US" dirty="0" smtClean="0">
                <a:solidFill>
                  <a:srgbClr val="960C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仗剑江湖</a:t>
            </a:r>
            <a:endParaRPr lang="zh-CN" altLang="en-US" dirty="0">
              <a:solidFill>
                <a:srgbClr val="960C2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758172" y="352796"/>
            <a:ext cx="2139131" cy="523220"/>
            <a:chOff x="758172" y="352796"/>
            <a:chExt cx="2139131" cy="523220"/>
          </a:xfrm>
        </p:grpSpPr>
        <p:sp>
          <p:nvSpPr>
            <p:cNvPr id="43" name="长方形 2">
              <a:extLst>
                <a:ext uri="{FF2B5EF4-FFF2-40B4-BE49-F238E27FC236}">
                  <a16:creationId xmlns:a16="http://schemas.microsoft.com/office/drawing/2014/main" xmlns="" id="{5C906931-C069-4BF7-9D34-6BD0A441F1D0}"/>
                </a:ext>
              </a:extLst>
            </p:cNvPr>
            <p:cNvSpPr/>
            <p:nvPr/>
          </p:nvSpPr>
          <p:spPr>
            <a:xfrm>
              <a:off x="758172" y="352796"/>
              <a:ext cx="2139131" cy="52322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YaHei Consolas Hybrid" panose="020B0509020204020204" pitchFamily="49" charset="-122"/>
                  <a:ea typeface="YaHei Consolas Hybrid" panose="020B0509020204020204" pitchFamily="49" charset="-122"/>
                </a:rPr>
                <a:t>  任务剧情</a:t>
              </a:r>
              <a:endParaRPr lang="zh-CN" altLang="en-US" sz="2000" dirty="0">
                <a:solidFill>
                  <a:schemeClr val="bg1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endParaRPr>
            </a:p>
          </p:txBody>
        </p:sp>
        <p:sp>
          <p:nvSpPr>
            <p:cNvPr id="44" name="长方形 6">
              <a:extLst>
                <a:ext uri="{FF2B5EF4-FFF2-40B4-BE49-F238E27FC236}">
                  <a16:creationId xmlns:a16="http://schemas.microsoft.com/office/drawing/2014/main" xmlns="" id="{FA7AA601-65CC-44E2-A893-84390726E282}"/>
                </a:ext>
              </a:extLst>
            </p:cNvPr>
            <p:cNvSpPr/>
            <p:nvPr/>
          </p:nvSpPr>
          <p:spPr>
            <a:xfrm flipV="1">
              <a:off x="886852" y="446159"/>
              <a:ext cx="221224" cy="168247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  <a:gd name="connsiteX0" fmla="*/ 4330700 w 4330700"/>
                <a:gd name="connsiteY0" fmla="*/ 588834 h 588834"/>
                <a:gd name="connsiteX1" fmla="*/ 0 w 4330700"/>
                <a:gd name="connsiteY1" fmla="*/ 588834 h 588834"/>
                <a:gd name="connsiteX2" fmla="*/ 0 w 4330700"/>
                <a:gd name="connsiteY2" fmla="*/ 0 h 588834"/>
                <a:gd name="connsiteX0" fmla="*/ 550806 w 550806"/>
                <a:gd name="connsiteY0" fmla="*/ 588834 h 588834"/>
                <a:gd name="connsiteX1" fmla="*/ 0 w 550806"/>
                <a:gd name="connsiteY1" fmla="*/ 588834 h 588834"/>
                <a:gd name="connsiteX2" fmla="*/ 0 w 550806"/>
                <a:gd name="connsiteY2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06" h="588834">
                  <a:moveTo>
                    <a:pt x="550806" y="588834"/>
                  </a:move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solidFill>
                  <a:schemeClr val="bg1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44" y="1822454"/>
            <a:ext cx="3034913" cy="342246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62524" y="1660529"/>
            <a:ext cx="589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玩家可以选择的</a:t>
            </a: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为九大宗派</a:t>
            </a:r>
            <a:r>
              <a:rPr lang="en-US" altLang="zh-CN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</a:t>
            </a: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左图中绿色</a:t>
            </a:r>
            <a:r>
              <a:rPr lang="en-US" altLang="zh-CN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</a:t>
            </a: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，玩家扮演附庸在该宗派下的「小门派」，需要从本宗派获得「武功授权」才能用于教授弟子</a:t>
            </a:r>
            <a:endParaRPr lang="zh-CN" altLang="en-US" sz="12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62523" y="2622554"/>
            <a:ext cx="589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游戏中还有玩家不能选择的</a:t>
            </a: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宗派</a:t>
            </a:r>
            <a:r>
              <a:rPr lang="en-US" altLang="zh-CN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(</a:t>
            </a: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如左图中灰色</a:t>
            </a:r>
            <a:r>
              <a:rPr lang="en-US" altLang="zh-CN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)</a:t>
            </a: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，这些宗派在剧情主扮演：反派势力、隐藏势力、世外高人等角色</a:t>
            </a:r>
            <a:endParaRPr lang="zh-CN" altLang="en-US" sz="12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62524" y="1285875"/>
            <a:ext cx="124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九大宗派</a:t>
            </a:r>
            <a:endParaRPr lang="zh-CN" altLang="en-US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962523" y="2187708"/>
            <a:ext cx="124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其它宗派</a:t>
            </a:r>
            <a:endParaRPr lang="zh-CN" altLang="en-US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962523" y="3127903"/>
            <a:ext cx="124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随机框架</a:t>
            </a:r>
            <a:endParaRPr lang="zh-CN" altLang="en-US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962522" y="3540919"/>
            <a:ext cx="589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每个宗派都有「内部结构」与「外部关系」，在开服时各个宗派的以上两个结构会随机生成，以行成该服务器的剧情基础框架</a:t>
            </a:r>
            <a:endParaRPr lang="zh-CN" altLang="en-US" sz="12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962523" y="4041279"/>
            <a:ext cx="124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侠之抉择</a:t>
            </a:r>
            <a:endParaRPr lang="zh-CN" altLang="en-US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962522" y="4454295"/>
            <a:ext cx="5895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游戏中玩家扮演的掌门人会在各种剧情事件中面临「狭义抉择」，即在「秩序」与「自由」二者选择，以形成玩家自己的「狭义观」，该属性会影响来拜师的弟子类型以及剧情走向</a:t>
            </a:r>
            <a:endParaRPr lang="zh-CN" altLang="en-US" sz="12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962523" y="5198356"/>
            <a:ext cx="124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武林传</a:t>
            </a:r>
            <a:endParaRPr lang="zh-CN" altLang="en-US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962522" y="5544697"/>
            <a:ext cx="589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玩家每完成一段关键剧情任务，会生成一段以武侠小说形式展现的篇章，每个玩家会获得自己独一无二的剧情回顾文本，最终累积成「武林传」</a:t>
            </a:r>
            <a:endParaRPr lang="zh-CN" altLang="en-US" sz="12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248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4">
            <a:extLst>
              <a:ext uri="{FF2B5EF4-FFF2-40B4-BE49-F238E27FC236}">
                <a16:creationId xmlns:a16="http://schemas.microsoft.com/office/drawing/2014/main" xmlns="" id="{8406F84B-83F0-4BBC-AD8E-6C4E663B24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09431" y="6213621"/>
            <a:ext cx="537262" cy="365125"/>
          </a:xfrm>
        </p:spPr>
        <p:txBody>
          <a:bodyPr rtlCol="0"/>
          <a:lstStyle/>
          <a:p>
            <a:pPr rtl="0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40" name="标题 1">
            <a:extLst>
              <a:ext uri="{FF2B5EF4-FFF2-40B4-BE49-F238E27FC236}">
                <a16:creationId xmlns:a16="http://schemas.microsoft.com/office/drawing/2014/main" xmlns="" id="{D4E62373-F51E-4BB4-823A-2F3CA355D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569" y="980571"/>
            <a:ext cx="2931575" cy="642874"/>
          </a:xfrm>
        </p:spPr>
        <p:txBody>
          <a:bodyPr rtlCol="0">
            <a:normAutofit fontScale="90000"/>
          </a:bodyPr>
          <a:lstStyle/>
          <a:p>
            <a:pPr rtl="0"/>
            <a:r>
              <a:rPr lang="zh-CN" altLang="en-US" dirty="0" smtClean="0">
                <a:solidFill>
                  <a:srgbClr val="960C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武功流派</a:t>
            </a:r>
            <a:endParaRPr lang="zh-CN" altLang="en-US" dirty="0">
              <a:solidFill>
                <a:srgbClr val="960C2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758172" y="352796"/>
            <a:ext cx="2139131" cy="523220"/>
            <a:chOff x="758172" y="352796"/>
            <a:chExt cx="2139131" cy="523220"/>
          </a:xfrm>
        </p:grpSpPr>
        <p:sp>
          <p:nvSpPr>
            <p:cNvPr id="43" name="长方形 2">
              <a:extLst>
                <a:ext uri="{FF2B5EF4-FFF2-40B4-BE49-F238E27FC236}">
                  <a16:creationId xmlns:a16="http://schemas.microsoft.com/office/drawing/2014/main" xmlns="" id="{5C906931-C069-4BF7-9D34-6BD0A441F1D0}"/>
                </a:ext>
              </a:extLst>
            </p:cNvPr>
            <p:cNvSpPr/>
            <p:nvPr/>
          </p:nvSpPr>
          <p:spPr>
            <a:xfrm>
              <a:off x="758172" y="352796"/>
              <a:ext cx="2139131" cy="52322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YaHei Consolas Hybrid" panose="020B0509020204020204" pitchFamily="49" charset="-122"/>
                  <a:ea typeface="YaHei Consolas Hybrid" panose="020B0509020204020204" pitchFamily="49" charset="-122"/>
                </a:rPr>
                <a:t>  战斗体验</a:t>
              </a:r>
              <a:endParaRPr lang="zh-CN" altLang="en-US" sz="2000" dirty="0">
                <a:solidFill>
                  <a:schemeClr val="bg1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endParaRPr>
            </a:p>
          </p:txBody>
        </p:sp>
        <p:sp>
          <p:nvSpPr>
            <p:cNvPr id="44" name="长方形 6">
              <a:extLst>
                <a:ext uri="{FF2B5EF4-FFF2-40B4-BE49-F238E27FC236}">
                  <a16:creationId xmlns:a16="http://schemas.microsoft.com/office/drawing/2014/main" xmlns="" id="{FA7AA601-65CC-44E2-A893-84390726E282}"/>
                </a:ext>
              </a:extLst>
            </p:cNvPr>
            <p:cNvSpPr/>
            <p:nvPr/>
          </p:nvSpPr>
          <p:spPr>
            <a:xfrm flipV="1">
              <a:off x="886852" y="446159"/>
              <a:ext cx="221224" cy="168247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  <a:gd name="connsiteX0" fmla="*/ 4330700 w 4330700"/>
                <a:gd name="connsiteY0" fmla="*/ 588834 h 588834"/>
                <a:gd name="connsiteX1" fmla="*/ 0 w 4330700"/>
                <a:gd name="connsiteY1" fmla="*/ 588834 h 588834"/>
                <a:gd name="connsiteX2" fmla="*/ 0 w 4330700"/>
                <a:gd name="connsiteY2" fmla="*/ 0 h 588834"/>
                <a:gd name="connsiteX0" fmla="*/ 550806 w 550806"/>
                <a:gd name="connsiteY0" fmla="*/ 588834 h 588834"/>
                <a:gd name="connsiteX1" fmla="*/ 0 w 550806"/>
                <a:gd name="connsiteY1" fmla="*/ 588834 h 588834"/>
                <a:gd name="connsiteX2" fmla="*/ 0 w 550806"/>
                <a:gd name="connsiteY2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06" h="588834">
                  <a:moveTo>
                    <a:pt x="550806" y="588834"/>
                  </a:move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solidFill>
                  <a:schemeClr val="bg1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40" y="2437250"/>
            <a:ext cx="3591456" cy="3163450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4962524" y="1527179"/>
            <a:ext cx="5895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基础战斗计算完全由弟子的武功境界决定，武功分为招式、心法、轻功三类，招式决定攻防暴数值，心法对招式进行效果加成，轻功决定先手、速度及躲闪</a:t>
            </a:r>
            <a:endParaRPr lang="zh-CN" altLang="en-US" sz="12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962523" y="2546354"/>
            <a:ext cx="589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QTE+</a:t>
            </a: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战前策略，</a:t>
            </a:r>
            <a:r>
              <a:rPr lang="en-US" altLang="zh-CN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QTE</a:t>
            </a: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玩法主要在前期提供操作体验，核心的战斗玩法是根据弟子特性搭配武功，再根据具体战斗调整招式、心法及轻功的搭配策略</a:t>
            </a:r>
            <a:endParaRPr lang="zh-CN" altLang="en-US" sz="12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962524" y="1152525"/>
            <a:ext cx="124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武功</a:t>
            </a:r>
            <a:endParaRPr lang="zh-CN" altLang="en-US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962523" y="2187708"/>
            <a:ext cx="124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操作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4962523" y="3127903"/>
            <a:ext cx="124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表现</a:t>
            </a:r>
            <a:endParaRPr lang="zh-CN" altLang="en-US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962522" y="3540919"/>
            <a:ext cx="6048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以表演为主，玩家可通过</a:t>
            </a:r>
            <a:r>
              <a:rPr lang="en-US" altLang="zh-CN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QTE</a:t>
            </a: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对连招、招架、反击、闪避等进行影响，最终呈现出类似</a:t>
            </a:r>
            <a:r>
              <a:rPr lang="en-US" altLang="zh-CN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KOF</a:t>
            </a: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格斗游戏的出招、防御、连招、拆招行云流水的武打表现</a:t>
            </a:r>
            <a:endParaRPr lang="zh-CN" altLang="en-US" sz="12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4962523" y="4041279"/>
            <a:ext cx="124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流派</a:t>
            </a:r>
            <a:endParaRPr lang="zh-CN" altLang="en-US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4962522" y="4454295"/>
            <a:ext cx="5895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即武功的</a:t>
            </a:r>
            <a:r>
              <a:rPr lang="en-US" altLang="zh-CN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build</a:t>
            </a: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，玩家可为每个弟子培养多套</a:t>
            </a:r>
            <a:r>
              <a:rPr lang="en-US" altLang="zh-CN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build</a:t>
            </a: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以应对不同的战斗情景，流派除要求「武功境界」外还需要培养「纯熟度」，越是「炉火纯青」的流派</a:t>
            </a:r>
            <a:r>
              <a:rPr lang="en-US" altLang="zh-CN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build</a:t>
            </a: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越能发挥最大效果</a:t>
            </a:r>
            <a:endParaRPr lang="zh-CN" altLang="en-US" sz="12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962522" y="5198356"/>
            <a:ext cx="143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援助</a:t>
            </a:r>
            <a:r>
              <a:rPr lang="en-US" altLang="zh-CN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/</a:t>
            </a:r>
            <a:r>
              <a:rPr lang="zh-CN" altLang="en-US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阵法</a:t>
            </a:r>
            <a:endParaRPr lang="zh-CN" altLang="en-US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4962522" y="5544697"/>
            <a:ext cx="589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弟子间的社会关系会在战斗中以「援助」的方式体现，即弟子的随机额外行动，最后还可通过「阵法」稳定「援助」的发动及放大其效果</a:t>
            </a:r>
            <a:endParaRPr lang="zh-CN" altLang="en-US" sz="12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693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4">
            <a:extLst>
              <a:ext uri="{FF2B5EF4-FFF2-40B4-BE49-F238E27FC236}">
                <a16:creationId xmlns:a16="http://schemas.microsoft.com/office/drawing/2014/main" xmlns="" id="{8406F84B-83F0-4BBC-AD8E-6C4E663B24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09431" y="6213621"/>
            <a:ext cx="537262" cy="365125"/>
          </a:xfrm>
        </p:spPr>
        <p:txBody>
          <a:bodyPr rtlCol="0"/>
          <a:lstStyle/>
          <a:p>
            <a:pPr rtl="0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40" name="标题 1">
            <a:extLst>
              <a:ext uri="{FF2B5EF4-FFF2-40B4-BE49-F238E27FC236}">
                <a16:creationId xmlns:a16="http://schemas.microsoft.com/office/drawing/2014/main" xmlns="" id="{D4E62373-F51E-4BB4-823A-2F3CA355D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569" y="980571"/>
            <a:ext cx="2931575" cy="642874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zh-CN" dirty="0" smtClean="0">
                <a:solidFill>
                  <a:srgbClr val="960C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SLG</a:t>
            </a:r>
            <a:endParaRPr lang="zh-CN" altLang="en-US" dirty="0">
              <a:solidFill>
                <a:srgbClr val="960C2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758172" y="352796"/>
            <a:ext cx="2139131" cy="523220"/>
            <a:chOff x="758172" y="352796"/>
            <a:chExt cx="2139131" cy="523220"/>
          </a:xfrm>
        </p:grpSpPr>
        <p:sp>
          <p:nvSpPr>
            <p:cNvPr id="43" name="长方形 2">
              <a:extLst>
                <a:ext uri="{FF2B5EF4-FFF2-40B4-BE49-F238E27FC236}">
                  <a16:creationId xmlns:a16="http://schemas.microsoft.com/office/drawing/2014/main" xmlns="" id="{5C906931-C069-4BF7-9D34-6BD0A441F1D0}"/>
                </a:ext>
              </a:extLst>
            </p:cNvPr>
            <p:cNvSpPr/>
            <p:nvPr/>
          </p:nvSpPr>
          <p:spPr>
            <a:xfrm>
              <a:off x="758172" y="352796"/>
              <a:ext cx="2139131" cy="52322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YaHei Consolas Hybrid" panose="020B0509020204020204" pitchFamily="49" charset="-122"/>
                  <a:ea typeface="YaHei Consolas Hybrid" panose="020B0509020204020204" pitchFamily="49" charset="-122"/>
                </a:rPr>
                <a:t>  经济循环</a:t>
              </a:r>
              <a:endParaRPr lang="zh-CN" altLang="en-US" sz="2000" dirty="0">
                <a:solidFill>
                  <a:schemeClr val="bg1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endParaRPr>
            </a:p>
          </p:txBody>
        </p:sp>
        <p:sp>
          <p:nvSpPr>
            <p:cNvPr id="44" name="长方形 6">
              <a:extLst>
                <a:ext uri="{FF2B5EF4-FFF2-40B4-BE49-F238E27FC236}">
                  <a16:creationId xmlns:a16="http://schemas.microsoft.com/office/drawing/2014/main" xmlns="" id="{FA7AA601-65CC-44E2-A893-84390726E282}"/>
                </a:ext>
              </a:extLst>
            </p:cNvPr>
            <p:cNvSpPr/>
            <p:nvPr/>
          </p:nvSpPr>
          <p:spPr>
            <a:xfrm flipV="1">
              <a:off x="886852" y="446159"/>
              <a:ext cx="221224" cy="168247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  <a:gd name="connsiteX0" fmla="*/ 4330700 w 4330700"/>
                <a:gd name="connsiteY0" fmla="*/ 588834 h 588834"/>
                <a:gd name="connsiteX1" fmla="*/ 0 w 4330700"/>
                <a:gd name="connsiteY1" fmla="*/ 588834 h 588834"/>
                <a:gd name="connsiteX2" fmla="*/ 0 w 4330700"/>
                <a:gd name="connsiteY2" fmla="*/ 0 h 588834"/>
                <a:gd name="connsiteX0" fmla="*/ 550806 w 550806"/>
                <a:gd name="connsiteY0" fmla="*/ 588834 h 588834"/>
                <a:gd name="connsiteX1" fmla="*/ 0 w 550806"/>
                <a:gd name="connsiteY1" fmla="*/ 588834 h 588834"/>
                <a:gd name="connsiteX2" fmla="*/ 0 w 550806"/>
                <a:gd name="connsiteY2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06" h="588834">
                  <a:moveTo>
                    <a:pt x="550806" y="588834"/>
                  </a:move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solidFill>
                  <a:schemeClr val="bg1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endParaRPr>
            </a:p>
          </p:txBody>
        </p:sp>
      </p:grpSp>
      <p:sp>
        <p:nvSpPr>
          <p:cNvPr id="4" name="椭圆 3"/>
          <p:cNvSpPr/>
          <p:nvPr/>
        </p:nvSpPr>
        <p:spPr>
          <a:xfrm>
            <a:off x="4051589" y="2507673"/>
            <a:ext cx="1038225" cy="10287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经营</a:t>
            </a:r>
            <a:endParaRPr lang="zh-CN" altLang="en-US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9642764" y="2507673"/>
            <a:ext cx="1038225" cy="10287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战斗</a:t>
            </a:r>
            <a:endParaRPr lang="zh-CN" altLang="en-US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596508" y="2731510"/>
            <a:ext cx="589523" cy="58102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资源</a:t>
            </a:r>
            <a:endParaRPr lang="zh-CN" altLang="en-US" sz="16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112941" y="2340985"/>
            <a:ext cx="589523" cy="58102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装备</a:t>
            </a:r>
            <a:endParaRPr lang="zh-CN" altLang="en-US" sz="16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275939" y="1332429"/>
            <a:ext cx="589523" cy="5810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金钱</a:t>
            </a:r>
            <a:endParaRPr lang="zh-CN" altLang="en-US" sz="16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cxnSp>
        <p:nvCxnSpPr>
          <p:cNvPr id="7" name="直接箭头连接符 6"/>
          <p:cNvCxnSpPr>
            <a:stCxn id="4" idx="6"/>
            <a:endCxn id="5" idx="2"/>
          </p:cNvCxnSpPr>
          <p:nvPr/>
        </p:nvCxnSpPr>
        <p:spPr>
          <a:xfrm>
            <a:off x="5089814" y="3022023"/>
            <a:ext cx="5066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6"/>
            <a:endCxn id="12" idx="2"/>
          </p:cNvCxnSpPr>
          <p:nvPr/>
        </p:nvCxnSpPr>
        <p:spPr>
          <a:xfrm flipV="1">
            <a:off x="6186031" y="2631498"/>
            <a:ext cx="926910" cy="390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2" idx="6"/>
            <a:endCxn id="49" idx="2"/>
          </p:cNvCxnSpPr>
          <p:nvPr/>
        </p:nvCxnSpPr>
        <p:spPr>
          <a:xfrm flipV="1">
            <a:off x="7702464" y="2619592"/>
            <a:ext cx="844081" cy="119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5" idx="3"/>
            <a:endCxn id="4" idx="4"/>
          </p:cNvCxnSpPr>
          <p:nvPr/>
        </p:nvCxnSpPr>
        <p:spPr>
          <a:xfrm rot="5400000">
            <a:off x="4972309" y="2825839"/>
            <a:ext cx="308927" cy="1112140"/>
          </a:xfrm>
          <a:prstGeom prst="bentConnector3">
            <a:avLst>
              <a:gd name="adj1" fmla="val 17399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7112940" y="3191090"/>
            <a:ext cx="589523" cy="58102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丹药</a:t>
            </a:r>
          </a:p>
        </p:txBody>
      </p:sp>
      <p:cxnSp>
        <p:nvCxnSpPr>
          <p:cNvPr id="31" name="直接箭头连接符 30"/>
          <p:cNvCxnSpPr>
            <a:stCxn id="5" idx="6"/>
            <a:endCxn id="30" idx="2"/>
          </p:cNvCxnSpPr>
          <p:nvPr/>
        </p:nvCxnSpPr>
        <p:spPr>
          <a:xfrm>
            <a:off x="6186031" y="3022023"/>
            <a:ext cx="926909" cy="459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30" idx="6"/>
          </p:cNvCxnSpPr>
          <p:nvPr/>
        </p:nvCxnSpPr>
        <p:spPr>
          <a:xfrm>
            <a:off x="7702463" y="3481603"/>
            <a:ext cx="2206065" cy="107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10" idx="4"/>
            <a:endCxn id="5" idx="4"/>
          </p:cNvCxnSpPr>
          <p:nvPr/>
        </p:nvCxnSpPr>
        <p:spPr>
          <a:xfrm rot="5400000" flipH="1">
            <a:off x="7914655" y="1289151"/>
            <a:ext cx="223838" cy="4270607"/>
          </a:xfrm>
          <a:prstGeom prst="bentConnector3">
            <a:avLst>
              <a:gd name="adj1" fmla="val -27233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>
            <a:off x="8546545" y="2329079"/>
            <a:ext cx="589523" cy="581025"/>
          </a:xfrm>
          <a:prstGeom prst="ellipse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弟子</a:t>
            </a:r>
          </a:p>
        </p:txBody>
      </p:sp>
      <p:cxnSp>
        <p:nvCxnSpPr>
          <p:cNvPr id="51" name="直接箭头连接符 50"/>
          <p:cNvCxnSpPr>
            <a:stCxn id="49" idx="6"/>
            <a:endCxn id="10" idx="1"/>
          </p:cNvCxnSpPr>
          <p:nvPr/>
        </p:nvCxnSpPr>
        <p:spPr>
          <a:xfrm>
            <a:off x="9136068" y="2619592"/>
            <a:ext cx="658741" cy="38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10" idx="0"/>
            <a:endCxn id="13" idx="6"/>
          </p:cNvCxnSpPr>
          <p:nvPr/>
        </p:nvCxnSpPr>
        <p:spPr>
          <a:xfrm rot="16200000" flipV="1">
            <a:off x="7071305" y="-582900"/>
            <a:ext cx="884731" cy="52964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13" idx="4"/>
            <a:endCxn id="4" idx="0"/>
          </p:cNvCxnSpPr>
          <p:nvPr/>
        </p:nvCxnSpPr>
        <p:spPr>
          <a:xfrm>
            <a:off x="4570701" y="1913454"/>
            <a:ext cx="1" cy="5942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椭圆 63"/>
          <p:cNvSpPr/>
          <p:nvPr/>
        </p:nvSpPr>
        <p:spPr>
          <a:xfrm>
            <a:off x="8546545" y="5382781"/>
            <a:ext cx="589523" cy="58102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声望</a:t>
            </a:r>
            <a:endParaRPr lang="zh-CN" altLang="en-US" sz="16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cxnSp>
        <p:nvCxnSpPr>
          <p:cNvPr id="65" name="肘形连接符 64"/>
          <p:cNvCxnSpPr>
            <a:stCxn id="10" idx="6"/>
            <a:endCxn id="64" idx="6"/>
          </p:cNvCxnSpPr>
          <p:nvPr/>
        </p:nvCxnSpPr>
        <p:spPr>
          <a:xfrm flipH="1">
            <a:off x="9136068" y="3022023"/>
            <a:ext cx="1544921" cy="2651271"/>
          </a:xfrm>
          <a:prstGeom prst="bentConnector3">
            <a:avLst>
              <a:gd name="adj1" fmla="val -1479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肘形连接符 67"/>
          <p:cNvCxnSpPr>
            <a:stCxn id="64" idx="2"/>
            <a:endCxn id="4" idx="2"/>
          </p:cNvCxnSpPr>
          <p:nvPr/>
        </p:nvCxnSpPr>
        <p:spPr>
          <a:xfrm rot="10800000">
            <a:off x="4051589" y="3022024"/>
            <a:ext cx="4494956" cy="2651271"/>
          </a:xfrm>
          <a:prstGeom prst="bentConnector3">
            <a:avLst>
              <a:gd name="adj1" fmla="val 10508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椭圆 74"/>
          <p:cNvSpPr/>
          <p:nvPr/>
        </p:nvSpPr>
        <p:spPr>
          <a:xfrm>
            <a:off x="8546544" y="4547780"/>
            <a:ext cx="589523" cy="58102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武功</a:t>
            </a:r>
            <a:endParaRPr lang="zh-CN" altLang="en-US" sz="16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cxnSp>
        <p:nvCxnSpPr>
          <p:cNvPr id="81" name="肘形连接符 80"/>
          <p:cNvCxnSpPr>
            <a:stCxn id="64" idx="0"/>
            <a:endCxn id="75" idx="4"/>
          </p:cNvCxnSpPr>
          <p:nvPr/>
        </p:nvCxnSpPr>
        <p:spPr>
          <a:xfrm rot="16200000" flipV="1">
            <a:off x="8714319" y="5255792"/>
            <a:ext cx="253976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肘形连接符 83"/>
          <p:cNvCxnSpPr>
            <a:stCxn id="75" idx="0"/>
            <a:endCxn id="49" idx="4"/>
          </p:cNvCxnSpPr>
          <p:nvPr/>
        </p:nvCxnSpPr>
        <p:spPr>
          <a:xfrm rot="5400000" flipH="1" flipV="1">
            <a:off x="8022468" y="3728942"/>
            <a:ext cx="1637676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stCxn id="4" idx="7"/>
            <a:endCxn id="49" idx="0"/>
          </p:cNvCxnSpPr>
          <p:nvPr/>
        </p:nvCxnSpPr>
        <p:spPr>
          <a:xfrm rot="5400000" flipH="1" flipV="1">
            <a:off x="6724916" y="541932"/>
            <a:ext cx="329244" cy="3903538"/>
          </a:xfrm>
          <a:prstGeom prst="bentConnector3">
            <a:avLst>
              <a:gd name="adj1" fmla="val 16943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1118467" y="2340985"/>
            <a:ext cx="1458479" cy="56911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建设</a:t>
            </a:r>
          </a:p>
        </p:txBody>
      </p:sp>
      <p:sp>
        <p:nvSpPr>
          <p:cNvPr id="95" name="矩形 94"/>
          <p:cNvSpPr/>
          <p:nvPr/>
        </p:nvSpPr>
        <p:spPr>
          <a:xfrm>
            <a:off x="1121354" y="3343084"/>
            <a:ext cx="1458479" cy="56911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生产</a:t>
            </a:r>
            <a:endParaRPr lang="zh-CN" altLang="en-US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1119279" y="4345183"/>
            <a:ext cx="1458479" cy="56911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战斗</a:t>
            </a:r>
            <a:endParaRPr lang="zh-CN" altLang="en-US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117602" y="5324223"/>
            <a:ext cx="1458479" cy="56911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消耗</a:t>
            </a:r>
          </a:p>
        </p:txBody>
      </p:sp>
      <p:cxnSp>
        <p:nvCxnSpPr>
          <p:cNvPr id="98" name="肘形连接符 97"/>
          <p:cNvCxnSpPr>
            <a:stCxn id="94" idx="2"/>
            <a:endCxn id="95" idx="0"/>
          </p:cNvCxnSpPr>
          <p:nvPr/>
        </p:nvCxnSpPr>
        <p:spPr>
          <a:xfrm rot="16200000" flipH="1">
            <a:off x="1632660" y="3125150"/>
            <a:ext cx="432980" cy="28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肘形连接符 100"/>
          <p:cNvCxnSpPr>
            <a:stCxn id="95" idx="2"/>
            <a:endCxn id="96" idx="0"/>
          </p:cNvCxnSpPr>
          <p:nvPr/>
        </p:nvCxnSpPr>
        <p:spPr>
          <a:xfrm rot="5400000">
            <a:off x="1633067" y="4127656"/>
            <a:ext cx="432980" cy="20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肘形连接符 103"/>
          <p:cNvCxnSpPr>
            <a:stCxn id="96" idx="2"/>
            <a:endCxn id="97" idx="0"/>
          </p:cNvCxnSpPr>
          <p:nvPr/>
        </p:nvCxnSpPr>
        <p:spPr>
          <a:xfrm rot="5400000">
            <a:off x="1642721" y="5118424"/>
            <a:ext cx="409921" cy="16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肘形连接符 106"/>
          <p:cNvCxnSpPr>
            <a:stCxn id="97" idx="1"/>
            <a:endCxn id="95" idx="1"/>
          </p:cNvCxnSpPr>
          <p:nvPr/>
        </p:nvCxnSpPr>
        <p:spPr>
          <a:xfrm rot="10800000" flipH="1">
            <a:off x="1117602" y="3627645"/>
            <a:ext cx="3752" cy="1981139"/>
          </a:xfrm>
          <a:prstGeom prst="bentConnector3">
            <a:avLst>
              <a:gd name="adj1" fmla="val -609275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9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4">
            <a:extLst>
              <a:ext uri="{FF2B5EF4-FFF2-40B4-BE49-F238E27FC236}">
                <a16:creationId xmlns:a16="http://schemas.microsoft.com/office/drawing/2014/main" xmlns="" id="{8406F84B-83F0-4BBC-AD8E-6C4E663B24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09431" y="6213621"/>
            <a:ext cx="537262" cy="365125"/>
          </a:xfrm>
        </p:spPr>
        <p:txBody>
          <a:bodyPr rtlCol="0"/>
          <a:lstStyle/>
          <a:p>
            <a:pPr rtl="0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40" name="标题 1">
            <a:extLst>
              <a:ext uri="{FF2B5EF4-FFF2-40B4-BE49-F238E27FC236}">
                <a16:creationId xmlns:a16="http://schemas.microsoft.com/office/drawing/2014/main" xmlns="" id="{D4E62373-F51E-4BB4-823A-2F3CA355D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569" y="980571"/>
            <a:ext cx="2931575" cy="642874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zh-CN" dirty="0" smtClean="0">
                <a:solidFill>
                  <a:srgbClr val="960C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MMO</a:t>
            </a:r>
            <a:endParaRPr lang="zh-CN" altLang="en-US" dirty="0">
              <a:solidFill>
                <a:srgbClr val="960C2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758172" y="352796"/>
            <a:ext cx="2139131" cy="523220"/>
            <a:chOff x="758172" y="352796"/>
            <a:chExt cx="2139131" cy="523220"/>
          </a:xfrm>
        </p:grpSpPr>
        <p:sp>
          <p:nvSpPr>
            <p:cNvPr id="43" name="长方形 2">
              <a:extLst>
                <a:ext uri="{FF2B5EF4-FFF2-40B4-BE49-F238E27FC236}">
                  <a16:creationId xmlns:a16="http://schemas.microsoft.com/office/drawing/2014/main" xmlns="" id="{5C906931-C069-4BF7-9D34-6BD0A441F1D0}"/>
                </a:ext>
              </a:extLst>
            </p:cNvPr>
            <p:cNvSpPr/>
            <p:nvPr/>
          </p:nvSpPr>
          <p:spPr>
            <a:xfrm>
              <a:off x="758172" y="352796"/>
              <a:ext cx="2139131" cy="52322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YaHei Consolas Hybrid" panose="020B0509020204020204" pitchFamily="49" charset="-122"/>
                  <a:ea typeface="YaHei Consolas Hybrid" panose="020B0509020204020204" pitchFamily="49" charset="-122"/>
                </a:rPr>
                <a:t>  社交体系</a:t>
              </a:r>
              <a:endParaRPr lang="zh-CN" altLang="en-US" sz="2000" dirty="0">
                <a:solidFill>
                  <a:schemeClr val="bg1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endParaRPr>
            </a:p>
          </p:txBody>
        </p:sp>
        <p:sp>
          <p:nvSpPr>
            <p:cNvPr id="44" name="长方形 6">
              <a:extLst>
                <a:ext uri="{FF2B5EF4-FFF2-40B4-BE49-F238E27FC236}">
                  <a16:creationId xmlns:a16="http://schemas.microsoft.com/office/drawing/2014/main" xmlns="" id="{FA7AA601-65CC-44E2-A893-84390726E282}"/>
                </a:ext>
              </a:extLst>
            </p:cNvPr>
            <p:cNvSpPr/>
            <p:nvPr/>
          </p:nvSpPr>
          <p:spPr>
            <a:xfrm flipV="1">
              <a:off x="886852" y="446159"/>
              <a:ext cx="221224" cy="168247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  <a:gd name="connsiteX0" fmla="*/ 4330700 w 4330700"/>
                <a:gd name="connsiteY0" fmla="*/ 588834 h 588834"/>
                <a:gd name="connsiteX1" fmla="*/ 0 w 4330700"/>
                <a:gd name="connsiteY1" fmla="*/ 588834 h 588834"/>
                <a:gd name="connsiteX2" fmla="*/ 0 w 4330700"/>
                <a:gd name="connsiteY2" fmla="*/ 0 h 588834"/>
                <a:gd name="connsiteX0" fmla="*/ 550806 w 550806"/>
                <a:gd name="connsiteY0" fmla="*/ 588834 h 588834"/>
                <a:gd name="connsiteX1" fmla="*/ 0 w 550806"/>
                <a:gd name="connsiteY1" fmla="*/ 588834 h 588834"/>
                <a:gd name="connsiteX2" fmla="*/ 0 w 550806"/>
                <a:gd name="connsiteY2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06" h="588834">
                  <a:moveTo>
                    <a:pt x="550806" y="588834"/>
                  </a:move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solidFill>
                  <a:schemeClr val="bg1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9027797" y="1474480"/>
            <a:ext cx="1458479" cy="56911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门派</a:t>
            </a:r>
            <a:endParaRPr lang="zh-CN" altLang="en-US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04642" y="3031217"/>
            <a:ext cx="905998" cy="56911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友门</a:t>
            </a:r>
            <a:endParaRPr lang="zh-CN" altLang="en-US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304037" y="3035189"/>
            <a:ext cx="905998" cy="56911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武盟</a:t>
            </a:r>
            <a:endParaRPr lang="zh-CN" altLang="en-US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503432" y="3031216"/>
            <a:ext cx="905998" cy="56911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宗派</a:t>
            </a:r>
            <a:endParaRPr lang="zh-CN" altLang="en-US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cxnSp>
        <p:nvCxnSpPr>
          <p:cNvPr id="11" name="肘形连接符 10"/>
          <p:cNvCxnSpPr>
            <a:stCxn id="7" idx="2"/>
            <a:endCxn id="9" idx="0"/>
          </p:cNvCxnSpPr>
          <p:nvPr/>
        </p:nvCxnSpPr>
        <p:spPr>
          <a:xfrm rot="5400000">
            <a:off x="9261242" y="2539394"/>
            <a:ext cx="99159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7" idx="2"/>
            <a:endCxn id="8" idx="0"/>
          </p:cNvCxnSpPr>
          <p:nvPr/>
        </p:nvCxnSpPr>
        <p:spPr>
          <a:xfrm rot="5400000">
            <a:off x="8663530" y="1937710"/>
            <a:ext cx="987618" cy="11993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7" idx="2"/>
            <a:endCxn id="10" idx="0"/>
          </p:cNvCxnSpPr>
          <p:nvPr/>
        </p:nvCxnSpPr>
        <p:spPr>
          <a:xfrm rot="16200000" flipH="1">
            <a:off x="9862926" y="1937710"/>
            <a:ext cx="987617" cy="11993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886853" y="2075349"/>
            <a:ext cx="589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类似玩家好友功能，提供基础的信息查看及聊天功能，结交为友门的玩家间可派遣弟子进行社交玩法，提高弟子间的友好度，形成弟子社交关系</a:t>
            </a:r>
            <a:endParaRPr lang="zh-CN" altLang="en-US" sz="12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86852" y="3011396"/>
            <a:ext cx="5895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类似帮会功能，有独立的经营场景，需要玩家共同经营</a:t>
            </a:r>
            <a:endParaRPr lang="zh-CN" altLang="en-US" sz="12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86853" y="1700695"/>
            <a:ext cx="124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友门</a:t>
            </a:r>
            <a:endParaRPr lang="zh-CN" altLang="en-US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86852" y="2600795"/>
            <a:ext cx="124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武盟</a:t>
            </a:r>
            <a:endParaRPr lang="zh-CN" altLang="en-US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027797" y="4098157"/>
            <a:ext cx="1458479" cy="56911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弟子</a:t>
            </a:r>
            <a:endParaRPr lang="zh-CN" altLang="en-US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104642" y="5644503"/>
            <a:ext cx="905998" cy="56911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好感</a:t>
            </a:r>
            <a:endParaRPr lang="zh-CN" altLang="en-US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304037" y="5648475"/>
            <a:ext cx="905998" cy="56911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结拜</a:t>
            </a:r>
            <a:endParaRPr lang="zh-CN" altLang="en-US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0503432" y="5644502"/>
            <a:ext cx="905998" cy="56911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夫妻</a:t>
            </a:r>
            <a:endParaRPr lang="zh-CN" altLang="en-US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cxnSp>
        <p:nvCxnSpPr>
          <p:cNvPr id="39" name="肘形连接符 38"/>
          <p:cNvCxnSpPr>
            <a:stCxn id="35" idx="2"/>
            <a:endCxn id="37" idx="0"/>
          </p:cNvCxnSpPr>
          <p:nvPr/>
        </p:nvCxnSpPr>
        <p:spPr>
          <a:xfrm rot="5400000">
            <a:off x="9266438" y="5157875"/>
            <a:ext cx="98119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35" idx="2"/>
            <a:endCxn id="36" idx="0"/>
          </p:cNvCxnSpPr>
          <p:nvPr/>
        </p:nvCxnSpPr>
        <p:spPr>
          <a:xfrm rot="5400000">
            <a:off x="8668726" y="4556191"/>
            <a:ext cx="977227" cy="11993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35" idx="2"/>
            <a:endCxn id="38" idx="0"/>
          </p:cNvCxnSpPr>
          <p:nvPr/>
        </p:nvCxnSpPr>
        <p:spPr>
          <a:xfrm rot="16200000" flipH="1">
            <a:off x="9868121" y="4556192"/>
            <a:ext cx="977226" cy="11993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886853" y="4262604"/>
            <a:ext cx="589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弟子通过社交往来、组队战斗、交换礼物等可增加彼此的好感</a:t>
            </a:r>
            <a:endParaRPr lang="en-US" altLang="zh-CN" sz="1200" dirty="0" smtClean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玩家可培养自己弟子间的好感度，也可培养和「友门」弟子的好感度</a:t>
            </a:r>
            <a:endParaRPr lang="zh-CN" altLang="en-US" sz="12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886852" y="5125914"/>
            <a:ext cx="5895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弟子间好感度达到要求即可进行结拜，最多支持</a:t>
            </a:r>
            <a:r>
              <a:rPr lang="en-US" altLang="zh-CN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2</a:t>
            </a: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至</a:t>
            </a:r>
            <a:r>
              <a:rPr lang="en-US" altLang="zh-CN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7</a:t>
            </a:r>
            <a:r>
              <a:rPr lang="zh-CN" altLang="en-US" sz="12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人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86853" y="3887950"/>
            <a:ext cx="124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弟子好感</a:t>
            </a:r>
            <a:endParaRPr lang="zh-CN" altLang="en-US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886852" y="4767268"/>
            <a:ext cx="124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弟子结拜</a:t>
            </a:r>
            <a:endParaRPr lang="zh-CN" altLang="en-US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86851" y="3265064"/>
            <a:ext cx="5895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对外功能有三：开镖局，建立区域影响力，持掌宗派</a:t>
            </a:r>
            <a:endParaRPr lang="zh-CN" altLang="en-US" sz="12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874699" y="3541596"/>
            <a:ext cx="5895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持掌宗派后，该武盟的成员即可学习该宗派武学，并可自创武学</a:t>
            </a:r>
            <a:endParaRPr lang="zh-CN" altLang="en-US" sz="12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86851" y="5369524"/>
            <a:ext cx="5895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结拜是修炼阵法的前提条件</a:t>
            </a:r>
            <a:endParaRPr lang="zh-CN" altLang="en-US" sz="12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895784" y="6052976"/>
            <a:ext cx="5895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异性弟子间好感度达到要求即可进行结婚，最多支持</a:t>
            </a:r>
            <a:r>
              <a:rPr lang="en-US" altLang="zh-CN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2</a:t>
            </a: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人</a:t>
            </a:r>
            <a:endParaRPr lang="zh-CN" altLang="en-US" sz="12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895784" y="5694330"/>
            <a:ext cx="124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弟子结婚</a:t>
            </a:r>
            <a:endParaRPr lang="zh-CN" altLang="en-US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895783" y="6296586"/>
            <a:ext cx="5895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成为夫妻的弟子战斗时援助机率为</a:t>
            </a:r>
            <a:r>
              <a:rPr lang="en-US" altLang="zh-CN" sz="1200" dirty="0" smtClean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100%</a:t>
            </a:r>
            <a:endParaRPr lang="zh-CN" altLang="en-US" sz="12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960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14143</TotalTime>
  <Words>2088</Words>
  <Application>Microsoft Office PowerPoint</Application>
  <PresentationFormat>宽屏</PresentationFormat>
  <Paragraphs>245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Microsoft YaHei UI</vt:lpstr>
      <vt:lpstr>YaHei Consolas Hybrid</vt:lpstr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核心玩法</vt:lpstr>
      <vt:lpstr>玩法结构</vt:lpstr>
      <vt:lpstr>门派经营</vt:lpstr>
      <vt:lpstr>仗剑江湖</vt:lpstr>
      <vt:lpstr>武功流派</vt:lpstr>
      <vt:lpstr>SLG</vt:lpstr>
      <vt:lpstr>MMO</vt:lpstr>
      <vt:lpstr>MMO+SLG</vt:lpstr>
      <vt:lpstr>心流体验</vt:lpstr>
      <vt:lpstr>版本计划</vt:lpstr>
      <vt:lpstr>可行性</vt:lpstr>
      <vt:lpstr>团队介绍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王斯佳</dc:creator>
  <cp:lastModifiedBy>王斯佳</cp:lastModifiedBy>
  <cp:revision>212</cp:revision>
  <dcterms:created xsi:type="dcterms:W3CDTF">2021-05-09T07:31:18Z</dcterms:created>
  <dcterms:modified xsi:type="dcterms:W3CDTF">2021-05-19T03:14:35Z</dcterms:modified>
</cp:coreProperties>
</file>