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0FB20C-B700-42BB-B2C1-2E6B3E2AF2EC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3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BC8A-9C16-44D9-B6FC-E88CB752737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8BB2-D4A1-4A22-B056-C67C8E0A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des of Jade" pitchFamily="2" charset="0"/>
              </a:rPr>
              <a:t>Airport Database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Ides of Jad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6324600"/>
            <a:ext cx="8610600" cy="46738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Kristina </a:t>
            </a:r>
            <a:r>
              <a:rPr lang="en-US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Nikiforova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 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Sagyndyk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Tukovayev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5358825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Team 5</a:t>
            </a:r>
            <a:endParaRPr lang="bg-BG" sz="32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8674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Martin </a:t>
            </a:r>
            <a:r>
              <a:rPr lang="en-US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Inkyov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Borislav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Georgiev</a:t>
            </a:r>
            <a:endParaRPr lang="bg-BG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04800"/>
            <a:ext cx="8991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5. Returns </a:t>
            </a:r>
            <a:r>
              <a:rPr lang="bg-BG" sz="2000" b="1" dirty="0" smtClean="0"/>
              <a:t>only </a:t>
            </a:r>
            <a:r>
              <a:rPr lang="bg-BG" sz="2000" b="1" dirty="0"/>
              <a:t>restaurants on Terminal 1, Gate </a:t>
            </a:r>
            <a:r>
              <a:rPr lang="bg-BG" sz="2000" b="1" dirty="0" smtClean="0"/>
              <a:t>A1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bg-BG" sz="2000" dirty="0" smtClean="0">
                <a:solidFill>
                  <a:schemeClr val="accent2"/>
                </a:solidFill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elect</a:t>
            </a:r>
            <a:r>
              <a:rPr lang="bg-BG" sz="2000" dirty="0"/>
              <a:t> Restaurant_ID, Restaurant_Name </a:t>
            </a:r>
            <a:endParaRPr lang="en-US" sz="2000" dirty="0"/>
          </a:p>
          <a:p>
            <a:pPr marL="0" indent="0">
              <a:buNone/>
            </a:pPr>
            <a:r>
              <a:rPr lang="bg-BG" sz="2000" dirty="0" smtClean="0">
                <a:solidFill>
                  <a:schemeClr val="accent2"/>
                </a:solidFill>
              </a:rPr>
              <a:t>F</a:t>
            </a:r>
            <a:r>
              <a:rPr lang="en-US" sz="2000" dirty="0" smtClean="0">
                <a:solidFill>
                  <a:schemeClr val="accent2"/>
                </a:solidFill>
              </a:rPr>
              <a:t>rom</a:t>
            </a:r>
            <a:r>
              <a:rPr lang="bg-BG" sz="2000" dirty="0"/>
              <a:t> restaurants </a:t>
            </a:r>
            <a:endParaRPr lang="en-US" sz="2000" dirty="0"/>
          </a:p>
          <a:p>
            <a:pPr marL="0" indent="0">
              <a:buNone/>
            </a:pPr>
            <a:r>
              <a:rPr lang="bg-BG" sz="2000" dirty="0" smtClean="0">
                <a:solidFill>
                  <a:schemeClr val="accent2"/>
                </a:solidFill>
              </a:rPr>
              <a:t>W</a:t>
            </a:r>
            <a:r>
              <a:rPr lang="en-US" sz="2000" dirty="0" smtClean="0">
                <a:solidFill>
                  <a:schemeClr val="accent2"/>
                </a:solidFill>
              </a:rPr>
              <a:t>here</a:t>
            </a:r>
            <a:r>
              <a:rPr lang="bg-BG" sz="2000" dirty="0"/>
              <a:t> Terminal_ID </a:t>
            </a:r>
            <a:r>
              <a:rPr lang="bg-BG" sz="2000" dirty="0" smtClean="0">
                <a:solidFill>
                  <a:schemeClr val="accent2"/>
                </a:solidFill>
              </a:rPr>
              <a:t>I</a:t>
            </a:r>
            <a:r>
              <a:rPr lang="en-US" sz="2000" dirty="0" smtClean="0">
                <a:solidFill>
                  <a:schemeClr val="accent2"/>
                </a:solidFill>
              </a:rPr>
              <a:t>n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bg-BG" sz="2000" dirty="0"/>
              <a:t>(</a:t>
            </a:r>
            <a:r>
              <a:rPr lang="bg-BG" sz="2000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elect </a:t>
            </a:r>
            <a:r>
              <a:rPr lang="bg-BG" sz="2000" dirty="0"/>
              <a:t> Terminal_ID</a:t>
            </a:r>
            <a:r>
              <a:rPr lang="en-US" sz="2000" dirty="0"/>
              <a:t>		</a:t>
            </a:r>
          </a:p>
          <a:p>
            <a:pPr marL="0" indent="0">
              <a:buNone/>
            </a:pPr>
            <a:r>
              <a:rPr lang="bg-BG" sz="2000" dirty="0"/>
              <a:t> </a:t>
            </a:r>
            <a:r>
              <a:rPr lang="bg-BG" sz="2000" dirty="0" smtClean="0">
                <a:solidFill>
                  <a:schemeClr val="accent2"/>
                </a:solidFill>
              </a:rPr>
              <a:t>F</a:t>
            </a:r>
            <a:r>
              <a:rPr lang="en-US" sz="2000" dirty="0" smtClean="0">
                <a:solidFill>
                  <a:schemeClr val="accent2"/>
                </a:solidFill>
              </a:rPr>
              <a:t>rom</a:t>
            </a:r>
            <a:r>
              <a:rPr lang="bg-BG" sz="2000" dirty="0"/>
              <a:t> restaurant_contracts </a:t>
            </a:r>
            <a:endParaRPr lang="en-US" sz="2000" dirty="0"/>
          </a:p>
          <a:p>
            <a:pPr marL="0" indent="0">
              <a:buNone/>
            </a:pPr>
            <a:r>
              <a:rPr lang="bg-BG" sz="2000" dirty="0" smtClean="0">
                <a:solidFill>
                  <a:schemeClr val="accent2"/>
                </a:solidFill>
              </a:rPr>
              <a:t>W</a:t>
            </a:r>
            <a:r>
              <a:rPr lang="en-US" sz="2000" dirty="0" smtClean="0">
                <a:solidFill>
                  <a:schemeClr val="accent2"/>
                </a:solidFill>
              </a:rPr>
              <a:t>here</a:t>
            </a:r>
            <a:r>
              <a:rPr lang="bg-BG" sz="2000" dirty="0"/>
              <a:t> restaurants.Terminal_ID </a:t>
            </a:r>
            <a:r>
              <a:rPr lang="bg-BG" sz="2000" dirty="0" smtClean="0">
                <a:solidFill>
                  <a:schemeClr val="accent2"/>
                </a:solidFill>
              </a:rPr>
              <a:t>I</a:t>
            </a:r>
            <a:r>
              <a:rPr lang="en-US" sz="2000" dirty="0" smtClean="0">
                <a:solidFill>
                  <a:schemeClr val="accent2"/>
                </a:solidFill>
              </a:rPr>
              <a:t>n</a:t>
            </a:r>
            <a:r>
              <a:rPr lang="bg-BG" sz="2000" dirty="0"/>
              <a:t> ('T01') </a:t>
            </a: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And</a:t>
            </a:r>
            <a:r>
              <a:rPr lang="bg-BG" sz="2000" dirty="0"/>
              <a:t> Gate_ID </a:t>
            </a:r>
            <a:r>
              <a:rPr lang="bg-BG" sz="2000" dirty="0" smtClean="0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n</a:t>
            </a:r>
            <a:r>
              <a:rPr lang="bg-BG" sz="2000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bg-BG" sz="2000" dirty="0"/>
              <a:t>(</a:t>
            </a:r>
            <a:r>
              <a:rPr lang="bg-BG" sz="2000" dirty="0">
                <a:solidFill>
                  <a:schemeClr val="accent2"/>
                </a:solidFill>
              </a:rPr>
              <a:t>Select</a:t>
            </a:r>
            <a:r>
              <a:rPr lang="bg-BG" sz="2000" dirty="0"/>
              <a:t> Gate_ID </a:t>
            </a: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From</a:t>
            </a:r>
            <a:r>
              <a:rPr lang="bg-BG" sz="2000" dirty="0"/>
              <a:t> gates </a:t>
            </a: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Where</a:t>
            </a:r>
            <a:r>
              <a:rPr lang="bg-BG" sz="2000" dirty="0"/>
              <a:t> gates.Gate_ID </a:t>
            </a:r>
            <a:r>
              <a:rPr lang="bg-BG" sz="2000" dirty="0" smtClean="0">
                <a:solidFill>
                  <a:schemeClr val="accent2"/>
                </a:solidFill>
              </a:rPr>
              <a:t>I</a:t>
            </a:r>
            <a:r>
              <a:rPr lang="en-US" sz="2000" dirty="0" smtClean="0">
                <a:solidFill>
                  <a:schemeClr val="accent2"/>
                </a:solidFill>
              </a:rPr>
              <a:t>n </a:t>
            </a:r>
            <a:r>
              <a:rPr lang="bg-BG" sz="2000" dirty="0" smtClean="0"/>
              <a:t>(</a:t>
            </a:r>
            <a:r>
              <a:rPr lang="bg-BG" sz="2000" dirty="0"/>
              <a:t>'A1')))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Execution time: 0:00:0.02679862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30" y="4298315"/>
            <a:ext cx="5119370" cy="2559685"/>
          </a:xfrm>
        </p:spPr>
      </p:pic>
      <p:pic>
        <p:nvPicPr>
          <p:cNvPr id="6" name="Picture 5" descr="D:\Stuff\INF 280 Database\Fall2015\OneManTeamProject_Fall2015\query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24200"/>
            <a:ext cx="3501706" cy="869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"/>
            <a:ext cx="8001000" cy="678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6. Returns </a:t>
            </a:r>
            <a:r>
              <a:rPr lang="bg-BG" sz="1600" b="1" dirty="0" smtClean="0"/>
              <a:t>every </a:t>
            </a:r>
            <a:r>
              <a:rPr lang="bg-BG" sz="1600" b="1" dirty="0"/>
              <a:t>airline, restaurant and shop who bought I00001</a:t>
            </a:r>
            <a:endParaRPr lang="en-US" sz="1600" dirty="0"/>
          </a:p>
          <a:p>
            <a:pPr marL="0" indent="0">
              <a:buNone/>
            </a:pPr>
            <a:r>
              <a:rPr lang="bg-BG" sz="1600" dirty="0">
                <a:solidFill>
                  <a:schemeClr val="accent2"/>
                </a:solidFill>
              </a:rPr>
              <a:t>Select</a:t>
            </a:r>
            <a:r>
              <a:rPr lang="bg-BG" sz="1600" dirty="0"/>
              <a:t> "Restaurants" </a:t>
            </a:r>
            <a:r>
              <a:rPr lang="en-US" sz="1600" dirty="0" smtClean="0">
                <a:solidFill>
                  <a:schemeClr val="accent2"/>
                </a:solidFill>
              </a:rPr>
              <a:t>A</a:t>
            </a:r>
            <a:r>
              <a:rPr lang="bg-BG" sz="1600" dirty="0" smtClean="0">
                <a:solidFill>
                  <a:schemeClr val="accent2"/>
                </a:solidFill>
              </a:rPr>
              <a:t>s</a:t>
            </a:r>
            <a:r>
              <a:rPr lang="bg-BG" sz="1600" dirty="0" smtClean="0"/>
              <a:t> </a:t>
            </a:r>
            <a:r>
              <a:rPr lang="bg-BG" sz="1600" dirty="0"/>
              <a:t>Category, Restaurant_Name </a:t>
            </a:r>
            <a:r>
              <a:rPr lang="bg-BG" sz="1600" dirty="0" smtClean="0">
                <a:solidFill>
                  <a:schemeClr val="accent2"/>
                </a:solidFill>
              </a:rPr>
              <a:t>As</a:t>
            </a:r>
            <a:r>
              <a:rPr lang="en-US" sz="1600" dirty="0" smtClean="0"/>
              <a:t> </a:t>
            </a:r>
            <a:r>
              <a:rPr lang="bg-BG" sz="1600" dirty="0" smtClean="0"/>
              <a:t>"Name</a:t>
            </a:r>
            <a:r>
              <a:rPr lang="bg-BG" sz="1600" dirty="0"/>
              <a:t>"</a:t>
            </a:r>
            <a:endParaRPr lang="en-US" sz="1600" dirty="0"/>
          </a:p>
          <a:p>
            <a:pPr marL="0" indent="0">
              <a:buNone/>
            </a:pPr>
            <a:r>
              <a:rPr lang="bg-BG" sz="1600" dirty="0">
                <a:solidFill>
                  <a:schemeClr val="accent2"/>
                </a:solidFill>
              </a:rPr>
              <a:t>From</a:t>
            </a:r>
            <a:r>
              <a:rPr lang="bg-BG" sz="1600" dirty="0"/>
              <a:t> restaurants</a:t>
            </a:r>
            <a:endParaRPr lang="en-US" sz="1600" dirty="0"/>
          </a:p>
          <a:p>
            <a:pPr marL="0" indent="0">
              <a:buNone/>
            </a:pPr>
            <a:r>
              <a:rPr lang="bg-BG" sz="1600" dirty="0">
                <a:solidFill>
                  <a:schemeClr val="accent2"/>
                </a:solidFill>
              </a:rPr>
              <a:t>Where</a:t>
            </a:r>
            <a:r>
              <a:rPr lang="bg-BG" sz="1600" dirty="0"/>
              <a:t> Restaurant_ID </a:t>
            </a:r>
            <a:r>
              <a:rPr lang="bg-BG" sz="1600" dirty="0" smtClean="0">
                <a:solidFill>
                  <a:schemeClr val="accent2"/>
                </a:solidFill>
              </a:rPr>
              <a:t>I</a:t>
            </a:r>
            <a:r>
              <a:rPr lang="en-US" sz="1600" dirty="0" smtClean="0">
                <a:solidFill>
                  <a:schemeClr val="accent2"/>
                </a:solidFill>
              </a:rPr>
              <a:t>n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bg-BG" sz="1600" dirty="0"/>
              <a:t>(</a:t>
            </a:r>
            <a:r>
              <a:rPr lang="bg-BG" sz="1600" dirty="0">
                <a:solidFill>
                  <a:schemeClr val="accent2"/>
                </a:solidFill>
              </a:rPr>
              <a:t>Select</a:t>
            </a:r>
            <a:r>
              <a:rPr lang="bg-BG" sz="1600" dirty="0"/>
              <a:t> Restaurant_ID</a:t>
            </a:r>
            <a:endParaRPr lang="en-US" sz="1600" dirty="0"/>
          </a:p>
          <a:p>
            <a:pPr marL="0" indent="0">
              <a:buNone/>
            </a:pPr>
            <a:r>
              <a:rPr lang="bg-BG" sz="1600" dirty="0"/>
              <a:t> </a:t>
            </a:r>
            <a:r>
              <a:rPr lang="bg-BG" sz="1600" dirty="0">
                <a:solidFill>
                  <a:schemeClr val="accent2"/>
                </a:solidFill>
              </a:rPr>
              <a:t>From</a:t>
            </a:r>
            <a:r>
              <a:rPr lang="bg-BG" sz="1600" dirty="0"/>
              <a:t> restaurant_orders</a:t>
            </a:r>
            <a:endParaRPr lang="en-US" sz="1600" dirty="0"/>
          </a:p>
          <a:p>
            <a:pPr marL="0" indent="0">
              <a:buNone/>
            </a:pPr>
            <a:r>
              <a:rPr lang="bg-BG" sz="1600" dirty="0"/>
              <a:t> </a:t>
            </a:r>
            <a:r>
              <a:rPr lang="bg-BG" sz="1600" dirty="0">
                <a:solidFill>
                  <a:schemeClr val="accent2"/>
                </a:solidFill>
              </a:rPr>
              <a:t>Where</a:t>
            </a:r>
            <a:r>
              <a:rPr lang="bg-BG" sz="1600" dirty="0"/>
              <a:t> Item_ID='I00001')</a:t>
            </a:r>
            <a:endParaRPr lang="en-US" sz="1600" dirty="0"/>
          </a:p>
          <a:p>
            <a:pPr marL="0" indent="0">
              <a:buNone/>
            </a:pPr>
            <a:r>
              <a:rPr lang="bg-BG" sz="1600" dirty="0"/>
              <a:t> </a:t>
            </a:r>
            <a:r>
              <a:rPr lang="bg-BG" sz="1600" dirty="0">
                <a:solidFill>
                  <a:schemeClr val="accent2"/>
                </a:solidFill>
              </a:rPr>
              <a:t>Union</a:t>
            </a:r>
            <a:r>
              <a:rPr lang="bg-BG" sz="1600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lang="bg-BG" sz="1600" dirty="0"/>
              <a:t> </a:t>
            </a:r>
            <a:r>
              <a:rPr lang="bg-BG" sz="1600" dirty="0">
                <a:solidFill>
                  <a:schemeClr val="accent2"/>
                </a:solidFill>
              </a:rPr>
              <a:t>Select</a:t>
            </a:r>
            <a:r>
              <a:rPr lang="bg-BG" sz="1600" dirty="0"/>
              <a:t> "Airlines",Airline_Name</a:t>
            </a:r>
            <a:r>
              <a:rPr lang="en-US" sz="1600" i="1" dirty="0"/>
              <a:t> 	</a:t>
            </a:r>
            <a:endParaRPr lang="en-US" sz="1600" i="1" dirty="0" smtClean="0"/>
          </a:p>
          <a:p>
            <a:pPr marL="0" indent="0">
              <a:buNone/>
            </a:pPr>
            <a:r>
              <a:rPr lang="bg-BG" sz="1600" dirty="0" smtClean="0">
                <a:solidFill>
                  <a:schemeClr val="accent2"/>
                </a:solidFill>
              </a:rPr>
              <a:t>From</a:t>
            </a:r>
            <a:r>
              <a:rPr lang="bg-BG" sz="1600" dirty="0" smtClean="0"/>
              <a:t> </a:t>
            </a:r>
            <a:r>
              <a:rPr lang="bg-BG" sz="1600" dirty="0"/>
              <a:t>airlines</a:t>
            </a:r>
            <a:endParaRPr lang="en-US" sz="1600" dirty="0"/>
          </a:p>
          <a:p>
            <a:pPr marL="0" indent="0">
              <a:buNone/>
            </a:pPr>
            <a:r>
              <a:rPr lang="bg-BG" sz="1600" dirty="0">
                <a:solidFill>
                  <a:schemeClr val="accent2"/>
                </a:solidFill>
              </a:rPr>
              <a:t>Where</a:t>
            </a:r>
            <a:r>
              <a:rPr lang="bg-BG" sz="1600" dirty="0"/>
              <a:t> Airline_ID </a:t>
            </a:r>
            <a:r>
              <a:rPr lang="bg-BG" sz="1600" dirty="0" smtClean="0">
                <a:solidFill>
                  <a:schemeClr val="accent2"/>
                </a:solidFill>
              </a:rPr>
              <a:t>I</a:t>
            </a:r>
            <a:r>
              <a:rPr lang="en-US" sz="1600" dirty="0" smtClean="0">
                <a:solidFill>
                  <a:schemeClr val="accent2"/>
                </a:solidFill>
              </a:rPr>
              <a:t>n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bg-BG" sz="1600" dirty="0"/>
              <a:t>(</a:t>
            </a:r>
            <a:r>
              <a:rPr lang="bg-BG" sz="1600" dirty="0">
                <a:solidFill>
                  <a:schemeClr val="accent2"/>
                </a:solidFill>
              </a:rPr>
              <a:t>Selec</a:t>
            </a:r>
            <a:r>
              <a:rPr lang="bg-BG" sz="1600" dirty="0"/>
              <a:t>t Airline_ID</a:t>
            </a:r>
            <a:endParaRPr lang="en-US" sz="1600" dirty="0"/>
          </a:p>
          <a:p>
            <a:pPr marL="0" indent="0">
              <a:buNone/>
            </a:pPr>
            <a:r>
              <a:rPr lang="bg-BG" sz="1600" dirty="0"/>
              <a:t> </a:t>
            </a:r>
            <a:r>
              <a:rPr lang="bg-BG" sz="1600" dirty="0">
                <a:solidFill>
                  <a:schemeClr val="accent2"/>
                </a:solidFill>
              </a:rPr>
              <a:t>From</a:t>
            </a:r>
            <a:r>
              <a:rPr lang="bg-BG" sz="1600" dirty="0"/>
              <a:t> airline_orders</a:t>
            </a:r>
            <a:endParaRPr lang="en-US" sz="1600" dirty="0"/>
          </a:p>
          <a:p>
            <a:pPr marL="0" indent="0">
              <a:buNone/>
            </a:pPr>
            <a:r>
              <a:rPr lang="bg-BG" sz="1600" dirty="0"/>
              <a:t> </a:t>
            </a:r>
            <a:r>
              <a:rPr lang="bg-BG" sz="1600" dirty="0">
                <a:solidFill>
                  <a:schemeClr val="accent2"/>
                </a:solidFill>
              </a:rPr>
              <a:t>Where</a:t>
            </a:r>
            <a:r>
              <a:rPr lang="bg-BG" sz="1600" dirty="0"/>
              <a:t> Item_ID='I00001')</a:t>
            </a:r>
            <a:endParaRPr lang="en-US" sz="1600" dirty="0"/>
          </a:p>
          <a:p>
            <a:pPr marL="0" indent="0">
              <a:buNone/>
            </a:pPr>
            <a:r>
              <a:rPr lang="bg-BG" sz="1600" dirty="0">
                <a:solidFill>
                  <a:schemeClr val="accent2"/>
                </a:solidFill>
              </a:rPr>
              <a:t> Union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bg-BG" sz="1600" dirty="0"/>
              <a:t> </a:t>
            </a:r>
            <a:r>
              <a:rPr lang="bg-BG" sz="1600" dirty="0">
                <a:solidFill>
                  <a:schemeClr val="accent2"/>
                </a:solidFill>
              </a:rPr>
              <a:t>Select</a:t>
            </a:r>
            <a:r>
              <a:rPr lang="bg-BG" sz="1600" dirty="0"/>
              <a:t> "Shops",Shop_Name</a:t>
            </a:r>
            <a:endParaRPr lang="en-US" sz="1600" dirty="0"/>
          </a:p>
          <a:p>
            <a:pPr marL="0" indent="0">
              <a:buNone/>
            </a:pPr>
            <a:r>
              <a:rPr lang="bg-BG" sz="1600" dirty="0">
                <a:solidFill>
                  <a:schemeClr val="accent2"/>
                </a:solidFill>
              </a:rPr>
              <a:t>From</a:t>
            </a:r>
            <a:r>
              <a:rPr lang="bg-BG" sz="1600" dirty="0"/>
              <a:t> shops</a:t>
            </a:r>
            <a:endParaRPr lang="en-US" sz="1600" dirty="0"/>
          </a:p>
          <a:p>
            <a:pPr marL="0" indent="0">
              <a:buNone/>
            </a:pPr>
            <a:r>
              <a:rPr lang="bg-BG" sz="1600" dirty="0">
                <a:solidFill>
                  <a:schemeClr val="accent2"/>
                </a:solidFill>
              </a:rPr>
              <a:t>Where</a:t>
            </a:r>
            <a:r>
              <a:rPr lang="bg-BG" sz="1600" dirty="0"/>
              <a:t> Shop_ID </a:t>
            </a:r>
            <a:r>
              <a:rPr lang="bg-BG" sz="1600" dirty="0" smtClean="0">
                <a:solidFill>
                  <a:schemeClr val="accent2"/>
                </a:solidFill>
              </a:rPr>
              <a:t>I</a:t>
            </a:r>
            <a:r>
              <a:rPr lang="en-US" sz="1600" dirty="0" smtClean="0">
                <a:solidFill>
                  <a:schemeClr val="accent2"/>
                </a:solidFill>
              </a:rPr>
              <a:t>n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bg-BG" sz="1600" dirty="0"/>
              <a:t>(</a:t>
            </a:r>
            <a:r>
              <a:rPr lang="bg-BG" sz="1600" dirty="0">
                <a:solidFill>
                  <a:schemeClr val="accent2"/>
                </a:solidFill>
              </a:rPr>
              <a:t>Select</a:t>
            </a:r>
            <a:r>
              <a:rPr lang="bg-BG" sz="1600" dirty="0"/>
              <a:t> Shop_ID</a:t>
            </a:r>
            <a:endParaRPr lang="en-US" sz="1600" dirty="0"/>
          </a:p>
          <a:p>
            <a:pPr marL="0" indent="0">
              <a:buNone/>
            </a:pPr>
            <a:r>
              <a:rPr lang="bg-BG" sz="1600" dirty="0"/>
              <a:t> </a:t>
            </a:r>
            <a:r>
              <a:rPr lang="bg-BG" sz="1600" dirty="0">
                <a:solidFill>
                  <a:schemeClr val="accent2"/>
                </a:solidFill>
              </a:rPr>
              <a:t>From</a:t>
            </a:r>
            <a:r>
              <a:rPr lang="bg-BG" sz="1600" dirty="0"/>
              <a:t> shop_orders</a:t>
            </a:r>
            <a:endParaRPr lang="en-US" sz="1600" dirty="0"/>
          </a:p>
          <a:p>
            <a:pPr marL="0" indent="0">
              <a:buNone/>
            </a:pPr>
            <a:r>
              <a:rPr lang="bg-BG" sz="1600" dirty="0"/>
              <a:t> </a:t>
            </a:r>
            <a:r>
              <a:rPr lang="bg-BG" sz="1600" dirty="0">
                <a:solidFill>
                  <a:schemeClr val="accent2"/>
                </a:solidFill>
              </a:rPr>
              <a:t>Where</a:t>
            </a:r>
            <a:r>
              <a:rPr lang="bg-BG" sz="1600" dirty="0"/>
              <a:t> Item_ID='I00001</a:t>
            </a:r>
            <a:r>
              <a:rPr lang="bg-BG" sz="1600" dirty="0" smtClean="0"/>
              <a:t>');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i="1" dirty="0" smtClean="0"/>
              <a:t>Execution time: 0:00:0.01325983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35" y="1192442"/>
            <a:ext cx="6119265" cy="2465158"/>
          </a:xfrm>
        </p:spPr>
      </p:pic>
      <p:pic>
        <p:nvPicPr>
          <p:cNvPr id="6" name="Picture 5" descr="D:\Stuff\INF 280 Database\Fall2015\OneManTeamProject_Fall2015\query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42270"/>
            <a:ext cx="2895600" cy="225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2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8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Ides of Jade" pitchFamily="2" charset="0"/>
              </a:rPr>
              <a:t>Optimization of Query 6</a:t>
            </a:r>
            <a:endParaRPr lang="en-US" sz="3600" dirty="0">
              <a:solidFill>
                <a:srgbClr val="002060"/>
              </a:solidFill>
              <a:latin typeface="Ides of Jad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8153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Select</a:t>
            </a:r>
            <a:r>
              <a:rPr lang="en-US" sz="2000" dirty="0"/>
              <a:t> "Restaurants"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/>
              <a:t>Category, </a:t>
            </a:r>
            <a:r>
              <a:rPr lang="en-US" sz="2000" dirty="0" err="1"/>
              <a:t>Restaurant_Name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As</a:t>
            </a:r>
            <a:r>
              <a:rPr lang="en-US" sz="2000" dirty="0"/>
              <a:t> 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From</a:t>
            </a:r>
            <a:r>
              <a:rPr lang="en-US" sz="2000" dirty="0"/>
              <a:t> restaurants </a:t>
            </a:r>
            <a:r>
              <a:rPr lang="en-US" sz="2000" dirty="0">
                <a:solidFill>
                  <a:schemeClr val="accent2"/>
                </a:solidFill>
              </a:rPr>
              <a:t>Inner Join </a:t>
            </a:r>
            <a:r>
              <a:rPr lang="en-US" sz="2000" dirty="0" err="1"/>
              <a:t>restaurant_orders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Using</a:t>
            </a:r>
            <a:r>
              <a:rPr lang="en-US" sz="2000" dirty="0"/>
              <a:t> (</a:t>
            </a:r>
            <a:r>
              <a:rPr lang="en-US" sz="2000" dirty="0" err="1"/>
              <a:t>Restaurant_ID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Item_ID</a:t>
            </a:r>
            <a:r>
              <a:rPr lang="en-US" sz="2000" dirty="0"/>
              <a:t>='I00001'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Union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Select </a:t>
            </a:r>
            <a:r>
              <a:rPr lang="en-US" sz="2000" dirty="0"/>
              <a:t>"Airlines",</a:t>
            </a:r>
            <a:r>
              <a:rPr lang="en-US" sz="2000" dirty="0" err="1"/>
              <a:t>Airline_Name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From</a:t>
            </a:r>
            <a:r>
              <a:rPr lang="en-US" sz="2000" dirty="0"/>
              <a:t> airlines </a:t>
            </a:r>
            <a:r>
              <a:rPr lang="en-US" sz="2000" dirty="0">
                <a:solidFill>
                  <a:schemeClr val="accent2"/>
                </a:solidFill>
              </a:rPr>
              <a:t>Inner </a:t>
            </a:r>
            <a:r>
              <a:rPr lang="en-US" sz="2000" dirty="0" smtClean="0">
                <a:solidFill>
                  <a:schemeClr val="accent2"/>
                </a:solidFill>
              </a:rPr>
              <a:t>Join </a:t>
            </a:r>
            <a:r>
              <a:rPr lang="en-US" sz="2000" dirty="0" err="1" smtClean="0"/>
              <a:t>airline_orders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Using</a:t>
            </a:r>
            <a:r>
              <a:rPr lang="en-US" sz="2000" dirty="0"/>
              <a:t> (</a:t>
            </a:r>
            <a:r>
              <a:rPr lang="en-US" sz="2000" dirty="0" err="1"/>
              <a:t>Airline_ID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Item_ID</a:t>
            </a:r>
            <a:r>
              <a:rPr lang="en-US" sz="2000" dirty="0"/>
              <a:t>='I00001'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Union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Select</a:t>
            </a:r>
            <a:r>
              <a:rPr lang="en-US" sz="2000" dirty="0"/>
              <a:t> "Shops",</a:t>
            </a:r>
            <a:r>
              <a:rPr lang="en-US" sz="2000" dirty="0" err="1"/>
              <a:t>Shop_Name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From</a:t>
            </a:r>
            <a:r>
              <a:rPr lang="en-US" sz="2000" dirty="0"/>
              <a:t> shops </a:t>
            </a:r>
            <a:r>
              <a:rPr lang="en-US" sz="2000" dirty="0" smtClean="0">
                <a:solidFill>
                  <a:schemeClr val="accent2"/>
                </a:solidFill>
              </a:rPr>
              <a:t>Inner </a:t>
            </a:r>
            <a:r>
              <a:rPr lang="en-US" sz="2000" dirty="0">
                <a:solidFill>
                  <a:schemeClr val="accent2"/>
                </a:solidFill>
              </a:rPr>
              <a:t>Join</a:t>
            </a:r>
            <a:r>
              <a:rPr lang="en-US" sz="2000" dirty="0"/>
              <a:t> </a:t>
            </a:r>
            <a:r>
              <a:rPr lang="en-US" sz="2000" dirty="0" err="1" smtClean="0"/>
              <a:t>shop_orders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Using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Shop_ID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Item_ID</a:t>
            </a:r>
            <a:r>
              <a:rPr lang="en-US" sz="2000" dirty="0"/>
              <a:t>='I00001</a:t>
            </a:r>
            <a:r>
              <a:rPr lang="en-US" sz="2000" dirty="0" smtClean="0"/>
              <a:t>';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Execution time: 0:00:0.00131337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69" y="4953000"/>
            <a:ext cx="5278431" cy="1895475"/>
          </a:xfrm>
        </p:spPr>
      </p:pic>
    </p:spTree>
    <p:extLst>
      <p:ext uri="{BB962C8B-B14F-4D97-AF65-F5344CB8AC3E}">
        <p14:creationId xmlns:p14="http://schemas.microsoft.com/office/powerpoint/2010/main" val="11446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8000"/>
            <a:ext cx="5159376" cy="1981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9" y="152400"/>
            <a:ext cx="8534401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7. Returns </a:t>
            </a:r>
            <a:r>
              <a:rPr lang="bg-BG" sz="1800" b="1" dirty="0" smtClean="0"/>
              <a:t>restaurants </a:t>
            </a:r>
            <a:r>
              <a:rPr lang="bg-BG" sz="1800" b="1" dirty="0"/>
              <a:t>that ordered more than 100 items, </a:t>
            </a:r>
            <a:r>
              <a:rPr lang="bg-BG" sz="1800" b="1" dirty="0" smtClean="0"/>
              <a:t>order_ID</a:t>
            </a:r>
            <a:r>
              <a:rPr lang="bg-BG" sz="1800" b="1" dirty="0"/>
              <a:t>, supplier and item_Name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bg-BG" sz="1800" dirty="0" smtClean="0">
                <a:solidFill>
                  <a:schemeClr val="accent2"/>
                </a:solidFill>
              </a:rPr>
              <a:t>Select</a:t>
            </a:r>
            <a:r>
              <a:rPr lang="bg-BG" sz="1800" dirty="0" smtClean="0"/>
              <a:t> </a:t>
            </a:r>
            <a:r>
              <a:rPr lang="bg-BG" sz="1800" dirty="0"/>
              <a:t>restaurants.*, restaurant_orders.Quantity, restaurant_orders.Order_ID, suppliers.Supplier_Name, items.Item_Name</a:t>
            </a:r>
            <a:endParaRPr lang="en-US" sz="1800" dirty="0"/>
          </a:p>
          <a:p>
            <a:pPr marL="0" indent="0">
              <a:buNone/>
            </a:pPr>
            <a:r>
              <a:rPr lang="bg-BG" sz="1800" dirty="0">
                <a:solidFill>
                  <a:schemeClr val="accent2"/>
                </a:solidFill>
              </a:rPr>
              <a:t>From</a:t>
            </a:r>
            <a:r>
              <a:rPr lang="bg-BG" sz="1800" dirty="0"/>
              <a:t> restaurants </a:t>
            </a:r>
            <a:r>
              <a:rPr lang="bg-BG" sz="1800" dirty="0">
                <a:solidFill>
                  <a:schemeClr val="accent2"/>
                </a:solidFill>
              </a:rPr>
              <a:t>Inner Join </a:t>
            </a:r>
            <a:r>
              <a:rPr lang="bg-BG" sz="1800" dirty="0"/>
              <a:t>restaurant_orders </a:t>
            </a:r>
            <a:r>
              <a:rPr lang="bg-BG" sz="1800" dirty="0">
                <a:solidFill>
                  <a:schemeClr val="accent2"/>
                </a:solidFill>
              </a:rPr>
              <a:t>Using</a:t>
            </a:r>
            <a:r>
              <a:rPr lang="bg-BG" sz="1800" dirty="0"/>
              <a:t> (restaurant_ID)</a:t>
            </a:r>
            <a:endParaRPr lang="en-US" sz="1800" dirty="0"/>
          </a:p>
          <a:p>
            <a:pPr marL="0" indent="0">
              <a:buNone/>
            </a:pPr>
            <a:r>
              <a:rPr lang="bg-BG" sz="1800" dirty="0" smtClean="0">
                <a:solidFill>
                  <a:schemeClr val="accent2"/>
                </a:solidFill>
              </a:rPr>
              <a:t>Inner Join </a:t>
            </a:r>
            <a:r>
              <a:rPr lang="bg-BG" sz="1800" dirty="0"/>
              <a:t>suppliers </a:t>
            </a:r>
            <a:r>
              <a:rPr lang="bg-BG" sz="1800" dirty="0" smtClean="0">
                <a:solidFill>
                  <a:schemeClr val="accent2"/>
                </a:solidFill>
              </a:rPr>
              <a:t>Using</a:t>
            </a:r>
            <a:r>
              <a:rPr lang="bg-BG" sz="1800" dirty="0" smtClean="0"/>
              <a:t> (Supplier_ID</a:t>
            </a:r>
            <a:r>
              <a:rPr lang="bg-BG" sz="1800" dirty="0"/>
              <a:t>)</a:t>
            </a:r>
            <a:endParaRPr lang="en-US" sz="1800" dirty="0"/>
          </a:p>
          <a:p>
            <a:pPr marL="0" indent="0">
              <a:buNone/>
            </a:pPr>
            <a:r>
              <a:rPr lang="bg-BG" sz="1800" dirty="0">
                <a:solidFill>
                  <a:schemeClr val="accent2"/>
                </a:solidFill>
              </a:rPr>
              <a:t>Inner Join </a:t>
            </a:r>
            <a:r>
              <a:rPr lang="bg-BG" sz="1800" dirty="0"/>
              <a:t>items </a:t>
            </a:r>
            <a:r>
              <a:rPr lang="bg-BG" sz="1800" dirty="0">
                <a:solidFill>
                  <a:schemeClr val="accent2"/>
                </a:solidFill>
              </a:rPr>
              <a:t>Using</a:t>
            </a:r>
            <a:r>
              <a:rPr lang="bg-BG" sz="1800" dirty="0"/>
              <a:t> (Item_ID)</a:t>
            </a:r>
            <a:endParaRPr lang="en-US" sz="1800" dirty="0"/>
          </a:p>
          <a:p>
            <a:pPr marL="0" indent="0">
              <a:buNone/>
            </a:pPr>
            <a:r>
              <a:rPr lang="bg-BG" sz="1800" dirty="0">
                <a:solidFill>
                  <a:schemeClr val="accent2"/>
                </a:solidFill>
              </a:rPr>
              <a:t>Where</a:t>
            </a:r>
            <a:r>
              <a:rPr lang="bg-BG" sz="1800" dirty="0"/>
              <a:t> restaurant_orders.Quantity &gt; 100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i="1" dirty="0"/>
              <a:t>Execution time: 0:00:0.02696351</a:t>
            </a:r>
            <a:endParaRPr lang="en-US" sz="1800" dirty="0"/>
          </a:p>
        </p:txBody>
      </p:sp>
      <p:pic>
        <p:nvPicPr>
          <p:cNvPr id="6" name="Picture 5" descr="D:\Stuff\INF 280 Database\Fall2015\OneManTeamProject_Fall2015\query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1"/>
            <a:ext cx="7932637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1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1" y="3200400"/>
            <a:ext cx="6617969" cy="3676650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1"/>
            <a:ext cx="88392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8. </a:t>
            </a:r>
            <a:r>
              <a:rPr lang="en-US" sz="2400" b="1" dirty="0"/>
              <a:t>Returns </a:t>
            </a:r>
            <a:r>
              <a:rPr lang="bg-BG" sz="2200" b="1" dirty="0" smtClean="0"/>
              <a:t>the </a:t>
            </a:r>
            <a:r>
              <a:rPr lang="bg-BG" sz="2200" b="1" dirty="0"/>
              <a:t>terminal and airline whose contract ends between 2020 and 2025</a:t>
            </a:r>
            <a:endParaRPr lang="en-US" sz="2200" dirty="0"/>
          </a:p>
          <a:p>
            <a:pPr marL="0" indent="0">
              <a:buNone/>
            </a:pPr>
            <a:r>
              <a:rPr lang="bg-BG" sz="2200" dirty="0">
                <a:solidFill>
                  <a:schemeClr val="accent2"/>
                </a:solidFill>
              </a:rPr>
              <a:t>Select</a:t>
            </a:r>
            <a:r>
              <a:rPr lang="bg-BG" sz="2200" dirty="0"/>
              <a:t> terminals.Terminal_ID, airlines.Airline_Name</a:t>
            </a:r>
            <a:endParaRPr lang="en-US" sz="2200" dirty="0"/>
          </a:p>
          <a:p>
            <a:pPr marL="0" indent="0">
              <a:buNone/>
            </a:pPr>
            <a:r>
              <a:rPr lang="bg-BG" sz="2200" dirty="0">
                <a:solidFill>
                  <a:schemeClr val="accent2"/>
                </a:solidFill>
              </a:rPr>
              <a:t>From</a:t>
            </a:r>
            <a:r>
              <a:rPr lang="bg-BG" sz="2200" dirty="0"/>
              <a:t> terminals </a:t>
            </a:r>
            <a:r>
              <a:rPr lang="bg-BG" sz="2200" dirty="0">
                <a:solidFill>
                  <a:schemeClr val="accent2"/>
                </a:solidFill>
              </a:rPr>
              <a:t>Inner Join </a:t>
            </a:r>
            <a:r>
              <a:rPr lang="bg-BG" sz="2200" dirty="0"/>
              <a:t>airline_contracts </a:t>
            </a:r>
            <a:r>
              <a:rPr lang="bg-BG" sz="2200" dirty="0">
                <a:solidFill>
                  <a:schemeClr val="accent2"/>
                </a:solidFill>
              </a:rPr>
              <a:t>Using</a:t>
            </a:r>
            <a:r>
              <a:rPr lang="bg-BG" sz="2200" dirty="0"/>
              <a:t> (Terminal_ID)</a:t>
            </a:r>
            <a:endParaRPr lang="en-US" sz="2200" dirty="0"/>
          </a:p>
          <a:p>
            <a:pPr marL="0" indent="0">
              <a:buNone/>
            </a:pPr>
            <a:r>
              <a:rPr lang="bg-BG" sz="2200" dirty="0">
                <a:solidFill>
                  <a:schemeClr val="accent2"/>
                </a:solidFill>
              </a:rPr>
              <a:t>Inner Join </a:t>
            </a:r>
            <a:r>
              <a:rPr lang="bg-BG" sz="2200" dirty="0"/>
              <a:t>airlines </a:t>
            </a:r>
            <a:r>
              <a:rPr lang="bg-BG" sz="2200" dirty="0">
                <a:solidFill>
                  <a:schemeClr val="accent2"/>
                </a:solidFill>
              </a:rPr>
              <a:t>Using</a:t>
            </a:r>
            <a:r>
              <a:rPr lang="bg-BG" sz="2200" dirty="0"/>
              <a:t> (Airline_ID)</a:t>
            </a:r>
            <a:endParaRPr lang="en-US" sz="2200" dirty="0"/>
          </a:p>
          <a:p>
            <a:pPr marL="0" indent="0">
              <a:buNone/>
            </a:pPr>
            <a:r>
              <a:rPr lang="bg-BG" sz="2200" dirty="0">
                <a:solidFill>
                  <a:schemeClr val="accent2"/>
                </a:solidFill>
              </a:rPr>
              <a:t>Where</a:t>
            </a:r>
            <a:r>
              <a:rPr lang="bg-BG" sz="2200" dirty="0"/>
              <a:t> Contract_Expiration_Date </a:t>
            </a:r>
            <a:r>
              <a:rPr lang="bg-BG" sz="2200" dirty="0">
                <a:solidFill>
                  <a:schemeClr val="accent2"/>
                </a:solidFill>
              </a:rPr>
              <a:t>Between</a:t>
            </a:r>
            <a:r>
              <a:rPr lang="bg-BG" sz="2200" dirty="0"/>
              <a:t> '2020-01-01' </a:t>
            </a:r>
            <a:r>
              <a:rPr lang="bg-BG" sz="2200" dirty="0">
                <a:solidFill>
                  <a:schemeClr val="accent2"/>
                </a:solidFill>
              </a:rPr>
              <a:t>And</a:t>
            </a:r>
            <a:r>
              <a:rPr lang="bg-BG" sz="2200" dirty="0"/>
              <a:t> '2025-12-31</a:t>
            </a:r>
            <a:r>
              <a:rPr lang="bg-BG" sz="2200" dirty="0" smtClean="0"/>
              <a:t>';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i="1" dirty="0"/>
              <a:t>Execution time: </a:t>
            </a:r>
            <a:r>
              <a:rPr lang="en-US" sz="2200" i="1" dirty="0" smtClean="0"/>
              <a:t>0:00:0.01949863</a:t>
            </a:r>
            <a:endParaRPr lang="en-US" sz="2200" dirty="0"/>
          </a:p>
        </p:txBody>
      </p:sp>
      <p:pic>
        <p:nvPicPr>
          <p:cNvPr id="6" name="Picture 5" descr="D:\Stuff\INF 280 Database\Fall2015\OneManTeamProject_Fall2015\query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68800"/>
            <a:ext cx="2307683" cy="12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2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98437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9. Returns </a:t>
            </a:r>
            <a:r>
              <a:rPr lang="bg-BG" sz="2000" b="1" dirty="0" smtClean="0"/>
              <a:t>the </a:t>
            </a:r>
            <a:r>
              <a:rPr lang="bg-BG" sz="2000" b="1" dirty="0"/>
              <a:t>names of the employees, their positions and their working place who are still working </a:t>
            </a:r>
            <a:r>
              <a:rPr lang="bg-BG" sz="2000" b="1" dirty="0" smtClean="0"/>
              <a:t>there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bg-BG" sz="2000" dirty="0" smtClean="0">
                <a:solidFill>
                  <a:schemeClr val="accent2"/>
                </a:solidFill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elect</a:t>
            </a:r>
            <a:r>
              <a:rPr lang="bg-BG" sz="2000" dirty="0" smtClean="0">
                <a:solidFill>
                  <a:schemeClr val="accent2"/>
                </a:solidFill>
              </a:rPr>
              <a:t> </a:t>
            </a:r>
            <a:r>
              <a:rPr lang="bg-BG" sz="2000" dirty="0"/>
              <a:t>staff.Staff_FName, staff.Staff_LName, staff_type.Staff_Type, </a:t>
            </a:r>
            <a:r>
              <a:rPr lang="en-US" sz="2000" dirty="0" smtClean="0"/>
              <a:t>s</a:t>
            </a:r>
            <a:r>
              <a:rPr lang="bg-BG" sz="2000" dirty="0" smtClean="0"/>
              <a:t>hops.Shop_Name</a:t>
            </a: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From</a:t>
            </a:r>
            <a:r>
              <a:rPr lang="bg-BG" sz="2000" dirty="0"/>
              <a:t> staff </a:t>
            </a:r>
            <a:r>
              <a:rPr lang="bg-BG" sz="2000" dirty="0">
                <a:solidFill>
                  <a:schemeClr val="accent2"/>
                </a:solidFill>
              </a:rPr>
              <a:t>Inner Join</a:t>
            </a:r>
            <a:r>
              <a:rPr lang="bg-BG" sz="2000" dirty="0"/>
              <a:t> shop_employees </a:t>
            </a:r>
            <a:r>
              <a:rPr lang="bg-BG" sz="2000" dirty="0">
                <a:solidFill>
                  <a:schemeClr val="accent2"/>
                </a:solidFill>
              </a:rPr>
              <a:t>Using</a:t>
            </a:r>
            <a:r>
              <a:rPr lang="bg-BG" sz="2000" dirty="0"/>
              <a:t> (Staff_ID) </a:t>
            </a: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Inner Join </a:t>
            </a:r>
            <a:r>
              <a:rPr lang="bg-BG" sz="2000" dirty="0"/>
              <a:t>staff_type </a:t>
            </a:r>
            <a:r>
              <a:rPr lang="bg-BG" sz="2000" dirty="0">
                <a:solidFill>
                  <a:schemeClr val="accent2"/>
                </a:solidFill>
              </a:rPr>
              <a:t>Using</a:t>
            </a:r>
            <a:r>
              <a:rPr lang="bg-BG" sz="2000" dirty="0"/>
              <a:t> (Staff_ID) </a:t>
            </a: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Inner Join </a:t>
            </a:r>
            <a:r>
              <a:rPr lang="bg-BG" sz="2000" dirty="0"/>
              <a:t>shops </a:t>
            </a:r>
            <a:r>
              <a:rPr lang="bg-BG" sz="2000" dirty="0">
                <a:solidFill>
                  <a:schemeClr val="accent2"/>
                </a:solidFill>
              </a:rPr>
              <a:t>Using</a:t>
            </a:r>
            <a:r>
              <a:rPr lang="bg-BG" sz="2000" dirty="0"/>
              <a:t> (Shop_ID)</a:t>
            </a: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Where</a:t>
            </a:r>
            <a:r>
              <a:rPr lang="bg-BG" sz="2000" dirty="0"/>
              <a:t> shop_employees.End_Date </a:t>
            </a:r>
            <a:r>
              <a:rPr lang="bg-BG" sz="2000" dirty="0">
                <a:solidFill>
                  <a:schemeClr val="accent2"/>
                </a:solidFill>
              </a:rPr>
              <a:t>Is</a:t>
            </a:r>
            <a:r>
              <a:rPr lang="bg-BG" sz="2000" dirty="0"/>
              <a:t> NULL</a:t>
            </a:r>
            <a:r>
              <a:rPr lang="en-US" sz="2000" dirty="0"/>
              <a:t>;</a:t>
            </a:r>
            <a:r>
              <a:rPr lang="en-US" sz="2000" i="1" dirty="0"/>
              <a:t> 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/>
              <a:t>Execution time: 0:00:0.00691656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66" y="4114800"/>
            <a:ext cx="7228434" cy="2743200"/>
          </a:xfrm>
        </p:spPr>
      </p:pic>
      <p:pic>
        <p:nvPicPr>
          <p:cNvPr id="6" name="Picture 5" descr="D:\Stuff\INF 280 Database\Fall2015\OneManTeamProject_Fall2015\query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5080181" cy="768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3989"/>
            <a:ext cx="8915400" cy="211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10. </a:t>
            </a:r>
            <a:r>
              <a:rPr lang="en-US" sz="2400" b="1" dirty="0"/>
              <a:t>Returns </a:t>
            </a:r>
            <a:r>
              <a:rPr lang="bg-BG" sz="2200" b="1" dirty="0" smtClean="0"/>
              <a:t>all </a:t>
            </a:r>
            <a:r>
              <a:rPr lang="bg-BG" sz="2200" b="1" dirty="0"/>
              <a:t>planes that didn’t do any flights</a:t>
            </a:r>
            <a:endParaRPr lang="en-US" sz="2200" dirty="0"/>
          </a:p>
          <a:p>
            <a:pPr marL="0" indent="0">
              <a:buNone/>
            </a:pPr>
            <a:r>
              <a:rPr lang="bg-BG" sz="2200" dirty="0">
                <a:solidFill>
                  <a:schemeClr val="accent2"/>
                </a:solidFill>
              </a:rPr>
              <a:t>Select</a:t>
            </a:r>
            <a:r>
              <a:rPr lang="bg-BG" sz="2200" dirty="0"/>
              <a:t> planes.*</a:t>
            </a:r>
            <a:endParaRPr lang="en-US" sz="2200" dirty="0"/>
          </a:p>
          <a:p>
            <a:pPr marL="0" indent="0">
              <a:buNone/>
            </a:pPr>
            <a:r>
              <a:rPr lang="bg-BG" sz="2200" dirty="0">
                <a:solidFill>
                  <a:schemeClr val="accent2"/>
                </a:solidFill>
              </a:rPr>
              <a:t>From</a:t>
            </a:r>
            <a:r>
              <a:rPr lang="bg-BG" sz="2200" dirty="0"/>
              <a:t> flights </a:t>
            </a:r>
            <a:r>
              <a:rPr lang="bg-BG" sz="2200" dirty="0">
                <a:solidFill>
                  <a:schemeClr val="accent2"/>
                </a:solidFill>
              </a:rPr>
              <a:t>Right Outer Join</a:t>
            </a:r>
            <a:r>
              <a:rPr lang="bg-BG" sz="2200" dirty="0"/>
              <a:t> planes </a:t>
            </a:r>
            <a:r>
              <a:rPr lang="en-US" sz="2200" dirty="0">
                <a:solidFill>
                  <a:schemeClr val="accent2"/>
                </a:solidFill>
              </a:rPr>
              <a:t>O</a:t>
            </a:r>
            <a:r>
              <a:rPr lang="bg-BG" sz="2200" dirty="0" smtClean="0">
                <a:solidFill>
                  <a:schemeClr val="accent2"/>
                </a:solidFill>
              </a:rPr>
              <a:t>n</a:t>
            </a:r>
            <a:r>
              <a:rPr lang="bg-BG" sz="2200" dirty="0" smtClean="0"/>
              <a:t> </a:t>
            </a:r>
            <a:r>
              <a:rPr lang="bg-BG" sz="2200" dirty="0"/>
              <a:t>(flights.Plane_ID = planes.Plane_ID)</a:t>
            </a:r>
            <a:endParaRPr lang="en-US" sz="2200" dirty="0"/>
          </a:p>
          <a:p>
            <a:pPr marL="0" indent="0">
              <a:buNone/>
            </a:pPr>
            <a:r>
              <a:rPr lang="bg-BG" sz="2200" dirty="0">
                <a:solidFill>
                  <a:schemeClr val="accent2"/>
                </a:solidFill>
              </a:rPr>
              <a:t>Where</a:t>
            </a:r>
            <a:r>
              <a:rPr lang="bg-BG" sz="2200" dirty="0"/>
              <a:t> Flight_ID </a:t>
            </a:r>
            <a:r>
              <a:rPr lang="en-US" sz="2200" dirty="0">
                <a:solidFill>
                  <a:schemeClr val="accent2"/>
                </a:solidFill>
              </a:rPr>
              <a:t>I</a:t>
            </a:r>
            <a:r>
              <a:rPr lang="bg-BG" sz="2200" dirty="0">
                <a:solidFill>
                  <a:schemeClr val="accent2"/>
                </a:solidFill>
              </a:rPr>
              <a:t>s</a:t>
            </a:r>
            <a:r>
              <a:rPr lang="bg-BG" sz="2200" dirty="0"/>
              <a:t> </a:t>
            </a:r>
            <a:r>
              <a:rPr lang="en-US" sz="2200" dirty="0"/>
              <a:t>N</a:t>
            </a:r>
            <a:r>
              <a:rPr lang="bg-BG" sz="2200" dirty="0"/>
              <a:t>ull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i="1" dirty="0"/>
              <a:t>Execution time: 0:00:0.00379973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5473581" cy="4350794"/>
          </a:xfrm>
        </p:spPr>
      </p:pic>
      <p:pic>
        <p:nvPicPr>
          <p:cNvPr id="6" name="Picture 5" descr="D:\Stuff\INF 280 Database\Fall2015\OneManTeamProject_Fall2015\query1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3336428" cy="1170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5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81600"/>
            <a:ext cx="91440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Ides of Jade" pitchFamily="2" charset="0"/>
              </a:rPr>
              <a:t>Thank you!</a:t>
            </a:r>
            <a:endParaRPr 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Ides of Ja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Ides of Jade" pitchFamily="2" charset="0"/>
              </a:rPr>
              <a:t>ER Model</a:t>
            </a:r>
            <a:endParaRPr lang="en-US" dirty="0">
              <a:solidFill>
                <a:srgbClr val="002060"/>
              </a:solidFill>
              <a:latin typeface="Ides of Jade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1600"/>
            <a:ext cx="9128386" cy="4953000"/>
          </a:xfrm>
        </p:spPr>
      </p:pic>
    </p:spTree>
    <p:extLst>
      <p:ext uri="{BB962C8B-B14F-4D97-AF65-F5344CB8AC3E}">
        <p14:creationId xmlns:p14="http://schemas.microsoft.com/office/powerpoint/2010/main" val="2066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Ides of Jade" pitchFamily="2" charset="0"/>
              </a:rPr>
              <a:t>Relational</a:t>
            </a:r>
            <a:endParaRPr lang="en-US" sz="4000" dirty="0">
              <a:solidFill>
                <a:srgbClr val="002060"/>
              </a:solidFill>
              <a:latin typeface="Ides of Jade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0136"/>
            <a:ext cx="5943600" cy="602786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 rot="5400000">
            <a:off x="5486400" y="2362200"/>
            <a:ext cx="434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2060"/>
                </a:solidFill>
                <a:latin typeface="Ides of Jade" pitchFamily="2" charset="0"/>
              </a:rPr>
              <a:t>Model</a:t>
            </a:r>
            <a:endParaRPr lang="en-US" dirty="0">
              <a:solidFill>
                <a:srgbClr val="002060"/>
              </a:solidFill>
              <a:latin typeface="Ides of Ja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Ides of Jade" pitchFamily="2" charset="0"/>
              </a:rPr>
              <a:t>EER Model</a:t>
            </a:r>
            <a:endParaRPr lang="en-US" dirty="0">
              <a:solidFill>
                <a:srgbClr val="002060"/>
              </a:solidFill>
              <a:latin typeface="Ides of Jade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610984"/>
          </a:xfrm>
        </p:spPr>
      </p:pic>
    </p:spTree>
    <p:extLst>
      <p:ext uri="{BB962C8B-B14F-4D97-AF65-F5344CB8AC3E}">
        <p14:creationId xmlns:p14="http://schemas.microsoft.com/office/powerpoint/2010/main" val="42552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Ides of Jade" pitchFamily="2" charset="0"/>
              </a:rPr>
              <a:t>SQL Queries</a:t>
            </a:r>
            <a:endParaRPr lang="en-US" dirty="0">
              <a:solidFill>
                <a:srgbClr val="002060"/>
              </a:solidFill>
              <a:latin typeface="Ides of Jad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1143000"/>
            <a:ext cx="73914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1. Returns </a:t>
            </a:r>
            <a:r>
              <a:rPr lang="bg-BG" sz="2000" b="1" dirty="0" smtClean="0"/>
              <a:t>airlines </a:t>
            </a:r>
            <a:r>
              <a:rPr lang="bg-BG" sz="2000" b="1" dirty="0"/>
              <a:t>that have ordered item with Item_ID = </a:t>
            </a:r>
            <a:r>
              <a:rPr lang="bg-BG" sz="2000" b="1" dirty="0" smtClean="0"/>
              <a:t>I00003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Select</a:t>
            </a:r>
            <a:r>
              <a:rPr lang="bg-BG" sz="2000" dirty="0"/>
              <a:t> airlines.* </a:t>
            </a: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From</a:t>
            </a:r>
            <a:r>
              <a:rPr lang="bg-BG" sz="2000" dirty="0"/>
              <a:t> airlines </a:t>
            </a:r>
            <a:endParaRPr lang="en-US" sz="2000" dirty="0"/>
          </a:p>
          <a:p>
            <a:pPr marL="0" indent="0">
              <a:buNone/>
            </a:pPr>
            <a:r>
              <a:rPr lang="bg-BG" sz="2000" dirty="0">
                <a:solidFill>
                  <a:schemeClr val="accent2"/>
                </a:solidFill>
              </a:rPr>
              <a:t>Where</a:t>
            </a:r>
            <a:r>
              <a:rPr lang="bg-BG" sz="2000" dirty="0"/>
              <a:t> Airline_ID </a:t>
            </a:r>
            <a:r>
              <a:rPr lang="en-US" sz="2000" dirty="0" smtClean="0">
                <a:solidFill>
                  <a:schemeClr val="accent2"/>
                </a:solidFill>
              </a:rPr>
              <a:t>I</a:t>
            </a:r>
            <a:r>
              <a:rPr lang="bg-BG" sz="2000" dirty="0" smtClean="0">
                <a:solidFill>
                  <a:schemeClr val="accent2"/>
                </a:solidFill>
              </a:rPr>
              <a:t>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bg-BG" sz="2000" dirty="0" smtClean="0"/>
              <a:t>(</a:t>
            </a:r>
            <a:r>
              <a:rPr lang="bg-BG" sz="2000" dirty="0">
                <a:solidFill>
                  <a:schemeClr val="accent2"/>
                </a:solidFill>
              </a:rPr>
              <a:t>Select</a:t>
            </a:r>
            <a:r>
              <a:rPr lang="bg-BG" sz="2000" dirty="0"/>
              <a:t> Airline_ID </a:t>
            </a:r>
            <a:endParaRPr lang="en-US" sz="2000" dirty="0"/>
          </a:p>
          <a:p>
            <a:pPr marL="0" indent="0">
              <a:buNone/>
            </a:pPr>
            <a:r>
              <a:rPr lang="bg-BG" sz="2000" dirty="0" smtClean="0">
                <a:solidFill>
                  <a:schemeClr val="accent2"/>
                </a:solidFill>
              </a:rPr>
              <a:t>From</a:t>
            </a:r>
            <a:r>
              <a:rPr lang="bg-BG" sz="2000" dirty="0" smtClean="0"/>
              <a:t> </a:t>
            </a:r>
            <a:r>
              <a:rPr lang="bg-BG" sz="2000" dirty="0"/>
              <a:t>airline_orders </a:t>
            </a:r>
            <a:endParaRPr lang="en-US" sz="2000" dirty="0"/>
          </a:p>
          <a:p>
            <a:pPr marL="0" indent="0">
              <a:buNone/>
            </a:pPr>
            <a:r>
              <a:rPr lang="bg-BG" sz="2000" dirty="0"/>
              <a:t> </a:t>
            </a:r>
            <a:r>
              <a:rPr lang="bg-BG" sz="2000" dirty="0">
                <a:solidFill>
                  <a:schemeClr val="accent2"/>
                </a:solidFill>
              </a:rPr>
              <a:t>Where</a:t>
            </a:r>
            <a:r>
              <a:rPr lang="bg-BG" sz="2000" dirty="0"/>
              <a:t> Item_ID = 'I00003')</a:t>
            </a:r>
            <a:r>
              <a:rPr lang="en-US" sz="2000" dirty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/>
              <a:t>Execution time: 0:00:0.00130091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65" y="1752600"/>
            <a:ext cx="4041775" cy="472206"/>
          </a:xfrm>
        </p:spPr>
      </p:pic>
      <p:pic>
        <p:nvPicPr>
          <p:cNvPr id="11" name="Picture 10" descr="D:\Stuff\INF 280 Database\Fall2015\OneManTeamProject_Fall2015\Execution plans\execplan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4022090" cy="3656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6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Ides of Jade" pitchFamily="2" charset="0"/>
              </a:rPr>
              <a:t>Optimization of Query 1</a:t>
            </a:r>
            <a:endParaRPr lang="en-US" dirty="0">
              <a:solidFill>
                <a:srgbClr val="002060"/>
              </a:solidFill>
              <a:latin typeface="Ides of Jade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524" y="1676400"/>
            <a:ext cx="7229476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Select</a:t>
            </a:r>
            <a:r>
              <a:rPr lang="en-US" sz="2400" dirty="0"/>
              <a:t> airlines.*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From</a:t>
            </a:r>
            <a:r>
              <a:rPr lang="en-US" sz="2400" dirty="0"/>
              <a:t> airlines </a:t>
            </a:r>
            <a:r>
              <a:rPr lang="en-US" sz="2400" dirty="0">
                <a:solidFill>
                  <a:schemeClr val="accent2"/>
                </a:solidFill>
              </a:rPr>
              <a:t>Inner Join </a:t>
            </a:r>
            <a:r>
              <a:rPr lang="en-US" sz="2400" dirty="0" err="1"/>
              <a:t>airline_orders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Using</a:t>
            </a:r>
            <a:r>
              <a:rPr lang="en-US" sz="2400" dirty="0"/>
              <a:t> (</a:t>
            </a:r>
            <a:r>
              <a:rPr lang="en-US" sz="2400" dirty="0" err="1"/>
              <a:t>Airline_ID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2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Item_ID</a:t>
            </a:r>
            <a:r>
              <a:rPr lang="en-US" sz="2400" dirty="0"/>
              <a:t> = 'I00003</a:t>
            </a:r>
            <a:r>
              <a:rPr lang="en-US" sz="2400" dirty="0" smtClean="0"/>
              <a:t>';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Execution time: 0:00:0.00063891</a:t>
            </a:r>
            <a:endParaRPr lang="en-US" sz="2400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84" y="3324225"/>
            <a:ext cx="4877866" cy="3505200"/>
          </a:xfrm>
        </p:spPr>
      </p:pic>
    </p:spTree>
    <p:extLst>
      <p:ext uri="{BB962C8B-B14F-4D97-AF65-F5344CB8AC3E}">
        <p14:creationId xmlns:p14="http://schemas.microsoft.com/office/powerpoint/2010/main" val="23800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1"/>
            <a:ext cx="7467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Returns </a:t>
            </a:r>
            <a:r>
              <a:rPr lang="bg-BG" sz="2400" b="1" dirty="0" smtClean="0"/>
              <a:t>flights that are leaving from gates A1 and B2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bg-BG" sz="2400" dirty="0" smtClean="0">
                <a:solidFill>
                  <a:schemeClr val="accent2"/>
                </a:solidFill>
              </a:rPr>
              <a:t>Select</a:t>
            </a:r>
            <a:r>
              <a:rPr lang="bg-BG" sz="2400" dirty="0" smtClean="0"/>
              <a:t> flights.*</a:t>
            </a:r>
            <a:endParaRPr lang="en-US" sz="2400" dirty="0" smtClean="0"/>
          </a:p>
          <a:p>
            <a:pPr marL="0" indent="0">
              <a:buNone/>
            </a:pPr>
            <a:r>
              <a:rPr lang="bg-BG" sz="2400" dirty="0" smtClean="0">
                <a:solidFill>
                  <a:schemeClr val="accent2"/>
                </a:solidFill>
              </a:rPr>
              <a:t>From</a:t>
            </a:r>
            <a:r>
              <a:rPr lang="bg-BG" sz="2400" dirty="0" smtClean="0"/>
              <a:t> </a:t>
            </a:r>
            <a:r>
              <a:rPr lang="bg-BG" sz="2400" dirty="0"/>
              <a:t>flights</a:t>
            </a:r>
            <a:endParaRPr lang="en-US" sz="2400" dirty="0"/>
          </a:p>
          <a:p>
            <a:pPr marL="0" indent="0">
              <a:buNone/>
            </a:pPr>
            <a:r>
              <a:rPr lang="bg-BG" sz="2400" dirty="0">
                <a:solidFill>
                  <a:schemeClr val="accent2"/>
                </a:solidFill>
              </a:rPr>
              <a:t>Where</a:t>
            </a:r>
            <a:r>
              <a:rPr lang="bg-BG" sz="2400" dirty="0"/>
              <a:t> Gate_ID </a:t>
            </a:r>
            <a:r>
              <a:rPr lang="bg-BG" sz="2400" dirty="0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n</a:t>
            </a:r>
            <a:r>
              <a:rPr lang="bg-BG" sz="2400" dirty="0" smtClean="0"/>
              <a:t> </a:t>
            </a:r>
            <a:r>
              <a:rPr lang="bg-BG" sz="2400" dirty="0"/>
              <a:t>('A1','B2')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Execution </a:t>
            </a:r>
            <a:r>
              <a:rPr lang="en-US" sz="2400" i="1" dirty="0"/>
              <a:t>time: 0:00:0.01825674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2995773" cy="3703109"/>
          </a:xfrm>
        </p:spPr>
      </p:pic>
      <p:pic>
        <p:nvPicPr>
          <p:cNvPr id="6" name="Picture 5" descr="D:\Stuff\INF 280 Database\Fall2015\OneManTeamProject_Fall2015\query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6400"/>
            <a:ext cx="784987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2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81000"/>
            <a:ext cx="59436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3. Returns </a:t>
            </a:r>
            <a:r>
              <a:rPr lang="bg-BG" sz="2400" b="1" dirty="0" smtClean="0"/>
              <a:t>suppliers </a:t>
            </a:r>
            <a:r>
              <a:rPr lang="bg-BG" sz="2400" b="1" dirty="0"/>
              <a:t>that have supplied </a:t>
            </a:r>
            <a:r>
              <a:rPr lang="bg-BG" sz="2400" b="1" dirty="0" smtClean="0"/>
              <a:t>KLM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 smtClean="0">
                <a:solidFill>
                  <a:schemeClr val="accent2"/>
                </a:solidFill>
              </a:rPr>
              <a:t>Select</a:t>
            </a:r>
            <a:r>
              <a:rPr lang="en-US" sz="2400" dirty="0"/>
              <a:t> </a:t>
            </a:r>
            <a:r>
              <a:rPr lang="bg-BG" sz="2400" dirty="0" smtClean="0"/>
              <a:t>Supplier_Name</a:t>
            </a:r>
            <a:r>
              <a:rPr lang="bg-BG" sz="2400" dirty="0"/>
              <a:t> </a:t>
            </a:r>
            <a:endParaRPr lang="en-US" sz="2400" dirty="0"/>
          </a:p>
          <a:p>
            <a:pPr marL="0" indent="0">
              <a:buNone/>
            </a:pPr>
            <a:r>
              <a:rPr lang="bg-BG" sz="2400" dirty="0">
                <a:solidFill>
                  <a:schemeClr val="accent2"/>
                </a:solidFill>
              </a:rPr>
              <a:t>From</a:t>
            </a:r>
            <a:r>
              <a:rPr lang="bg-BG" sz="2400" dirty="0"/>
              <a:t> suppliers </a:t>
            </a:r>
            <a:endParaRPr lang="en-US" sz="2400" dirty="0"/>
          </a:p>
          <a:p>
            <a:pPr marL="0" indent="0">
              <a:buNone/>
            </a:pPr>
            <a:r>
              <a:rPr lang="bg-BG" sz="2400" dirty="0">
                <a:solidFill>
                  <a:schemeClr val="accent2"/>
                </a:solidFill>
              </a:rPr>
              <a:t>Where</a:t>
            </a:r>
            <a:r>
              <a:rPr lang="bg-BG" sz="2400" dirty="0"/>
              <a:t> Supplier_ID </a:t>
            </a:r>
            <a:r>
              <a:rPr lang="bg-BG" sz="2400" dirty="0" smtClean="0">
                <a:solidFill>
                  <a:schemeClr val="accent2"/>
                </a:solidFill>
              </a:rPr>
              <a:t>In</a:t>
            </a: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bg-BG" sz="2400" dirty="0"/>
              <a:t>(</a:t>
            </a:r>
            <a:r>
              <a:rPr lang="bg-BG" sz="2400" dirty="0" smtClean="0">
                <a:solidFill>
                  <a:schemeClr val="accent2"/>
                </a:solidFill>
              </a:rPr>
              <a:t>Select</a:t>
            </a:r>
            <a:r>
              <a:rPr lang="en-US" sz="2400" dirty="0"/>
              <a:t> </a:t>
            </a:r>
            <a:r>
              <a:rPr lang="bg-BG" sz="2400" dirty="0" smtClean="0"/>
              <a:t>Supplier_ID</a:t>
            </a:r>
            <a:endParaRPr lang="en-US" sz="2400" dirty="0"/>
          </a:p>
          <a:p>
            <a:pPr marL="0" indent="0">
              <a:buNone/>
            </a:pPr>
            <a:r>
              <a:rPr lang="bg-BG" sz="2400" dirty="0"/>
              <a:t> </a:t>
            </a:r>
            <a:r>
              <a:rPr lang="bg-BG" sz="2400" dirty="0">
                <a:solidFill>
                  <a:schemeClr val="accent2"/>
                </a:solidFill>
              </a:rPr>
              <a:t>From</a:t>
            </a:r>
            <a:r>
              <a:rPr lang="bg-BG" sz="2400" dirty="0"/>
              <a:t> airline_orders </a:t>
            </a:r>
            <a:endParaRPr lang="en-US" sz="2400" dirty="0"/>
          </a:p>
          <a:p>
            <a:pPr marL="0" indent="0">
              <a:buNone/>
            </a:pPr>
            <a:r>
              <a:rPr lang="bg-BG" sz="2400" dirty="0">
                <a:solidFill>
                  <a:schemeClr val="accent2"/>
                </a:solidFill>
              </a:rPr>
              <a:t>Where</a:t>
            </a:r>
            <a:r>
              <a:rPr lang="bg-BG" sz="2400" dirty="0"/>
              <a:t> airline_ID = 'KLM')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/>
              <a:t>Execution time: </a:t>
            </a:r>
            <a:r>
              <a:rPr lang="en-US" sz="2400" i="1" dirty="0" smtClean="0"/>
              <a:t>0:00:0.01225877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66800"/>
            <a:ext cx="4000942" cy="3759921"/>
          </a:xfrm>
        </p:spPr>
      </p:pic>
      <p:pic>
        <p:nvPicPr>
          <p:cNvPr id="6" name="Picture 5" descr="D:\Stuff\INF 280 Database\Fall2015\OneManTeamProject_Fall2015\query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1828800" cy="948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3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1"/>
            <a:ext cx="8077200" cy="289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4. Returns</a:t>
            </a:r>
            <a:r>
              <a:rPr lang="bg-BG" sz="2400" b="1" dirty="0" smtClean="0"/>
              <a:t> </a:t>
            </a:r>
            <a:r>
              <a:rPr lang="bg-BG" sz="2400" b="1" dirty="0"/>
              <a:t>the number of orders made by Air France 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>
                <a:solidFill>
                  <a:schemeClr val="accent2"/>
                </a:solidFill>
              </a:rPr>
              <a:t>Select</a:t>
            </a:r>
            <a:r>
              <a:rPr lang="bg-BG" sz="2400" dirty="0"/>
              <a:t> COUNT(Order_ID) </a:t>
            </a:r>
            <a:endParaRPr lang="en-US" sz="2400" dirty="0"/>
          </a:p>
          <a:p>
            <a:pPr marL="0" indent="0">
              <a:buNone/>
            </a:pPr>
            <a:r>
              <a:rPr lang="bg-BG" sz="2400" dirty="0">
                <a:solidFill>
                  <a:schemeClr val="accent2"/>
                </a:solidFill>
              </a:rPr>
              <a:t>From</a:t>
            </a:r>
            <a:r>
              <a:rPr lang="bg-BG" sz="2400" dirty="0"/>
              <a:t> airline_orders </a:t>
            </a:r>
            <a:r>
              <a:rPr lang="bg-BG" sz="2400" dirty="0">
                <a:solidFill>
                  <a:schemeClr val="accent2"/>
                </a:solidFill>
              </a:rPr>
              <a:t>Inner Join</a:t>
            </a:r>
            <a:r>
              <a:rPr lang="bg-BG" sz="2400" dirty="0"/>
              <a:t> airlines </a:t>
            </a:r>
            <a:r>
              <a:rPr lang="bg-BG" sz="2400" dirty="0">
                <a:solidFill>
                  <a:schemeClr val="accent2"/>
                </a:solidFill>
              </a:rPr>
              <a:t>Using</a:t>
            </a:r>
            <a:r>
              <a:rPr lang="bg-BG" sz="2400" dirty="0"/>
              <a:t> (Airline_ID) </a:t>
            </a:r>
            <a:endParaRPr lang="en-US" sz="2400" dirty="0"/>
          </a:p>
          <a:p>
            <a:pPr marL="0" indent="0">
              <a:buNone/>
            </a:pPr>
            <a:r>
              <a:rPr lang="bg-BG" sz="2400" dirty="0">
                <a:solidFill>
                  <a:schemeClr val="accent2"/>
                </a:solidFill>
              </a:rPr>
              <a:t>Where</a:t>
            </a:r>
            <a:r>
              <a:rPr lang="bg-BG" sz="2400" dirty="0"/>
              <a:t> airline_orders.Airline_ID ='AF'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Execution time: 0:00:0.00123456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8000"/>
            <a:ext cx="4589984" cy="3753268"/>
          </a:xfrm>
        </p:spPr>
      </p:pic>
      <p:pic>
        <p:nvPicPr>
          <p:cNvPr id="6" name="Picture 5" descr="D:\Stuff\INF 280 Database\Fall2015\OneManTeamProject_Fall2015\query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0"/>
            <a:ext cx="1828800" cy="637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5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461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Airport Database</vt:lpstr>
      <vt:lpstr>ER Model</vt:lpstr>
      <vt:lpstr>Relational</vt:lpstr>
      <vt:lpstr>EER Model</vt:lpstr>
      <vt:lpstr>SQL Queries</vt:lpstr>
      <vt:lpstr>Optimization of Query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of Query 6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Database</dc:title>
  <dc:creator>Inkyov</dc:creator>
  <cp:lastModifiedBy>Inkyov</cp:lastModifiedBy>
  <cp:revision>13</cp:revision>
  <dcterms:created xsi:type="dcterms:W3CDTF">2015-12-14T21:55:48Z</dcterms:created>
  <dcterms:modified xsi:type="dcterms:W3CDTF">2015-12-15T00:23:21Z</dcterms:modified>
</cp:coreProperties>
</file>