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2" r:id="rId3"/>
    <p:sldId id="260" r:id="rId4"/>
    <p:sldId id="261" r:id="rId5"/>
    <p:sldId id="263" r:id="rId6"/>
    <p:sldId id="267" r:id="rId7"/>
    <p:sldId id="268" r:id="rId8"/>
    <p:sldId id="275" r:id="rId9"/>
    <p:sldId id="274" r:id="rId10"/>
    <p:sldId id="273" r:id="rId11"/>
    <p:sldId id="269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89"/>
    <a:srgbClr val="9FC0D2"/>
    <a:srgbClr val="F1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9" d="100"/>
          <a:sy n="19" d="100"/>
        </p:scale>
        <p:origin x="4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11C01-E4EA-4680-9395-CE35C4604817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AACBB-326F-42CF-98D6-68BE04B427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6F227-0442-44BB-A119-3A593A5733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7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86A13-8338-4C78-BC4A-D0EAC96C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21BA7-78D8-4693-B6D4-BF3254FAD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F3E2F-86B9-4E40-A13D-39B757E0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636FB3-B6DB-4276-9C2F-923E660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0B2CC-178B-49D0-A516-028E6C49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2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DC07B-3080-4E08-9CC6-FED68807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7BE20-B119-4CB7-AEBA-77E371924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FDC8DA-1E6A-4371-BAA6-C8614414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436DBF-7A3A-485E-8F7F-6BFF1E9B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043D02-54AA-41ED-94A4-EAA4A1EA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84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227E0E-D610-490C-BB0E-675938AF2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EFD6A-923F-4C60-AB92-C7B9DB5AD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F0C70-6CEB-414D-BC5C-DF1F0BC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0FC8A-9EF5-4430-B77D-4E242F16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8163E-908C-4488-955B-8F828A8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0E0F-87E8-4B67-A817-0B0D6467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8847D-FBFE-4E8F-9860-401545BD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DB272-DABC-404F-805D-D2D9BD85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D8767-BD08-4FBC-9E7A-4EF07ED2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CBDC3-08EF-4FF0-B7CD-39EB5099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91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A0E6-7100-45EC-9434-86AF3073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DA94D-D668-423B-8B8D-1EA9D5122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F886A7-1E31-44E2-80BA-470DAD46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38C61-4BD6-40C2-BE0C-501B9C1E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940F1-E287-4D62-A649-04885CCC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1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8C55-D067-4E75-ACC0-4988D3CD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253F3-41E0-425C-8187-C2A6CD20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BA4E7F-3B88-4702-A506-AA8DD61A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4FE61-0E1D-4E0C-824F-CE7169E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5B7E20-C544-40B0-98BE-B1DC9641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DDF69-31E4-4D5D-8C86-0DE695FC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7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52B9A-A33A-40B3-A9FA-FF2B511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7C84CE-F59A-4065-9F64-850985CF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D77C95-D56F-4642-99B4-95F98E7A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15B1B5-C399-4CB4-B32E-70EB26F9E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3652F2-B47D-4EDA-B714-012C3895E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E4F01E-3865-4C0C-8E67-FF92E38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28968-84D2-4946-822A-C7A33516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14C32-EB39-4DEB-93B8-D808A415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26BF9-284A-4BAD-ABC0-2411FA84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CFBF14-74D9-4702-8741-6B1B2126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C9280C-64A6-4860-B85C-64298BDF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6752B-9732-49A4-8F02-274BBFB5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7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5CDF11-9B0A-4933-92A5-B42E93A8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594892-7145-4576-AFA3-E1D27711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693DA-C35F-4703-B8F3-3F443B0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7E8DB-1517-4142-BFAF-D97B1EF0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F461-D740-4D72-851B-95279767B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E0FE4-4FAB-4B91-B8F6-A759D0E25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5C3575-71F0-4F8D-85B4-17303859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369E5-D8BA-4108-BA30-31BFFB4E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5EE30-A38D-4199-AFD0-D8E5327F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450E2-9B15-44E9-BEEF-1C2264DF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DC86DF-8F40-424C-B6F4-8D804098F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7DC1C-1474-4508-B773-69C189A5C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7E7791-BAD2-4213-A9E0-568513AF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1C41D5-4A2B-48D7-8360-72A3093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02653-D819-499E-A661-07A1619D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ACEB8B-3FAF-489C-98DE-61377A9AF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161A6-0855-4B11-B8D2-D548CB7FD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75A7-39C1-4529-BA39-0EB41ADB5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6C33D-08FF-4417-A62A-09E6A8239594}" type="datetimeFigureOut">
              <a:rPr lang="ko-KR" altLang="en-US" smtClean="0"/>
              <a:t>2021-03-23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077B4-AFBB-48B8-A6C0-50355F993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AEAE5-E204-4F88-87CA-D65B7FE1C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A52FB-BECD-4651-8AD8-44649EB77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2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60FE4-142C-4170-B46B-219CC1E96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0554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스케일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rgbClr val="F18A00"/>
                </a:solidFill>
              </a:rPr>
              <a:t>불량요인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파악과 </a:t>
            </a:r>
            <a:b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개선기회 도출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8E58-B836-489E-B80E-4D86B0FE0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0681"/>
            <a:ext cx="9144000" cy="1655762"/>
          </a:xfrm>
        </p:spPr>
        <p:txBody>
          <a:bodyPr/>
          <a:lstStyle/>
          <a:p>
            <a:r>
              <a:rPr lang="ko-KR" altLang="en-US" b="1" dirty="0"/>
              <a:t>변수선택과 예측 모델링을 중심으로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85FC4D-B8A3-47DF-AC9C-8EB918B91F2C}"/>
              </a:ext>
            </a:extLst>
          </p:cNvPr>
          <p:cNvGrpSpPr/>
          <p:nvPr/>
        </p:nvGrpSpPr>
        <p:grpSpPr>
          <a:xfrm>
            <a:off x="3213100" y="538163"/>
            <a:ext cx="5765800" cy="5765800"/>
            <a:chOff x="3213100" y="627063"/>
            <a:chExt cx="5765800" cy="57658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F4E3161-0455-4B51-AC35-BF75F5384B47}"/>
                </a:ext>
              </a:extLst>
            </p:cNvPr>
            <p:cNvSpPr/>
            <p:nvPr/>
          </p:nvSpPr>
          <p:spPr>
            <a:xfrm>
              <a:off x="3213100" y="627063"/>
              <a:ext cx="5765800" cy="5765800"/>
            </a:xfrm>
            <a:prstGeom prst="rect">
              <a:avLst/>
            </a:prstGeom>
            <a:noFill/>
            <a:ln w="38100">
              <a:solidFill>
                <a:srgbClr val="0057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F1EBD8-6927-4411-8F9C-1D20E1678B00}"/>
                </a:ext>
              </a:extLst>
            </p:cNvPr>
            <p:cNvSpPr txBox="1"/>
            <p:nvPr/>
          </p:nvSpPr>
          <p:spPr>
            <a:xfrm>
              <a:off x="4423842" y="699344"/>
              <a:ext cx="334431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2020 </a:t>
              </a:r>
              <a:r>
                <a:rPr lang="en-US" altLang="ko-KR" sz="1400" dirty="0">
                  <a:solidFill>
                    <a:srgbClr val="005789"/>
                  </a:solidFill>
                  <a:latin typeface="+mj-lt"/>
                </a:rPr>
                <a:t>POSCO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BIGDATA &amp; AI ACADEMY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</p:grpSp>
      <p:sp>
        <p:nvSpPr>
          <p:cNvPr id="9" name="부제목 2">
            <a:extLst>
              <a:ext uri="{FF2B5EF4-FFF2-40B4-BE49-F238E27FC236}">
                <a16:creationId xmlns:a16="http://schemas.microsoft.com/office/drawing/2014/main" id="{A0FA57D2-C0E9-48DA-91A9-9EE7FA0B7F0E}"/>
              </a:ext>
            </a:extLst>
          </p:cNvPr>
          <p:cNvSpPr txBox="1">
            <a:spLocks/>
          </p:cNvSpPr>
          <p:nvPr/>
        </p:nvSpPr>
        <p:spPr>
          <a:xfrm>
            <a:off x="1523999" y="577850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B4_</a:t>
            </a:r>
            <a:r>
              <a:rPr lang="ko-KR" altLang="en-US" dirty="0"/>
              <a:t>문인균</a:t>
            </a:r>
          </a:p>
        </p:txBody>
      </p:sp>
      <p:pic>
        <p:nvPicPr>
          <p:cNvPr id="1026" name="Picture 2" descr="We're the POSCO">
            <a:extLst>
              <a:ext uri="{FF2B5EF4-FFF2-40B4-BE49-F238E27FC236}">
                <a16:creationId xmlns:a16="http://schemas.microsoft.com/office/drawing/2014/main" id="{95C3D7A3-3C0E-4675-ADC8-8465C61D4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6" y="31461"/>
            <a:ext cx="2089233" cy="3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710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23">
            <a:extLst>
              <a:ext uri="{FF2B5EF4-FFF2-40B4-BE49-F238E27FC236}">
                <a16:creationId xmlns:a16="http://schemas.microsoft.com/office/drawing/2014/main" id="{94C4715C-8268-49EC-ABE5-0EAAD3FCF1D3}"/>
              </a:ext>
            </a:extLst>
          </p:cNvPr>
          <p:cNvSpPr txBox="1"/>
          <p:nvPr/>
        </p:nvSpPr>
        <p:spPr>
          <a:xfrm>
            <a:off x="176915" y="6129567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5"/>
              </a:spcBef>
            </a:pPr>
            <a:r>
              <a:rPr lang="en-US" sz="2000" b="1" dirty="0">
                <a:latin typeface="+mj-lt"/>
                <a:cs typeface="Malgun Gothic"/>
              </a:rPr>
              <a:t>0.03</a:t>
            </a:r>
            <a:r>
              <a:rPr lang="ko-KR" altLang="en-US" sz="2000" b="1" dirty="0">
                <a:latin typeface="+mj-lt"/>
                <a:cs typeface="Malgun Gothic"/>
              </a:rPr>
              <a:t>이상의 값을 가지는 주요 변수들을 활용해 </a:t>
            </a:r>
            <a:r>
              <a:rPr lang="ko-KR" altLang="en-US" sz="2000" b="1" dirty="0">
                <a:solidFill>
                  <a:srgbClr val="005789"/>
                </a:solidFill>
                <a:latin typeface="+mj-lt"/>
                <a:cs typeface="Malgun Gothic"/>
              </a:rPr>
              <a:t>추가 모델 생성</a:t>
            </a:r>
            <a:endParaRPr sz="2000" b="1" dirty="0">
              <a:solidFill>
                <a:srgbClr val="005789"/>
              </a:solidFill>
              <a:latin typeface="+mj-lt"/>
              <a:cs typeface="Malgun Gothic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4BD6E3FE-52FA-4FD7-83A8-B9D05C2E00C9}"/>
              </a:ext>
            </a:extLst>
          </p:cNvPr>
          <p:cNvSpPr txBox="1"/>
          <p:nvPr/>
        </p:nvSpPr>
        <p:spPr>
          <a:xfrm>
            <a:off x="642551" y="963711"/>
            <a:ext cx="6024576" cy="159806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중요변수 산출</a:t>
            </a:r>
            <a:endParaRPr lang="en-US" altLang="ko-KR" b="1" dirty="0">
              <a:latin typeface="+mj-lt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변수 산출을 위해 트리기반 모델 적합</a:t>
            </a:r>
            <a:endParaRPr lang="en-US" altLang="ko-KR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+mj-lt"/>
              </a:rPr>
              <a:t>Oob_error</a:t>
            </a:r>
            <a:r>
              <a:rPr lang="ko-KR" altLang="en-US" dirty="0">
                <a:latin typeface="+mj-lt"/>
              </a:rPr>
              <a:t>가 가장 낮은 </a:t>
            </a:r>
            <a:r>
              <a:rPr lang="en-US" altLang="ko-KR" dirty="0" err="1">
                <a:latin typeface="+mj-lt"/>
              </a:rPr>
              <a:t>n_estimators</a:t>
            </a:r>
            <a:r>
              <a:rPr lang="ko-KR" altLang="en-US" dirty="0">
                <a:latin typeface="+mj-lt"/>
              </a:rPr>
              <a:t>을 찾고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그리드 </a:t>
            </a:r>
            <a:r>
              <a:rPr lang="ko-KR" altLang="en-US" dirty="0" err="1">
                <a:latin typeface="+mj-lt"/>
              </a:rPr>
              <a:t>서치를</a:t>
            </a:r>
            <a:r>
              <a:rPr lang="ko-KR" altLang="en-US" dirty="0">
                <a:latin typeface="+mj-lt"/>
              </a:rPr>
              <a:t> 통해 최적의 모델을 학습한 후 변수 중요도 확인</a:t>
            </a:r>
            <a:endParaRPr lang="en-US" altLang="ko-KR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C3CB1F-F3AD-436C-80DE-C55B9E469D11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8CEAE1-4C1E-4893-921A-652CB0F7016B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8419C84F-08D6-4F87-A3CB-FDF26BD3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3" y="728433"/>
            <a:ext cx="4403914" cy="3679433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7CB77C4-D817-47BB-9410-9CF4C1876502}"/>
              </a:ext>
            </a:extLst>
          </p:cNvPr>
          <p:cNvSpPr/>
          <p:nvPr/>
        </p:nvSpPr>
        <p:spPr>
          <a:xfrm>
            <a:off x="2686050" y="2429903"/>
            <a:ext cx="1531620" cy="773077"/>
          </a:xfrm>
          <a:prstGeom prst="downArrow">
            <a:avLst>
              <a:gd name="adj1" fmla="val 7537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중요한</a:t>
            </a:r>
            <a:endParaRPr lang="en-US" altLang="ko-KR" dirty="0"/>
          </a:p>
          <a:p>
            <a:pPr algn="ctr"/>
            <a:r>
              <a:rPr lang="ko-KR" altLang="en-US" dirty="0"/>
              <a:t>변수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DFB83B1-19B8-4A77-BD1E-7517FFDA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3870"/>
              </p:ext>
            </p:extLst>
          </p:nvPr>
        </p:nvGraphicFramePr>
        <p:xfrm>
          <a:off x="1027430" y="3556122"/>
          <a:ext cx="4848860" cy="1947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430">
                  <a:extLst>
                    <a:ext uri="{9D8B030D-6E8A-4147-A177-3AD203B41FA5}">
                      <a16:colId xmlns:a16="http://schemas.microsoft.com/office/drawing/2014/main" val="3074689072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77173732"/>
                    </a:ext>
                  </a:extLst>
                </a:gridCol>
              </a:tblGrid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ROLLING_TEMP_T5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SUB_TEMP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6163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HSB_0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731390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FUR_HZ_TEMP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PT_WDTH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147042"/>
                  </a:ext>
                </a:extLst>
              </a:tr>
              <a:tr h="2424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FUR_SZ_TIME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PT_THK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238476"/>
                  </a:ext>
                </a:extLst>
              </a:tr>
              <a:tr h="4848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rgbClr val="005789"/>
                          </a:solidFill>
                          <a:latin typeface="+mn-lt"/>
                          <a:ea typeface="+mn-ea"/>
                          <a:cs typeface="+mn-cs"/>
                        </a:rPr>
                        <a:t>STEEL_KIND_C0</a:t>
                      </a:r>
                      <a:endParaRPr lang="ko-KR" altLang="en-US" sz="1800" b="0" kern="1200" dirty="0">
                        <a:solidFill>
                          <a:srgbClr val="00578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rgbClr val="005789"/>
                          </a:solidFill>
                          <a:latin typeface="+mj-lt"/>
                        </a:rPr>
                        <a:t>PT_LTH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8301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D9A4847-5950-42E3-9E8B-036FAB8033BE}"/>
              </a:ext>
            </a:extLst>
          </p:cNvPr>
          <p:cNvSpPr txBox="1"/>
          <p:nvPr/>
        </p:nvSpPr>
        <p:spPr>
          <a:xfrm>
            <a:off x="5876290" y="4365652"/>
            <a:ext cx="602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b="1" dirty="0"/>
              <a:t>엔지니어들과 함께 도출한 </a:t>
            </a:r>
            <a:r>
              <a:rPr lang="en-US" altLang="ko-KR" b="1" dirty="0"/>
              <a:t>7</a:t>
            </a:r>
            <a:r>
              <a:rPr lang="ko-KR" altLang="en-US" b="1" dirty="0"/>
              <a:t>개 잠재원인 중 </a:t>
            </a:r>
            <a:r>
              <a:rPr lang="en-US" altLang="ko-KR" b="1" dirty="0">
                <a:solidFill>
                  <a:srgbClr val="005789"/>
                </a:solidFill>
              </a:rPr>
              <a:t>4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ROLLING_TEMP_T5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HSB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FUR_HZ_TEMP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+mj-lt"/>
              </a:rPr>
              <a:t>PT_THK</a:t>
            </a:r>
            <a:endParaRPr lang="en-US" altLang="ko-KR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>
                <a:latin typeface="+mj-lt"/>
              </a:rPr>
              <a:t>파생변수</a:t>
            </a:r>
            <a:r>
              <a:rPr lang="en-US" altLang="ko-KR" b="1" dirty="0">
                <a:latin typeface="+mj-lt"/>
              </a:rPr>
              <a:t>(SUB_TEMP)</a:t>
            </a:r>
            <a:r>
              <a:rPr lang="ko-KR" altLang="en-US" b="1" dirty="0">
                <a:latin typeface="+mj-lt"/>
              </a:rPr>
              <a:t>의 중요도가 상대적으로 높음</a:t>
            </a:r>
            <a:endParaRPr lang="en-US" altLang="ko-KR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039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bject 5">
            <a:extLst>
              <a:ext uri="{FF2B5EF4-FFF2-40B4-BE49-F238E27FC236}">
                <a16:creationId xmlns:a16="http://schemas.microsoft.com/office/drawing/2014/main" id="{3FE56528-9169-4791-9E46-2EADFEB5D202}"/>
              </a:ext>
            </a:extLst>
          </p:cNvPr>
          <p:cNvSpPr/>
          <p:nvPr/>
        </p:nvSpPr>
        <p:spPr>
          <a:xfrm>
            <a:off x="2639196" y="3408221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Gradient Boosting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D09FCBB4-A08E-4C85-859C-EB272D2260F1}"/>
              </a:ext>
            </a:extLst>
          </p:cNvPr>
          <p:cNvSpPr/>
          <p:nvPr/>
        </p:nvSpPr>
        <p:spPr>
          <a:xfrm>
            <a:off x="2639194" y="3682300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Learning_rate</a:t>
            </a:r>
            <a:r>
              <a:rPr lang="en-US" altLang="ko-KR" sz="1600" dirty="0"/>
              <a:t>=0.1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689794-F806-4AC3-92EE-0D216F20E9C6}"/>
              </a:ext>
            </a:extLst>
          </p:cNvPr>
          <p:cNvSpPr txBox="1"/>
          <p:nvPr/>
        </p:nvSpPr>
        <p:spPr>
          <a:xfrm>
            <a:off x="5122794" y="3784706"/>
            <a:ext cx="1447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E6EDA943-2791-4964-A53B-F01A7A6E671C}"/>
              </a:ext>
            </a:extLst>
          </p:cNvPr>
          <p:cNvSpPr/>
          <p:nvPr/>
        </p:nvSpPr>
        <p:spPr>
          <a:xfrm>
            <a:off x="2639194" y="2166697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Vector machine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6EC2C873-164B-409D-8169-A4EF1068FE28}"/>
              </a:ext>
            </a:extLst>
          </p:cNvPr>
          <p:cNvSpPr/>
          <p:nvPr/>
        </p:nvSpPr>
        <p:spPr>
          <a:xfrm>
            <a:off x="2639192" y="2440776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Gamma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BB648-D0A1-48DE-AC00-ABDD1687651F}"/>
              </a:ext>
            </a:extLst>
          </p:cNvPr>
          <p:cNvSpPr txBox="1"/>
          <p:nvPr/>
        </p:nvSpPr>
        <p:spPr>
          <a:xfrm>
            <a:off x="4828878" y="2545547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.851 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291D785-342E-4A82-A0AC-89ED02B92E70}"/>
              </a:ext>
            </a:extLst>
          </p:cNvPr>
          <p:cNvSpPr/>
          <p:nvPr/>
        </p:nvSpPr>
        <p:spPr>
          <a:xfrm>
            <a:off x="6096000" y="2826823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Tree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83286594-8076-4F39-BB35-EDBC2EB9252C}"/>
              </a:ext>
            </a:extLst>
          </p:cNvPr>
          <p:cNvSpPr/>
          <p:nvPr/>
        </p:nvSpPr>
        <p:spPr>
          <a:xfrm>
            <a:off x="6095998" y="3100902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7683C-4029-4032-90F2-42F40A5C29B3}"/>
              </a:ext>
            </a:extLst>
          </p:cNvPr>
          <p:cNvSpPr txBox="1"/>
          <p:nvPr/>
        </p:nvSpPr>
        <p:spPr>
          <a:xfrm>
            <a:off x="8579207" y="3263403"/>
            <a:ext cx="1447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en-US" altLang="ko-KR" b="1" dirty="0"/>
              <a:t>0.907</a:t>
            </a: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34BE2FC1-3F64-4E0B-92B9-6E9D9FA3C960}"/>
              </a:ext>
            </a:extLst>
          </p:cNvPr>
          <p:cNvSpPr/>
          <p:nvPr/>
        </p:nvSpPr>
        <p:spPr>
          <a:xfrm>
            <a:off x="2639587" y="4634562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C1A5217C-AB77-4715-B158-52113ECF9594}"/>
              </a:ext>
            </a:extLst>
          </p:cNvPr>
          <p:cNvSpPr/>
          <p:nvPr/>
        </p:nvSpPr>
        <p:spPr>
          <a:xfrm>
            <a:off x="2639585" y="4908641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max_depth</a:t>
            </a:r>
            <a:r>
              <a:rPr lang="en-US" altLang="ko-KR" sz="1600" dirty="0"/>
              <a:t>=8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min_samples_leaf</a:t>
            </a:r>
            <a:r>
              <a:rPr lang="en-US" altLang="ko-KR" sz="16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Min_samples_split</a:t>
            </a:r>
            <a:r>
              <a:rPr lang="en-US" altLang="ko-KR" sz="1600" dirty="0"/>
              <a:t>=22</a:t>
            </a: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49B7BF18-D90A-45E0-BEE5-07D07B9E5530}"/>
              </a:ext>
            </a:extLst>
          </p:cNvPr>
          <p:cNvSpPr/>
          <p:nvPr/>
        </p:nvSpPr>
        <p:spPr>
          <a:xfrm>
            <a:off x="6096000" y="4053164"/>
            <a:ext cx="3456806" cy="276444"/>
          </a:xfrm>
          <a:custGeom>
            <a:avLst/>
            <a:gdLst/>
            <a:ahLst/>
            <a:cxnLst/>
            <a:rect l="l" t="t" r="r" b="b"/>
            <a:pathLst>
              <a:path w="4853940" h="315594">
                <a:moveTo>
                  <a:pt x="4853940" y="0"/>
                </a:moveTo>
                <a:lnTo>
                  <a:pt x="0" y="0"/>
                </a:lnTo>
                <a:lnTo>
                  <a:pt x="0" y="315467"/>
                </a:lnTo>
                <a:lnTo>
                  <a:pt x="4853940" y="315467"/>
                </a:lnTo>
                <a:lnTo>
                  <a:pt x="4853940" y="0"/>
                </a:lnTo>
                <a:close/>
              </a:path>
            </a:pathLst>
          </a:custGeom>
          <a:solidFill>
            <a:srgbClr val="00578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Multi Layer perceptron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object 4">
            <a:extLst>
              <a:ext uri="{FF2B5EF4-FFF2-40B4-BE49-F238E27FC236}">
                <a16:creationId xmlns:a16="http://schemas.microsoft.com/office/drawing/2014/main" id="{B26AC17F-C4EB-4412-857A-F5CB82040A7C}"/>
              </a:ext>
            </a:extLst>
          </p:cNvPr>
          <p:cNvSpPr/>
          <p:nvPr/>
        </p:nvSpPr>
        <p:spPr>
          <a:xfrm>
            <a:off x="6095998" y="4327243"/>
            <a:ext cx="3456808" cy="959827"/>
          </a:xfrm>
          <a:custGeom>
            <a:avLst/>
            <a:gdLst/>
            <a:ahLst/>
            <a:cxnLst/>
            <a:rect l="l" t="t" r="r" b="b"/>
            <a:pathLst>
              <a:path w="4853940" h="3729354">
                <a:moveTo>
                  <a:pt x="0" y="3729228"/>
                </a:moveTo>
                <a:lnTo>
                  <a:pt x="4853940" y="3729228"/>
                </a:lnTo>
                <a:lnTo>
                  <a:pt x="4853940" y="0"/>
                </a:lnTo>
                <a:lnTo>
                  <a:pt x="0" y="0"/>
                </a:lnTo>
                <a:lnTo>
                  <a:pt x="0" y="37292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Solver=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Activation=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Batch_size</a:t>
            </a:r>
            <a:r>
              <a:rPr lang="en-US" altLang="ko-KR" sz="1600" dirty="0"/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Hidden_layer_sizes</a:t>
            </a:r>
            <a:r>
              <a:rPr lang="en-US" altLang="ko-KR" sz="1600" dirty="0"/>
              <a:t>=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B8047C-59F0-41D5-8E80-737C51EA2BB2}"/>
              </a:ext>
            </a:extLst>
          </p:cNvPr>
          <p:cNvSpPr txBox="1"/>
          <p:nvPr/>
        </p:nvSpPr>
        <p:spPr>
          <a:xfrm>
            <a:off x="5129833" y="5045209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.907</a:t>
            </a:r>
          </a:p>
          <a:p>
            <a:r>
              <a:rPr lang="en-US" altLang="ko-KR" b="1" dirty="0"/>
              <a:t>    </a:t>
            </a: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47D04C1A-642C-4EFB-AA01-ED8665C6B3BF}"/>
              </a:ext>
            </a:extLst>
          </p:cNvPr>
          <p:cNvSpPr txBox="1"/>
          <p:nvPr/>
        </p:nvSpPr>
        <p:spPr>
          <a:xfrm>
            <a:off x="3847495" y="1212262"/>
            <a:ext cx="4302463" cy="142455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en-US" altLang="ko-KR" sz="1800" b="1" dirty="0">
                <a:latin typeface="+mj-lt"/>
                <a:cs typeface="Malgun Gothic"/>
              </a:rPr>
              <a:t>Grid</a:t>
            </a:r>
            <a:r>
              <a:rPr lang="ko-KR" altLang="en-US" sz="1800" b="1" dirty="0">
                <a:latin typeface="+mj-lt"/>
                <a:cs typeface="Malgun Gothic"/>
              </a:rPr>
              <a:t> </a:t>
            </a:r>
            <a:r>
              <a:rPr lang="en-US" altLang="ko-KR" sz="1800" b="1" dirty="0">
                <a:latin typeface="+mj-lt"/>
                <a:cs typeface="Malgun Gothic"/>
              </a:rPr>
              <a:t>Search</a:t>
            </a:r>
            <a:r>
              <a:rPr lang="ko-KR" altLang="en-US" sz="1800" b="1" dirty="0">
                <a:latin typeface="+mj-lt"/>
                <a:cs typeface="Malgun Gothic"/>
              </a:rPr>
              <a:t>를 통해 학습한 모델</a:t>
            </a:r>
            <a:endParaRPr lang="en-US" altLang="ko-KR" sz="1800" b="1" dirty="0">
              <a:latin typeface="+mj-lt"/>
              <a:cs typeface="Malgun Gothic"/>
            </a:endParaRP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>
                <a:latin typeface="+mj-lt"/>
                <a:cs typeface="Malgun Gothic"/>
              </a:rPr>
              <a:t>트리기반 모델의 성능이 우수</a:t>
            </a:r>
            <a:endParaRPr lang="en-US" altLang="ko-KR" dirty="0">
              <a:latin typeface="+mj-lt"/>
              <a:cs typeface="Malgun Gothic"/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800" b="1" dirty="0">
              <a:latin typeface="+mj-lt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DEEDF-5468-4165-A91A-066205EF5DCA}"/>
              </a:ext>
            </a:extLst>
          </p:cNvPr>
          <p:cNvSpPr txBox="1"/>
          <p:nvPr/>
        </p:nvSpPr>
        <p:spPr>
          <a:xfrm>
            <a:off x="8586641" y="4473038"/>
            <a:ext cx="8907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Score: </a:t>
            </a:r>
          </a:p>
          <a:p>
            <a:r>
              <a:rPr lang="ko-KR" altLang="en-US" b="1" dirty="0"/>
              <a:t>0</a:t>
            </a:r>
            <a:r>
              <a:rPr lang="en-US" altLang="ko-KR" b="1" dirty="0"/>
              <a:t>.859</a:t>
            </a:r>
          </a:p>
          <a:p>
            <a:r>
              <a:rPr lang="en-US" altLang="ko-KR" b="1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5442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모델링</a:t>
            </a:r>
            <a:endParaRPr lang="en-US" altLang="ko-KR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5E1B062-CC56-4365-9809-D7C3CEC6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1327564"/>
            <a:ext cx="7666384" cy="4587638"/>
          </a:xfrm>
          <a:prstGeom prst="rect">
            <a:avLst/>
          </a:prstGeom>
        </p:spPr>
      </p:pic>
      <p:sp>
        <p:nvSpPr>
          <p:cNvPr id="7" name="object 10">
            <a:extLst>
              <a:ext uri="{FF2B5EF4-FFF2-40B4-BE49-F238E27FC236}">
                <a16:creationId xmlns:a16="http://schemas.microsoft.com/office/drawing/2014/main" id="{8608FFB2-FACE-477C-B9E7-7EDB189CDF83}"/>
              </a:ext>
            </a:extLst>
          </p:cNvPr>
          <p:cNvSpPr txBox="1"/>
          <p:nvPr/>
        </p:nvSpPr>
        <p:spPr>
          <a:xfrm>
            <a:off x="886526" y="750324"/>
            <a:ext cx="4302463" cy="313546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lang="ko-KR" altLang="en-US" b="1" spc="-300" dirty="0">
                <a:latin typeface="Malgun Gothic"/>
                <a:cs typeface="Malgun Gothic"/>
              </a:rPr>
              <a:t>회귀분석 결과</a:t>
            </a: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3E8982BA-C3A6-4177-92B5-82A2D2CEBBA6}"/>
              </a:ext>
            </a:extLst>
          </p:cNvPr>
          <p:cNvSpPr txBox="1"/>
          <p:nvPr/>
        </p:nvSpPr>
        <p:spPr>
          <a:xfrm>
            <a:off x="8308935" y="1746632"/>
            <a:ext cx="3728720" cy="4555733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회귀분석 결과</a:t>
            </a:r>
            <a:endParaRPr lang="en-US" altLang="ko-KR" b="1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en-US" altLang="ko-KR" dirty="0"/>
              <a:t>P</a:t>
            </a:r>
            <a:r>
              <a:rPr lang="ko-KR" altLang="en-US" dirty="0"/>
              <a:t>값이 </a:t>
            </a:r>
            <a:r>
              <a:rPr lang="en-US" altLang="ko-KR" dirty="0"/>
              <a:t>0.05 </a:t>
            </a:r>
            <a:r>
              <a:rPr lang="ko-KR" altLang="en-US" dirty="0"/>
              <a:t>이하인 것 중</a:t>
            </a:r>
            <a:r>
              <a:rPr lang="en-US" altLang="ko-KR" dirty="0"/>
              <a:t>,  </a:t>
            </a:r>
            <a:r>
              <a:rPr lang="ko-KR" altLang="en-US" dirty="0"/>
              <a:t>앞서 </a:t>
            </a:r>
            <a:r>
              <a:rPr lang="ko-KR" altLang="en-US" dirty="0" err="1"/>
              <a:t>랜덤포레스트</a:t>
            </a:r>
            <a:r>
              <a:rPr lang="en-US" altLang="ko-KR" dirty="0"/>
              <a:t>(RF)</a:t>
            </a:r>
            <a:r>
              <a:rPr lang="ko-KR" altLang="en-US" dirty="0"/>
              <a:t>를 통해 선택한 변수 </a:t>
            </a:r>
            <a:r>
              <a:rPr lang="en-US" altLang="ko-KR" b="1" dirty="0">
                <a:solidFill>
                  <a:srgbClr val="005789"/>
                </a:solidFill>
              </a:rPr>
              <a:t>10</a:t>
            </a:r>
            <a:r>
              <a:rPr lang="ko-KR" altLang="en-US" b="1" dirty="0">
                <a:solidFill>
                  <a:srgbClr val="005789"/>
                </a:solidFill>
              </a:rPr>
              <a:t>개 중 </a:t>
            </a:r>
            <a:r>
              <a:rPr lang="en-US" altLang="ko-KR" b="1" dirty="0">
                <a:solidFill>
                  <a:srgbClr val="005789"/>
                </a:solidFill>
              </a:rPr>
              <a:t>3</a:t>
            </a:r>
            <a:r>
              <a:rPr lang="ko-KR" altLang="en-US" b="1" dirty="0">
                <a:solidFill>
                  <a:srgbClr val="005789"/>
                </a:solidFill>
              </a:rPr>
              <a:t>개 일치</a:t>
            </a:r>
            <a:endParaRPr lang="en-US" altLang="ko-KR" b="1" dirty="0">
              <a:solidFill>
                <a:srgbClr val="005789"/>
              </a:solidFill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유의미한 변수 중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5789"/>
                </a:solidFill>
              </a:rPr>
              <a:t>압연 온도</a:t>
            </a:r>
            <a:r>
              <a:rPr lang="en-US" altLang="ko-KR" dirty="0"/>
              <a:t>(ROLLING_TEMP_T5)</a:t>
            </a:r>
            <a:r>
              <a:rPr lang="ko-KR" altLang="en-US" dirty="0"/>
              <a:t>계수의 절대값이 가장 높았다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RF</a:t>
            </a:r>
            <a:r>
              <a:rPr lang="ko-KR" altLang="en-US" dirty="0"/>
              <a:t>결과 중요도가 가장 높게 나온 변수와 일치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엔지니어의 자문 내용 중 해당 변수가 가장 유의미함을 파악</a:t>
            </a:r>
            <a:endParaRPr lang="en-US" altLang="ko-KR" dirty="0"/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spc="-300" dirty="0">
              <a:latin typeface="Malgun Gothic"/>
              <a:cs typeface="Malgun Gothic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Font typeface="Wingdings" panose="05000000000000000000" pitchFamily="2" charset="2"/>
              <a:buChar char="ü"/>
            </a:pPr>
            <a:endParaRPr lang="en-US" altLang="ko-KR" b="1" spc="-300" dirty="0">
              <a:latin typeface="Malgun Gothic"/>
              <a:cs typeface="Malgun Gothic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FE89C2A3-F8F9-49F0-8051-9BADB8CD844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5789"/>
                </a:solidFill>
              </a:rPr>
              <a:t>압연온도</a:t>
            </a:r>
            <a:r>
              <a:rPr lang="ko-KR" altLang="en-US" sz="2000" b="1" dirty="0"/>
              <a:t>와 </a:t>
            </a:r>
            <a:r>
              <a:rPr lang="ko-KR" altLang="en-US" sz="2000" b="1" dirty="0">
                <a:solidFill>
                  <a:srgbClr val="005789"/>
                </a:solidFill>
              </a:rPr>
              <a:t>온도차이</a:t>
            </a:r>
            <a:r>
              <a:rPr lang="ko-KR" altLang="en-US" sz="2000" b="1" dirty="0"/>
              <a:t> 순으로 계수의 절대값이 </a:t>
            </a:r>
            <a:r>
              <a:rPr lang="ko-KR" altLang="en-US" sz="2000" b="1" dirty="0">
                <a:solidFill>
                  <a:srgbClr val="F18A00"/>
                </a:solidFill>
              </a:rPr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158152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결과</a:t>
            </a:r>
            <a:r>
              <a:rPr lang="en-US" altLang="ko-KR" b="1" dirty="0">
                <a:solidFill>
                  <a:srgbClr val="005789"/>
                </a:solidFill>
              </a:rPr>
              <a:t>&amp;</a:t>
            </a:r>
            <a:r>
              <a:rPr lang="ko-KR" altLang="en-US" b="1" dirty="0">
                <a:solidFill>
                  <a:srgbClr val="005789"/>
                </a:solidFill>
              </a:rPr>
              <a:t>기대효과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4C0463-CA0E-4B9E-A9A9-580F4360AE9E}"/>
              </a:ext>
            </a:extLst>
          </p:cNvPr>
          <p:cNvSpPr txBox="1"/>
          <p:nvPr/>
        </p:nvSpPr>
        <p:spPr>
          <a:xfrm>
            <a:off x="1289645" y="1437668"/>
            <a:ext cx="99166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불량발생의 근본원인</a:t>
            </a:r>
            <a:r>
              <a:rPr lang="en-US" altLang="ko-KR" dirty="0"/>
              <a:t>?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압연온도와</a:t>
            </a:r>
            <a:r>
              <a:rPr lang="ko-KR" altLang="en-US" b="1" dirty="0"/>
              <a:t> </a:t>
            </a:r>
            <a:r>
              <a:rPr lang="ko-KR" altLang="en-US" dirty="0"/>
              <a:t>온도 </a:t>
            </a:r>
            <a:r>
              <a:rPr lang="ko-KR" altLang="en-US" dirty="0" err="1"/>
              <a:t>저하량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압연 온도가 높을수록 스케일이 더 발생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가열로에서 추출 후 압연 전 과정까지의 온도 저하가 스케일 방지에 큰 영향을 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HSB </a:t>
            </a:r>
            <a:r>
              <a:rPr lang="ko-KR" altLang="en-US" dirty="0"/>
              <a:t>미적용시 불량률이 </a:t>
            </a:r>
            <a:r>
              <a:rPr lang="en-US" altLang="ko-KR" dirty="0"/>
              <a:t>100%</a:t>
            </a:r>
            <a:r>
              <a:rPr lang="ko-KR" altLang="en-US" dirty="0"/>
              <a:t>이므로 압연 공정에서 </a:t>
            </a:r>
            <a:r>
              <a:rPr lang="en-US" altLang="ko-KR" dirty="0"/>
              <a:t>HSB</a:t>
            </a:r>
            <a:r>
              <a:rPr lang="ko-KR" altLang="en-US" dirty="0"/>
              <a:t>를 누락없이 반드시 적용해야 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ROLLING</a:t>
            </a:r>
            <a:r>
              <a:rPr lang="ko-KR" altLang="en-US" dirty="0"/>
              <a:t> </a:t>
            </a:r>
            <a:r>
              <a:rPr lang="en-US" altLang="ko-KR" dirty="0"/>
              <a:t>DESCALING</a:t>
            </a:r>
            <a:r>
              <a:rPr lang="ko-KR" altLang="en-US" dirty="0"/>
              <a:t>의 횟수가 홀수일 때 불량률이 </a:t>
            </a:r>
            <a:r>
              <a:rPr lang="en-US" altLang="ko-KR" dirty="0"/>
              <a:t>100%</a:t>
            </a:r>
            <a:r>
              <a:rPr lang="ko-KR" altLang="en-US" dirty="0"/>
              <a:t>였으므로 반드시 </a:t>
            </a:r>
            <a:r>
              <a:rPr lang="ko-KR" altLang="en-US" dirty="0" err="1"/>
              <a:t>짝수번</a:t>
            </a:r>
            <a:r>
              <a:rPr lang="ko-KR" altLang="en-US" dirty="0"/>
              <a:t> 시행하도록 한다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3C4EB-5FB5-4BD1-9A5C-D9D8C00AE851}"/>
              </a:ext>
            </a:extLst>
          </p:cNvPr>
          <p:cNvSpPr txBox="1"/>
          <p:nvPr/>
        </p:nvSpPr>
        <p:spPr>
          <a:xfrm>
            <a:off x="642551" y="60880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BB0A84-B585-48D5-A1C9-8AE41EC28628}"/>
              </a:ext>
            </a:extLst>
          </p:cNvPr>
          <p:cNvSpPr txBox="1"/>
          <p:nvPr/>
        </p:nvSpPr>
        <p:spPr>
          <a:xfrm>
            <a:off x="578591" y="50904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기대효과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05CE5-9E72-4243-8AE0-CEF5E2ABC99C}"/>
              </a:ext>
            </a:extLst>
          </p:cNvPr>
          <p:cNvSpPr txBox="1"/>
          <p:nvPr/>
        </p:nvSpPr>
        <p:spPr>
          <a:xfrm>
            <a:off x="1288881" y="5666522"/>
            <a:ext cx="99173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분석 결과로부터</a:t>
            </a:r>
            <a:r>
              <a:rPr lang="en-US" altLang="ko-KR" dirty="0"/>
              <a:t>, </a:t>
            </a:r>
            <a:r>
              <a:rPr lang="ko-KR" altLang="en-US" dirty="0"/>
              <a:t>압연까지의 이동 중 온도를 효과적으로 낮추면 스케일의 발생을 감소시킬 수 있을 것이다</a:t>
            </a:r>
            <a:r>
              <a:rPr lang="en-US" altLang="ko-KR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103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개선점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308F9-752D-42B2-9C60-7A264186DE67}"/>
              </a:ext>
            </a:extLst>
          </p:cNvPr>
          <p:cNvSpPr txBox="1"/>
          <p:nvPr/>
        </p:nvSpPr>
        <p:spPr>
          <a:xfrm>
            <a:off x="3033401" y="1989591"/>
            <a:ext cx="61164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모델 </a:t>
            </a:r>
            <a:r>
              <a:rPr lang="ko-KR" altLang="en-US" b="1" dirty="0" err="1"/>
              <a:t>훈련시</a:t>
            </a:r>
            <a:r>
              <a:rPr lang="ko-KR" altLang="en-US" b="1" dirty="0"/>
              <a:t> 최적화의 문제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계산량이</a:t>
            </a:r>
            <a:r>
              <a:rPr lang="ko-KR" altLang="en-US" dirty="0"/>
              <a:t> 급증하는 문제로 인해 그리드 </a:t>
            </a:r>
            <a:r>
              <a:rPr lang="ko-KR" altLang="en-US" dirty="0" err="1"/>
              <a:t>서치시</a:t>
            </a:r>
            <a:r>
              <a:rPr lang="en-US" altLang="ko-KR" dirty="0"/>
              <a:t>, </a:t>
            </a:r>
            <a:r>
              <a:rPr lang="ko-KR" altLang="en-US" dirty="0"/>
              <a:t>파라미터 범위를 좁게 주었다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범위를 넓혀 최적의 파라미터를 찾는다면</a:t>
            </a:r>
            <a:r>
              <a:rPr lang="en-US" altLang="ko-KR" dirty="0"/>
              <a:t>, </a:t>
            </a:r>
            <a:r>
              <a:rPr lang="ko-KR" altLang="en-US" dirty="0"/>
              <a:t>모델의 예측 성능을 크게 개선시킬 것이다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원</a:t>
            </a:r>
            <a:r>
              <a:rPr lang="en-US" altLang="ko-KR" b="1" dirty="0"/>
              <a:t>-</a:t>
            </a:r>
            <a:r>
              <a:rPr lang="ko-KR" altLang="en-US" b="1" dirty="0"/>
              <a:t>핫 벡터 </a:t>
            </a:r>
            <a:r>
              <a:rPr lang="ko-KR" altLang="en-US" b="1" dirty="0" err="1"/>
              <a:t>변환시</a:t>
            </a:r>
            <a:r>
              <a:rPr lang="ko-KR" altLang="en-US" b="1" dirty="0"/>
              <a:t> 차원의 저주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범주형 변수를 분석하기 위해 원</a:t>
            </a:r>
            <a:r>
              <a:rPr lang="en-US" altLang="ko-KR" dirty="0"/>
              <a:t>-</a:t>
            </a:r>
            <a:r>
              <a:rPr lang="ko-KR" altLang="en-US" dirty="0"/>
              <a:t>핫 벡터화 하는 과정에서 차원이 급격하게 늘어나 모델의 예측 성능이 저하되었다</a:t>
            </a:r>
            <a:r>
              <a:rPr lang="en-US" altLang="ko-KR" dirty="0"/>
              <a:t>. </a:t>
            </a:r>
            <a:r>
              <a:rPr lang="ko-KR" altLang="en-US" dirty="0"/>
              <a:t>범주형 변수를 효과적으로 처리하기 위한 방법이 요구된다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15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- </a:t>
            </a:r>
            <a:r>
              <a:rPr lang="ko-KR" altLang="en-US" b="1" dirty="0">
                <a:solidFill>
                  <a:srgbClr val="005789"/>
                </a:solidFill>
              </a:rPr>
              <a:t>진행과정 살펴보기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1D4B8997-ED78-409D-9063-F5892F0C1F3D}"/>
              </a:ext>
            </a:extLst>
          </p:cNvPr>
          <p:cNvGrpSpPr/>
          <p:nvPr/>
        </p:nvGrpSpPr>
        <p:grpSpPr>
          <a:xfrm>
            <a:off x="7496781" y="2611920"/>
            <a:ext cx="1303793" cy="1303793"/>
            <a:chOff x="11647731" y="3238710"/>
            <a:chExt cx="1903533" cy="1903533"/>
          </a:xfrm>
        </p:grpSpPr>
        <p:grpSp>
          <p:nvGrpSpPr>
            <p:cNvPr id="8" name="그룹 1002">
              <a:extLst>
                <a:ext uri="{FF2B5EF4-FFF2-40B4-BE49-F238E27FC236}">
                  <a16:creationId xmlns:a16="http://schemas.microsoft.com/office/drawing/2014/main" id="{B6E22DD7-E99C-44D2-A8C2-AD51F7CC72EC}"/>
                </a:ext>
              </a:extLst>
            </p:cNvPr>
            <p:cNvGrpSpPr/>
            <p:nvPr/>
          </p:nvGrpSpPr>
          <p:grpSpPr>
            <a:xfrm>
              <a:off x="11647731" y="3238710"/>
              <a:ext cx="1903533" cy="1903533"/>
              <a:chOff x="11647731" y="3238710"/>
              <a:chExt cx="1903533" cy="1903533"/>
            </a:xfrm>
          </p:grpSpPr>
          <p:pic>
            <p:nvPicPr>
              <p:cNvPr id="11" name="Object 6">
                <a:extLst>
                  <a:ext uri="{FF2B5EF4-FFF2-40B4-BE49-F238E27FC236}">
                    <a16:creationId xmlns:a16="http://schemas.microsoft.com/office/drawing/2014/main" id="{083470A0-C328-45C7-B93A-5BF569AC2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64773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9" name="그룹 1003">
              <a:extLst>
                <a:ext uri="{FF2B5EF4-FFF2-40B4-BE49-F238E27FC236}">
                  <a16:creationId xmlns:a16="http://schemas.microsoft.com/office/drawing/2014/main" id="{DD0D03A2-9624-4570-AC9D-BF183741BD43}"/>
                </a:ext>
              </a:extLst>
            </p:cNvPr>
            <p:cNvGrpSpPr/>
            <p:nvPr/>
          </p:nvGrpSpPr>
          <p:grpSpPr>
            <a:xfrm>
              <a:off x="11944079" y="3503842"/>
              <a:ext cx="1374862" cy="1373268"/>
              <a:chOff x="11944079" y="3503842"/>
              <a:chExt cx="1374862" cy="1373268"/>
            </a:xfrm>
          </p:grpSpPr>
          <p:pic>
            <p:nvPicPr>
              <p:cNvPr id="10" name="Object 9">
                <a:extLst>
                  <a:ext uri="{FF2B5EF4-FFF2-40B4-BE49-F238E27FC236}">
                    <a16:creationId xmlns:a16="http://schemas.microsoft.com/office/drawing/2014/main" id="{9D1FC058-F4DD-47F5-AF5D-B259743AE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944079" y="3503842"/>
                <a:ext cx="1374862" cy="1373268"/>
              </a:xfrm>
              <a:prstGeom prst="rect">
                <a:avLst/>
              </a:prstGeom>
            </p:spPr>
          </p:pic>
        </p:grpSp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A05BA034-7E67-4F1C-AD9B-398AB5E72A5A}"/>
              </a:ext>
            </a:extLst>
          </p:cNvPr>
          <p:cNvGrpSpPr/>
          <p:nvPr/>
        </p:nvGrpSpPr>
        <p:grpSpPr>
          <a:xfrm>
            <a:off x="9553370" y="2610896"/>
            <a:ext cx="1303793" cy="1303793"/>
            <a:chOff x="15104372" y="3238710"/>
            <a:chExt cx="1903533" cy="1903533"/>
          </a:xfrm>
        </p:grpSpPr>
        <p:grpSp>
          <p:nvGrpSpPr>
            <p:cNvPr id="13" name="그룹 1005">
              <a:extLst>
                <a:ext uri="{FF2B5EF4-FFF2-40B4-BE49-F238E27FC236}">
                  <a16:creationId xmlns:a16="http://schemas.microsoft.com/office/drawing/2014/main" id="{94F6FFC9-BF5E-43D9-BC7C-F88CF1B0C13C}"/>
                </a:ext>
              </a:extLst>
            </p:cNvPr>
            <p:cNvGrpSpPr/>
            <p:nvPr/>
          </p:nvGrpSpPr>
          <p:grpSpPr>
            <a:xfrm>
              <a:off x="15104372" y="3238710"/>
              <a:ext cx="1903533" cy="1903533"/>
              <a:chOff x="15104372" y="3238710"/>
              <a:chExt cx="1903533" cy="1903533"/>
            </a:xfrm>
          </p:grpSpPr>
          <p:pic>
            <p:nvPicPr>
              <p:cNvPr id="16" name="Object 14">
                <a:extLst>
                  <a:ext uri="{FF2B5EF4-FFF2-40B4-BE49-F238E27FC236}">
                    <a16:creationId xmlns:a16="http://schemas.microsoft.com/office/drawing/2014/main" id="{5C44637E-70C1-4BF1-AE13-2BED0CAA3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5104372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4" name="그룹 1006">
              <a:extLst>
                <a:ext uri="{FF2B5EF4-FFF2-40B4-BE49-F238E27FC236}">
                  <a16:creationId xmlns:a16="http://schemas.microsoft.com/office/drawing/2014/main" id="{3C8DE156-7B6D-40CF-9C00-70E8BEC69AF9}"/>
                </a:ext>
              </a:extLst>
            </p:cNvPr>
            <p:cNvGrpSpPr/>
            <p:nvPr/>
          </p:nvGrpSpPr>
          <p:grpSpPr>
            <a:xfrm>
              <a:off x="15438259" y="3572107"/>
              <a:ext cx="1235759" cy="1236739"/>
              <a:chOff x="15438259" y="3572107"/>
              <a:chExt cx="1235759" cy="1236739"/>
            </a:xfrm>
          </p:grpSpPr>
          <p:pic>
            <p:nvPicPr>
              <p:cNvPr id="15" name="Object 17">
                <a:extLst>
                  <a:ext uri="{FF2B5EF4-FFF2-40B4-BE49-F238E27FC236}">
                    <a16:creationId xmlns:a16="http://schemas.microsoft.com/office/drawing/2014/main" id="{EC24188C-E4C8-4441-88B9-2DD5A23B3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438259" y="3572107"/>
                <a:ext cx="1235759" cy="1236739"/>
              </a:xfrm>
              <a:prstGeom prst="rect">
                <a:avLst/>
              </a:prstGeom>
            </p:spPr>
          </p:pic>
        </p:grpSp>
      </p:grpSp>
      <p:grpSp>
        <p:nvGrpSpPr>
          <p:cNvPr id="17" name="그룹 1007">
            <a:extLst>
              <a:ext uri="{FF2B5EF4-FFF2-40B4-BE49-F238E27FC236}">
                <a16:creationId xmlns:a16="http://schemas.microsoft.com/office/drawing/2014/main" id="{DF8374FF-10C1-4093-A0A1-271AF8E7EA1E}"/>
              </a:ext>
            </a:extLst>
          </p:cNvPr>
          <p:cNvGrpSpPr/>
          <p:nvPr/>
        </p:nvGrpSpPr>
        <p:grpSpPr>
          <a:xfrm>
            <a:off x="5439726" y="2610896"/>
            <a:ext cx="1303793" cy="1303793"/>
            <a:chOff x="8191091" y="3238710"/>
            <a:chExt cx="1903533" cy="1903533"/>
          </a:xfrm>
        </p:grpSpPr>
        <p:grpSp>
          <p:nvGrpSpPr>
            <p:cNvPr id="18" name="그룹 1008">
              <a:extLst>
                <a:ext uri="{FF2B5EF4-FFF2-40B4-BE49-F238E27FC236}">
                  <a16:creationId xmlns:a16="http://schemas.microsoft.com/office/drawing/2014/main" id="{F794E118-E31E-44A5-B533-95963233C1C3}"/>
                </a:ext>
              </a:extLst>
            </p:cNvPr>
            <p:cNvGrpSpPr/>
            <p:nvPr/>
          </p:nvGrpSpPr>
          <p:grpSpPr>
            <a:xfrm>
              <a:off x="8191091" y="3238710"/>
              <a:ext cx="1903533" cy="1903533"/>
              <a:chOff x="8191091" y="3238710"/>
              <a:chExt cx="1903533" cy="1903533"/>
            </a:xfrm>
          </p:grpSpPr>
          <p:pic>
            <p:nvPicPr>
              <p:cNvPr id="21" name="Object 22">
                <a:extLst>
                  <a:ext uri="{FF2B5EF4-FFF2-40B4-BE49-F238E27FC236}">
                    <a16:creationId xmlns:a16="http://schemas.microsoft.com/office/drawing/2014/main" id="{2F61FB33-A563-4688-A009-FC63022F0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191091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19" name="그룹 1009">
              <a:extLst>
                <a:ext uri="{FF2B5EF4-FFF2-40B4-BE49-F238E27FC236}">
                  <a16:creationId xmlns:a16="http://schemas.microsoft.com/office/drawing/2014/main" id="{E95822FD-D1A1-4692-9C2B-127293F5D0FE}"/>
                </a:ext>
              </a:extLst>
            </p:cNvPr>
            <p:cNvGrpSpPr/>
            <p:nvPr/>
          </p:nvGrpSpPr>
          <p:grpSpPr>
            <a:xfrm>
              <a:off x="8506457" y="3563810"/>
              <a:ext cx="1253752" cy="1253332"/>
              <a:chOff x="8506457" y="3563810"/>
              <a:chExt cx="1253752" cy="1253332"/>
            </a:xfrm>
          </p:grpSpPr>
          <p:pic>
            <p:nvPicPr>
              <p:cNvPr id="20" name="Object 25">
                <a:extLst>
                  <a:ext uri="{FF2B5EF4-FFF2-40B4-BE49-F238E27FC236}">
                    <a16:creationId xmlns:a16="http://schemas.microsoft.com/office/drawing/2014/main" id="{7A06AF9D-55E9-4D46-BADB-EAF3E626C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506457" y="3563810"/>
                <a:ext cx="1253752" cy="1253332"/>
              </a:xfrm>
              <a:prstGeom prst="rect">
                <a:avLst/>
              </a:prstGeom>
            </p:spPr>
          </p:pic>
        </p:grpSp>
      </p:grpSp>
      <p:grpSp>
        <p:nvGrpSpPr>
          <p:cNvPr id="22" name="그룹 1010">
            <a:extLst>
              <a:ext uri="{FF2B5EF4-FFF2-40B4-BE49-F238E27FC236}">
                <a16:creationId xmlns:a16="http://schemas.microsoft.com/office/drawing/2014/main" id="{748259D9-516E-4C21-9C7A-424A0B1A6B2F}"/>
              </a:ext>
            </a:extLst>
          </p:cNvPr>
          <p:cNvGrpSpPr/>
          <p:nvPr/>
        </p:nvGrpSpPr>
        <p:grpSpPr>
          <a:xfrm>
            <a:off x="3382671" y="2610896"/>
            <a:ext cx="1303793" cy="1303793"/>
            <a:chOff x="4734450" y="3238710"/>
            <a:chExt cx="1903533" cy="1903533"/>
          </a:xfrm>
        </p:grpSpPr>
        <p:grpSp>
          <p:nvGrpSpPr>
            <p:cNvPr id="23" name="그룹 1011">
              <a:extLst>
                <a:ext uri="{FF2B5EF4-FFF2-40B4-BE49-F238E27FC236}">
                  <a16:creationId xmlns:a16="http://schemas.microsoft.com/office/drawing/2014/main" id="{4B137033-3014-4D16-B524-30CD6C44B443}"/>
                </a:ext>
              </a:extLst>
            </p:cNvPr>
            <p:cNvGrpSpPr/>
            <p:nvPr/>
          </p:nvGrpSpPr>
          <p:grpSpPr>
            <a:xfrm>
              <a:off x="4734450" y="3238710"/>
              <a:ext cx="1903533" cy="1903533"/>
              <a:chOff x="4734450" y="3238710"/>
              <a:chExt cx="1903533" cy="1903533"/>
            </a:xfrm>
          </p:grpSpPr>
          <p:pic>
            <p:nvPicPr>
              <p:cNvPr id="26" name="Object 30">
                <a:extLst>
                  <a:ext uri="{FF2B5EF4-FFF2-40B4-BE49-F238E27FC236}">
                    <a16:creationId xmlns:a16="http://schemas.microsoft.com/office/drawing/2014/main" id="{25BC08A9-FD22-4856-8509-DDDD0DB32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73445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4" name="그룹 1012">
              <a:extLst>
                <a:ext uri="{FF2B5EF4-FFF2-40B4-BE49-F238E27FC236}">
                  <a16:creationId xmlns:a16="http://schemas.microsoft.com/office/drawing/2014/main" id="{DB7281BE-5943-4DA8-B1EC-5ACC932FE89A}"/>
                </a:ext>
              </a:extLst>
            </p:cNvPr>
            <p:cNvGrpSpPr/>
            <p:nvPr/>
          </p:nvGrpSpPr>
          <p:grpSpPr>
            <a:xfrm>
              <a:off x="4874309" y="3348493"/>
              <a:ext cx="1623816" cy="1623816"/>
              <a:chOff x="4874309" y="3348493"/>
              <a:chExt cx="1623816" cy="1623816"/>
            </a:xfrm>
          </p:grpSpPr>
          <p:pic>
            <p:nvPicPr>
              <p:cNvPr id="25" name="Object 33">
                <a:extLst>
                  <a:ext uri="{FF2B5EF4-FFF2-40B4-BE49-F238E27FC236}">
                    <a16:creationId xmlns:a16="http://schemas.microsoft.com/office/drawing/2014/main" id="{4EA5A97D-4F30-4216-8497-76466534E8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874309" y="3348493"/>
                <a:ext cx="1623816" cy="1623816"/>
              </a:xfrm>
              <a:prstGeom prst="rect">
                <a:avLst/>
              </a:prstGeom>
            </p:spPr>
          </p:pic>
        </p:grpSp>
      </p:grpSp>
      <p:grpSp>
        <p:nvGrpSpPr>
          <p:cNvPr id="27" name="그룹 1013">
            <a:extLst>
              <a:ext uri="{FF2B5EF4-FFF2-40B4-BE49-F238E27FC236}">
                <a16:creationId xmlns:a16="http://schemas.microsoft.com/office/drawing/2014/main" id="{B2DCFC2D-4833-4725-8F8A-27304EBD1574}"/>
              </a:ext>
            </a:extLst>
          </p:cNvPr>
          <p:cNvGrpSpPr/>
          <p:nvPr/>
        </p:nvGrpSpPr>
        <p:grpSpPr>
          <a:xfrm>
            <a:off x="1414773" y="2610896"/>
            <a:ext cx="1303793" cy="1303793"/>
            <a:chOff x="1277810" y="3238710"/>
            <a:chExt cx="1903533" cy="1903533"/>
          </a:xfrm>
        </p:grpSpPr>
        <p:grpSp>
          <p:nvGrpSpPr>
            <p:cNvPr id="28" name="그룹 1014">
              <a:extLst>
                <a:ext uri="{FF2B5EF4-FFF2-40B4-BE49-F238E27FC236}">
                  <a16:creationId xmlns:a16="http://schemas.microsoft.com/office/drawing/2014/main" id="{EDDD14AB-DA80-4B16-94F3-6950C7278425}"/>
                </a:ext>
              </a:extLst>
            </p:cNvPr>
            <p:cNvGrpSpPr/>
            <p:nvPr/>
          </p:nvGrpSpPr>
          <p:grpSpPr>
            <a:xfrm>
              <a:off x="1277810" y="3238710"/>
              <a:ext cx="1903533" cy="1903533"/>
              <a:chOff x="1277810" y="3238710"/>
              <a:chExt cx="1903533" cy="1903533"/>
            </a:xfrm>
          </p:grpSpPr>
          <p:pic>
            <p:nvPicPr>
              <p:cNvPr id="31" name="Object 38">
                <a:extLst>
                  <a:ext uri="{FF2B5EF4-FFF2-40B4-BE49-F238E27FC236}">
                    <a16:creationId xmlns:a16="http://schemas.microsoft.com/office/drawing/2014/main" id="{E3786EDA-700D-477C-8800-D49325CAA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77810" y="3238710"/>
                <a:ext cx="1903533" cy="1903533"/>
              </a:xfrm>
              <a:prstGeom prst="rect">
                <a:avLst/>
              </a:prstGeom>
            </p:spPr>
          </p:pic>
        </p:grpSp>
        <p:grpSp>
          <p:nvGrpSpPr>
            <p:cNvPr id="29" name="그룹 1015">
              <a:extLst>
                <a:ext uri="{FF2B5EF4-FFF2-40B4-BE49-F238E27FC236}">
                  <a16:creationId xmlns:a16="http://schemas.microsoft.com/office/drawing/2014/main" id="{062BB785-B246-412E-A0A8-366FCD214176}"/>
                </a:ext>
              </a:extLst>
            </p:cNvPr>
            <p:cNvGrpSpPr/>
            <p:nvPr/>
          </p:nvGrpSpPr>
          <p:grpSpPr>
            <a:xfrm>
              <a:off x="1496994" y="3495638"/>
              <a:ext cx="1465163" cy="1367486"/>
              <a:chOff x="1496994" y="3495638"/>
              <a:chExt cx="1465163" cy="1367486"/>
            </a:xfrm>
          </p:grpSpPr>
          <p:pic>
            <p:nvPicPr>
              <p:cNvPr id="30" name="Object 41">
                <a:extLst>
                  <a:ext uri="{FF2B5EF4-FFF2-40B4-BE49-F238E27FC236}">
                    <a16:creationId xmlns:a16="http://schemas.microsoft.com/office/drawing/2014/main" id="{877630E6-B186-4E63-B0BA-70FB2594C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96994" y="3495638"/>
                <a:ext cx="1465163" cy="1367486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596F77-B800-4CBB-AE4A-C4E3D2DF8DD0}"/>
              </a:ext>
            </a:extLst>
          </p:cNvPr>
          <p:cNvSpPr txBox="1"/>
          <p:nvPr/>
        </p:nvSpPr>
        <p:spPr>
          <a:xfrm>
            <a:off x="1297984" y="4244900"/>
            <a:ext cx="1709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문제 배경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도메인 학습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2830E-FF65-4C6C-9F8F-29124803C427}"/>
              </a:ext>
            </a:extLst>
          </p:cNvPr>
          <p:cNvSpPr txBox="1"/>
          <p:nvPr/>
        </p:nvSpPr>
        <p:spPr>
          <a:xfrm>
            <a:off x="3324276" y="4244900"/>
            <a:ext cx="1939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탐색적 분석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이상치 제거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파생변수 생성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82281C-49D3-421E-B67B-B6182E8F16D9}"/>
              </a:ext>
            </a:extLst>
          </p:cNvPr>
          <p:cNvSpPr txBox="1"/>
          <p:nvPr/>
        </p:nvSpPr>
        <p:spPr>
          <a:xfrm>
            <a:off x="5606388" y="42449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모델링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F0A687-94FB-4E04-8A84-0E20CB0A222F}"/>
              </a:ext>
            </a:extLst>
          </p:cNvPr>
          <p:cNvSpPr txBox="1"/>
          <p:nvPr/>
        </p:nvSpPr>
        <p:spPr>
          <a:xfrm>
            <a:off x="7825511" y="42449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</a:t>
            </a:r>
            <a:endParaRPr lang="en-US" altLang="ko-K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F10B1F-302E-4D09-95D1-DDD7D9E5A7CE}"/>
              </a:ext>
            </a:extLst>
          </p:cNvPr>
          <p:cNvSpPr txBox="1"/>
          <p:nvPr/>
        </p:nvSpPr>
        <p:spPr>
          <a:xfrm>
            <a:off x="9494975" y="4243876"/>
            <a:ext cx="1396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결론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한계점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FA760-4352-4D07-931C-E68A5F7B0829}"/>
              </a:ext>
            </a:extLst>
          </p:cNvPr>
          <p:cNvSpPr txBox="1"/>
          <p:nvPr/>
        </p:nvSpPr>
        <p:spPr>
          <a:xfrm>
            <a:off x="4686464" y="1395756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진행 과정</a:t>
            </a:r>
          </a:p>
        </p:txBody>
      </p:sp>
    </p:spTree>
    <p:extLst>
      <p:ext uri="{BB962C8B-B14F-4D97-AF65-F5344CB8AC3E}">
        <p14:creationId xmlns:p14="http://schemas.microsoft.com/office/powerpoint/2010/main" val="185794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3C21C59-4FAE-4AA2-88C1-B66A67AFADE5}"/>
              </a:ext>
            </a:extLst>
          </p:cNvPr>
          <p:cNvGrpSpPr/>
          <p:nvPr/>
        </p:nvGrpSpPr>
        <p:grpSpPr>
          <a:xfrm>
            <a:off x="520631" y="915538"/>
            <a:ext cx="2755683" cy="2390493"/>
            <a:chOff x="585216" y="2261617"/>
            <a:chExt cx="3181304" cy="275971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AA574D3-7A9C-482C-BAC9-2B4605D2A927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dirty="0"/>
                <a:t>압연 공정에서의 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Scale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불량</a:t>
              </a:r>
              <a:r>
                <a:rPr lang="ko-KR" altLang="en-US" sz="1400" dirty="0"/>
                <a:t>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급증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1B003DD-EF32-43D6-BDFB-1A399B82DFBB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문제 원인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object 3">
            <a:extLst>
              <a:ext uri="{FF2B5EF4-FFF2-40B4-BE49-F238E27FC236}">
                <a16:creationId xmlns:a16="http://schemas.microsoft.com/office/drawing/2014/main" id="{CDAB955F-5FFD-44B5-ABD3-F1B073DAA3C8}"/>
              </a:ext>
            </a:extLst>
          </p:cNvPr>
          <p:cNvGrpSpPr/>
          <p:nvPr/>
        </p:nvGrpSpPr>
        <p:grpSpPr>
          <a:xfrm>
            <a:off x="3474419" y="915538"/>
            <a:ext cx="2755683" cy="2390493"/>
            <a:chOff x="585216" y="2261617"/>
            <a:chExt cx="3181304" cy="2759710"/>
          </a:xfrm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8CF9FA56-8ADE-4390-9077-C52F6EE8D09D}"/>
                </a:ext>
              </a:extLst>
            </p:cNvPr>
            <p:cNvSpPr/>
            <p:nvPr/>
          </p:nvSpPr>
          <p:spPr>
            <a:xfrm>
              <a:off x="585216" y="2577084"/>
              <a:ext cx="3181304" cy="2444243"/>
            </a:xfrm>
            <a:custGeom>
              <a:avLst/>
              <a:gdLst/>
              <a:ahLst/>
              <a:cxnLst/>
              <a:rect l="l" t="t" r="r" b="b"/>
              <a:pathLst>
                <a:path w="4853940" h="3729354">
                  <a:moveTo>
                    <a:pt x="0" y="3729228"/>
                  </a:moveTo>
                  <a:lnTo>
                    <a:pt x="4853940" y="3729228"/>
                  </a:lnTo>
                  <a:lnTo>
                    <a:pt x="4853940" y="0"/>
                  </a:lnTo>
                  <a:lnTo>
                    <a:pt x="0" y="0"/>
                  </a:lnTo>
                  <a:lnTo>
                    <a:pt x="0" y="372922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en-US" sz="1400" dirty="0"/>
                <a:t>Scale </a:t>
              </a:r>
              <a:r>
                <a:rPr lang="ko-KR" altLang="en-US" sz="1400" dirty="0"/>
                <a:t>불량 급증에 따른 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고객사의 </a:t>
              </a:r>
              <a:r>
                <a:rPr lang="ko-KR" altLang="en-US" sz="1400" b="1" dirty="0">
                  <a:solidFill>
                    <a:srgbClr val="F18A00"/>
                  </a:solidFill>
                </a:rPr>
                <a:t>불만 폭주</a:t>
              </a:r>
              <a:endParaRPr sz="1400" b="1" dirty="0">
                <a:solidFill>
                  <a:srgbClr val="F18A00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1F0035E8-78D2-4F2C-8BC3-27E94C1BF150}"/>
                </a:ext>
              </a:extLst>
            </p:cNvPr>
            <p:cNvSpPr/>
            <p:nvPr/>
          </p:nvSpPr>
          <p:spPr>
            <a:xfrm>
              <a:off x="585216" y="2261617"/>
              <a:ext cx="3181304" cy="426376"/>
            </a:xfrm>
            <a:custGeom>
              <a:avLst/>
              <a:gdLst/>
              <a:ahLst/>
              <a:cxnLst/>
              <a:rect l="l" t="t" r="r" b="b"/>
              <a:pathLst>
                <a:path w="4853940" h="315594">
                  <a:moveTo>
                    <a:pt x="4853940" y="0"/>
                  </a:moveTo>
                  <a:lnTo>
                    <a:pt x="0" y="0"/>
                  </a:lnTo>
                  <a:lnTo>
                    <a:pt x="0" y="315467"/>
                  </a:lnTo>
                  <a:lnTo>
                    <a:pt x="4853940" y="315467"/>
                  </a:lnTo>
                  <a:lnTo>
                    <a:pt x="4853940" y="0"/>
                  </a:lnTo>
                  <a:close/>
                </a:path>
              </a:pathLst>
            </a:custGeom>
            <a:solidFill>
              <a:srgbClr val="005789"/>
            </a:solidFill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발생 이슈</a:t>
              </a:r>
              <a:endParaRPr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55DEC564-6B44-4735-8F95-2EA7C7ECD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3934"/>
              </p:ext>
            </p:extLst>
          </p:nvPr>
        </p:nvGraphicFramePr>
        <p:xfrm>
          <a:off x="867470" y="3474641"/>
          <a:ext cx="48176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844">
                  <a:extLst>
                    <a:ext uri="{9D8B030D-6E8A-4147-A177-3AD203B41FA5}">
                      <a16:colId xmlns:a16="http://schemas.microsoft.com/office/drawing/2014/main" val="3591550054"/>
                    </a:ext>
                  </a:extLst>
                </a:gridCol>
                <a:gridCol w="2408844">
                  <a:extLst>
                    <a:ext uri="{9D8B030D-6E8A-4147-A177-3AD203B41FA5}">
                      <a16:colId xmlns:a16="http://schemas.microsoft.com/office/drawing/2014/main" val="24787901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 원인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발생률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404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압입흠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70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744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두께부족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29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725201"/>
                  </a:ext>
                </a:extLst>
              </a:tr>
              <a:tr h="117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7.2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35865"/>
                  </a:ext>
                </a:extLst>
              </a:tr>
            </a:tbl>
          </a:graphicData>
        </a:graphic>
      </p:graphicFrame>
      <p:sp>
        <p:nvSpPr>
          <p:cNvPr id="13" name="object 23">
            <a:extLst>
              <a:ext uri="{FF2B5EF4-FFF2-40B4-BE49-F238E27FC236}">
                <a16:creationId xmlns:a16="http://schemas.microsoft.com/office/drawing/2014/main" id="{6691789E-840B-452C-BC6A-B352DBC3388D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b="1" dirty="0"/>
              <a:t>불량 발생의 근본 원인을 탐색</a:t>
            </a:r>
            <a:r>
              <a:rPr lang="en-US" altLang="ko-KR" sz="2000" b="1" dirty="0"/>
              <a:t> &amp; </a:t>
            </a:r>
            <a:r>
              <a:rPr lang="ko-KR" altLang="en-US" sz="2000" b="1" dirty="0"/>
              <a:t>이를 통해 개선 기회 도출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623DC-5416-433E-92A2-555DFFF05609}"/>
              </a:ext>
            </a:extLst>
          </p:cNvPr>
          <p:cNvSpPr txBox="1"/>
          <p:nvPr/>
        </p:nvSpPr>
        <p:spPr>
          <a:xfrm>
            <a:off x="6634480" y="1634272"/>
            <a:ext cx="5232400" cy="269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스케일이란</a:t>
            </a:r>
            <a:r>
              <a:rPr lang="en-US" altLang="ko-KR" sz="1400" b="1" dirty="0"/>
              <a:t>?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금속 물체의 표면에 생성되는 두꺼운 </a:t>
            </a:r>
            <a:r>
              <a:rPr lang="ko-KR" altLang="en-US" sz="1400" b="1" dirty="0">
                <a:solidFill>
                  <a:srgbClr val="005789"/>
                </a:solidFill>
              </a:rPr>
              <a:t>금속 산화물의 층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고온으로 가열할 때 공기중의 산소가 금속원자와 결합하여</a:t>
            </a:r>
            <a:br>
              <a:rPr lang="en-US" altLang="ko-KR" sz="1400" dirty="0"/>
            </a:br>
            <a:r>
              <a:rPr lang="ko-KR" altLang="en-US" sz="1400" dirty="0"/>
              <a:t>산화물이 생성됨</a:t>
            </a: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b="1" dirty="0">
                <a:solidFill>
                  <a:srgbClr val="005789"/>
                </a:solidFill>
              </a:rPr>
              <a:t>온도의 상승</a:t>
            </a:r>
            <a:r>
              <a:rPr lang="ko-KR" altLang="en-US" sz="1400" dirty="0"/>
              <a:t>에 따라 지수함수적으로 </a:t>
            </a:r>
            <a:r>
              <a:rPr lang="ko-KR" altLang="en-US" sz="1400" b="1" dirty="0">
                <a:solidFill>
                  <a:srgbClr val="005789"/>
                </a:solidFill>
              </a:rPr>
              <a:t>증가</a:t>
            </a:r>
            <a:endParaRPr lang="en-US" altLang="ko-KR" sz="1400" b="1" dirty="0">
              <a:solidFill>
                <a:srgbClr val="005789"/>
              </a:solidFill>
            </a:endParaRP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endParaRPr lang="en-US" altLang="ko-KR" sz="1400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압연공정</a:t>
            </a:r>
            <a:r>
              <a:rPr lang="en-US" altLang="ko-KR" sz="1400" b="1" dirty="0"/>
              <a:t>?</a:t>
            </a:r>
            <a:endParaRPr lang="ko-KR" altLang="en-US" sz="1400" b="1" dirty="0"/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철을 강판이나 선재로 만드는 공정</a:t>
            </a:r>
          </a:p>
          <a:p>
            <a:pPr marL="354965" marR="30480" indent="-34290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sz="1400" dirty="0"/>
              <a:t>압연이란 연속주조 공정에서 생산된 </a:t>
            </a:r>
            <a:r>
              <a:rPr lang="ko-KR" altLang="en-US" sz="1400" dirty="0" err="1"/>
              <a:t>슬래브</a:t>
            </a:r>
            <a:r>
              <a:rPr lang="en-US" altLang="ko-KR" sz="1400" dirty="0"/>
              <a:t> </a:t>
            </a:r>
            <a:r>
              <a:rPr lang="ko-KR" altLang="en-US" sz="1400" dirty="0"/>
              <a:t>등을 회전하는 여러 개의 롤사이를 통과시켜 </a:t>
            </a:r>
            <a:r>
              <a:rPr lang="ko-KR" altLang="en-US" sz="1400" b="1" dirty="0">
                <a:solidFill>
                  <a:srgbClr val="005789"/>
                </a:solidFill>
              </a:rPr>
              <a:t>얇게 만드는 과정</a:t>
            </a:r>
            <a:endParaRPr lang="en-US" altLang="ko-KR" sz="1400" b="1" dirty="0">
              <a:solidFill>
                <a:srgbClr val="005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문제 배경과 현황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BF4C650-2F1F-4B0F-B6A4-BFBD913AB3B6}"/>
              </a:ext>
            </a:extLst>
          </p:cNvPr>
          <p:cNvSpPr txBox="1"/>
          <p:nvPr/>
        </p:nvSpPr>
        <p:spPr>
          <a:xfrm>
            <a:off x="2896256" y="896022"/>
            <a:ext cx="6622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제철소 </a:t>
            </a:r>
            <a:r>
              <a:rPr lang="ko-KR" altLang="en-US" sz="2000" b="1" dirty="0" err="1"/>
              <a:t>엔지니어들과의</a:t>
            </a:r>
            <a:r>
              <a:rPr lang="ko-KR" altLang="en-US" sz="2000" b="1" dirty="0"/>
              <a:t> 협의를 통해 도출한 잠재적 원인</a:t>
            </a: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B1FBF632-8849-4BD9-AFAF-84D324559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77130"/>
              </p:ext>
            </p:extLst>
          </p:nvPr>
        </p:nvGraphicFramePr>
        <p:xfrm>
          <a:off x="89831" y="1659085"/>
          <a:ext cx="12003579" cy="3097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1">
                  <a:extLst>
                    <a:ext uri="{9D8B030D-6E8A-4147-A177-3AD203B41FA5}">
                      <a16:colId xmlns:a16="http://schemas.microsoft.com/office/drawing/2014/main" val="1262714824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657924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3679745257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06501070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940260121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46164856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365619958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2854782060"/>
                    </a:ext>
                  </a:extLst>
                </a:gridCol>
                <a:gridCol w="1333731">
                  <a:extLst>
                    <a:ext uri="{9D8B030D-6E8A-4147-A177-3AD203B41FA5}">
                      <a16:colId xmlns:a16="http://schemas.microsoft.com/office/drawing/2014/main" val="1534018094"/>
                    </a:ext>
                  </a:extLst>
                </a:gridCol>
              </a:tblGrid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변수명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종속변수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FUR_HZ_TEMP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FUR_SZ_TEMP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FUR_EXTEMP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HSB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ROLLING_TEMP_T5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ROLLING_DESCALING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PT_THICK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970909"/>
                  </a:ext>
                </a:extLst>
              </a:tr>
              <a:tr h="12286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Scale</a:t>
                      </a:r>
                      <a:r>
                        <a:rPr lang="ko-KR" altLang="en-US" dirty="0"/>
                        <a:t>발생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가열대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</a:t>
                      </a:r>
                      <a:r>
                        <a:rPr lang="ko-KR" altLang="en-US" dirty="0" err="1"/>
                        <a:t>균열대</a:t>
                      </a:r>
                      <a:r>
                        <a:rPr lang="ko-KR" altLang="en-US" dirty="0"/>
                        <a:t>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가열로 추출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Hot Scaling Breaker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사상 압연 온도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압연간 </a:t>
                      </a:r>
                      <a:r>
                        <a:rPr lang="en-US" altLang="ko-KR" dirty="0"/>
                        <a:t>Descaling </a:t>
                      </a:r>
                      <a:r>
                        <a:rPr lang="ko-KR" altLang="en-US" dirty="0"/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판두께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930939"/>
                  </a:ext>
                </a:extLst>
              </a:tr>
              <a:tr h="498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상관관계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>
                    <a:solidFill>
                      <a:srgbClr val="F18A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미적용시 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반비례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8626"/>
                  </a:ext>
                </a:extLst>
              </a:tr>
            </a:tbl>
          </a:graphicData>
        </a:graphic>
      </p:graphicFrame>
      <p:sp>
        <p:nvSpPr>
          <p:cNvPr id="8" name="object 23">
            <a:extLst>
              <a:ext uri="{FF2B5EF4-FFF2-40B4-BE49-F238E27FC236}">
                <a16:creationId xmlns:a16="http://schemas.microsoft.com/office/drawing/2014/main" id="{4AE9D0A2-A7E0-4800-8049-AF4B669E837F}"/>
              </a:ext>
            </a:extLst>
          </p:cNvPr>
          <p:cNvSpPr txBox="1"/>
          <p:nvPr/>
        </p:nvSpPr>
        <p:spPr>
          <a:xfrm>
            <a:off x="181292" y="5975312"/>
            <a:ext cx="11829415" cy="4135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104775" rIns="0" bIns="0" rtlCol="0">
            <a:spAutoFit/>
          </a:bodyPr>
          <a:lstStyle/>
          <a:p>
            <a:pPr algn="ctr"/>
            <a:r>
              <a:rPr lang="ko-KR" altLang="en-US" sz="2000" dirty="0"/>
              <a:t>위 변수들을 잠재인자로</a:t>
            </a:r>
            <a:r>
              <a:rPr lang="en-US" altLang="ko-KR" sz="2000" dirty="0"/>
              <a:t>, </a:t>
            </a:r>
            <a:r>
              <a:rPr lang="ko-KR" altLang="en-US" sz="2000" dirty="0"/>
              <a:t>추후 분석 결과와 비교</a:t>
            </a:r>
          </a:p>
        </p:txBody>
      </p:sp>
    </p:spTree>
    <p:extLst>
      <p:ext uri="{BB962C8B-B14F-4D97-AF65-F5344CB8AC3E}">
        <p14:creationId xmlns:p14="http://schemas.microsoft.com/office/powerpoint/2010/main" val="117879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E97EB8E2-C19E-43A4-8255-07486B238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5" y="1458701"/>
            <a:ext cx="4221846" cy="4206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617EF-9FE8-422F-9E2E-231B66785968}"/>
              </a:ext>
            </a:extLst>
          </p:cNvPr>
          <p:cNvSpPr txBox="1"/>
          <p:nvPr/>
        </p:nvSpPr>
        <p:spPr>
          <a:xfrm>
            <a:off x="6091623" y="1838983"/>
            <a:ext cx="52325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수행 절차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데이터 로드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1</a:t>
            </a:r>
            <a:r>
              <a:rPr lang="ko-KR" altLang="en-US" dirty="0"/>
              <a:t>개의 종속변수</a:t>
            </a:r>
            <a:r>
              <a:rPr lang="en-US" altLang="ko-KR" dirty="0"/>
              <a:t>(SCALE), 20</a:t>
            </a:r>
            <a:r>
              <a:rPr lang="ko-KR" altLang="en-US" dirty="0"/>
              <a:t>개의 독립변수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dirty="0"/>
              <a:t>720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수치형 범주형 변수 </a:t>
            </a:r>
            <a:r>
              <a:rPr lang="en-US" altLang="ko-KR" dirty="0"/>
              <a:t>object</a:t>
            </a:r>
            <a:r>
              <a:rPr lang="ko-KR" altLang="en-US" dirty="0"/>
              <a:t>타입으로 변환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불량</a:t>
            </a:r>
            <a:r>
              <a:rPr lang="en-US" altLang="ko-KR" dirty="0"/>
              <a:t>:0, </a:t>
            </a:r>
            <a:r>
              <a:rPr lang="ko-KR" altLang="en-US" dirty="0"/>
              <a:t>양품</a:t>
            </a:r>
            <a:r>
              <a:rPr lang="en-US" altLang="ko-KR" dirty="0"/>
              <a:t>:1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결측치</a:t>
            </a:r>
            <a:r>
              <a:rPr lang="ko-KR" altLang="en-US" dirty="0"/>
              <a:t>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중복데이터 확인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dirty="0"/>
              <a:t>중복데이터 없음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8D3E6-00EF-448C-B5C9-BEE5AC8046F9}"/>
              </a:ext>
            </a:extLst>
          </p:cNvPr>
          <p:cNvSpPr txBox="1"/>
          <p:nvPr/>
        </p:nvSpPr>
        <p:spPr>
          <a:xfrm>
            <a:off x="642551" y="608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기본사항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9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연속형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5B10F6-5FE0-4775-9B7E-CE6E70DD33C6}"/>
              </a:ext>
            </a:extLst>
          </p:cNvPr>
          <p:cNvSpPr txBox="1"/>
          <p:nvPr/>
        </p:nvSpPr>
        <p:spPr>
          <a:xfrm>
            <a:off x="1165406" y="5857365"/>
            <a:ext cx="3918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FUR_EXTEMP</a:t>
            </a:r>
            <a:r>
              <a:rPr lang="ko-KR" altLang="en-US" b="1" dirty="0"/>
              <a:t> 변수 제거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b="1" dirty="0"/>
              <a:t>FUR_SZ_TEMP</a:t>
            </a:r>
            <a:r>
              <a:rPr lang="ko-KR" altLang="en-US" b="1" dirty="0"/>
              <a:t>와 상관계수 </a:t>
            </a:r>
            <a:r>
              <a:rPr lang="en-US" altLang="ko-KR" b="1" dirty="0"/>
              <a:t>1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연속형 변수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4AC0EE-90E6-4EE5-8BD6-C1568E91E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51" y="1239222"/>
            <a:ext cx="5229767" cy="443436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397EDBDD-792C-4550-9C81-5D372B84F976}"/>
              </a:ext>
            </a:extLst>
          </p:cNvPr>
          <p:cNvGrpSpPr/>
          <p:nvPr/>
        </p:nvGrpSpPr>
        <p:grpSpPr>
          <a:xfrm>
            <a:off x="6076859" y="1898945"/>
            <a:ext cx="5994124" cy="2880000"/>
            <a:chOff x="6076859" y="1898945"/>
            <a:chExt cx="5994124" cy="2880000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1923C23-CE4B-4C36-B801-6A9D11A9A69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2983" y="1898945"/>
              <a:ext cx="1998000" cy="144000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DFAD90E6-2691-426A-ABF7-4697A58C2E23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243" y="3338945"/>
              <a:ext cx="1998000" cy="144000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AD48C2B-A966-4B69-A542-9F7778FCD96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983" y="3338945"/>
              <a:ext cx="1998000" cy="1440000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A0F19E-47FA-4911-84EE-01C2A64A711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921" y="1898945"/>
              <a:ext cx="1998000" cy="14400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E230991-F0C8-490D-8446-B5E617FF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859" y="1898945"/>
              <a:ext cx="1998062" cy="1440000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6319684" y="5574195"/>
            <a:ext cx="5296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박스플랏으로</a:t>
            </a:r>
            <a:r>
              <a:rPr lang="ko-KR" altLang="en-US" b="1" dirty="0"/>
              <a:t> 이상치 확인 후 처리</a:t>
            </a:r>
            <a:endParaRPr lang="en-US" altLang="ko-KR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b="1" dirty="0"/>
              <a:t>ROLLING_TEMP_T5</a:t>
            </a:r>
            <a:r>
              <a:rPr lang="ko-KR" altLang="en-US" b="1" dirty="0"/>
              <a:t>의 경우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0</a:t>
            </a:r>
            <a:r>
              <a:rPr lang="ko-KR" altLang="en-US" b="1" dirty="0"/>
              <a:t>이 나올 수 없으므로 평균으로 대체</a:t>
            </a:r>
            <a:r>
              <a:rPr lang="en-US" altLang="ko-KR" b="1" dirty="0"/>
              <a:t>(6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ko-KR" altLang="en-US" b="1" dirty="0" err="1"/>
              <a:t>박스플랏을</a:t>
            </a:r>
            <a:r>
              <a:rPr lang="ko-KR" altLang="en-US" b="1" dirty="0"/>
              <a:t> 이용해 이상치 제거</a:t>
            </a:r>
            <a:r>
              <a:rPr lang="en-US" altLang="ko-KR" b="1" dirty="0"/>
              <a:t>(12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9612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75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이상치 제거</a:t>
            </a:r>
            <a:r>
              <a:rPr lang="en-US" altLang="ko-KR" b="1" dirty="0">
                <a:solidFill>
                  <a:srgbClr val="005789"/>
                </a:solidFill>
              </a:rPr>
              <a:t> - </a:t>
            </a:r>
            <a:r>
              <a:rPr lang="ko-KR" altLang="en-US" b="1" dirty="0">
                <a:solidFill>
                  <a:srgbClr val="005789"/>
                </a:solidFill>
              </a:rPr>
              <a:t>범주형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E381AF-F2FB-42B8-A8DE-438B6B98B0A3}"/>
              </a:ext>
            </a:extLst>
          </p:cNvPr>
          <p:cNvSpPr txBox="1"/>
          <p:nvPr/>
        </p:nvSpPr>
        <p:spPr>
          <a:xfrm>
            <a:off x="642551" y="6088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범주형 변수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BF83FF-BAB9-4297-AD8B-8075C41AF0C5}"/>
              </a:ext>
            </a:extLst>
          </p:cNvPr>
          <p:cNvSpPr txBox="1"/>
          <p:nvPr/>
        </p:nvSpPr>
        <p:spPr>
          <a:xfrm>
            <a:off x="5974244" y="2079155"/>
            <a:ext cx="46124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제외 명시된 변수 제외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ROLLING_DATE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행의 개수와 같은 범주를 가지는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PLATE_NO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모든 데이터에 유니크한 값을 가짐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다른 변수들에 선형결합 형태 변수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SPEC </a:t>
            </a:r>
            <a:r>
              <a:rPr lang="ko-KR" altLang="en-US" dirty="0"/>
              <a:t>제외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‘</a:t>
            </a:r>
            <a:r>
              <a:rPr lang="ko-KR" altLang="en-US" dirty="0"/>
              <a:t>규격</a:t>
            </a:r>
            <a:r>
              <a:rPr lang="en-US" altLang="ko-KR" dirty="0"/>
              <a:t>’</a:t>
            </a:r>
            <a:r>
              <a:rPr lang="ko-KR" altLang="en-US" dirty="0"/>
              <a:t>을 의미하는 해당 변수는 다른 변수의 결합으로 생성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6BA076-F9E4-4B3C-8773-E29E57B4C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69" y="2122056"/>
            <a:ext cx="3711262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0409F-0B96-4B82-BA48-F13578378AEA}"/>
              </a:ext>
            </a:extLst>
          </p:cNvPr>
          <p:cNvSpPr txBox="1"/>
          <p:nvPr/>
        </p:nvSpPr>
        <p:spPr>
          <a:xfrm>
            <a:off x="642551" y="93312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8E5A759-AF08-4458-915B-12681E0CB54D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D843971E-560C-4EAA-8B99-C2FDBBB25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1" y="1863228"/>
            <a:ext cx="3319012" cy="21701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4A4E28-52E3-4E8B-AE54-AC9A3565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22" y="4195911"/>
            <a:ext cx="2803698" cy="21706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71F9F2-30F3-4625-93BE-65FF5D6D47D2}"/>
              </a:ext>
            </a:extLst>
          </p:cNvPr>
          <p:cNvSpPr txBox="1"/>
          <p:nvPr/>
        </p:nvSpPr>
        <p:spPr>
          <a:xfrm>
            <a:off x="1175542" y="990263"/>
            <a:ext cx="326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종속변수와 독립변수 시각화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75692-E3A7-4C33-8071-0C653A73F221}"/>
              </a:ext>
            </a:extLst>
          </p:cNvPr>
          <p:cNvSpPr txBox="1"/>
          <p:nvPr/>
        </p:nvSpPr>
        <p:spPr>
          <a:xfrm>
            <a:off x="5120804" y="2865931"/>
            <a:ext cx="6583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압연 중 </a:t>
            </a:r>
            <a:r>
              <a:rPr lang="en-US" altLang="ko-KR" b="1" dirty="0"/>
              <a:t>Descaling </a:t>
            </a:r>
            <a:r>
              <a:rPr lang="ko-KR" altLang="en-US" b="1" dirty="0"/>
              <a:t>횟수에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ROLLING_DESCALING</a:t>
            </a:r>
            <a:r>
              <a:rPr lang="ko-KR" altLang="en-US" dirty="0"/>
              <a:t>이 홀수인 경우</a:t>
            </a:r>
            <a:r>
              <a:rPr lang="en-US" altLang="ko-KR" dirty="0"/>
              <a:t>, </a:t>
            </a:r>
            <a:r>
              <a:rPr lang="ko-KR" altLang="en-US" dirty="0"/>
              <a:t>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b="1" dirty="0"/>
              <a:t>HOT SCALE BREAK </a:t>
            </a:r>
            <a:r>
              <a:rPr lang="ko-KR" altLang="en-US" b="1" dirty="0"/>
              <a:t>적용 여부에 따른 불량</a:t>
            </a:r>
            <a:endParaRPr lang="en-US" altLang="ko-KR" b="1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HSB</a:t>
            </a:r>
            <a:r>
              <a:rPr lang="ko-KR" altLang="en-US" dirty="0"/>
              <a:t>가 </a:t>
            </a:r>
            <a:r>
              <a:rPr lang="en-US" altLang="ko-KR" dirty="0"/>
              <a:t>0(</a:t>
            </a:r>
            <a:r>
              <a:rPr lang="ko-KR" altLang="en-US" dirty="0" err="1"/>
              <a:t>미실시</a:t>
            </a:r>
            <a:r>
              <a:rPr lang="en-US" altLang="ko-KR" dirty="0"/>
              <a:t>)</a:t>
            </a:r>
            <a:r>
              <a:rPr lang="ko-KR" altLang="en-US" dirty="0" err="1"/>
              <a:t>인경우</a:t>
            </a:r>
            <a:r>
              <a:rPr lang="ko-KR" altLang="en-US" dirty="0"/>
              <a:t> 불량률이 </a:t>
            </a:r>
            <a:r>
              <a:rPr lang="en-US" altLang="ko-KR" dirty="0"/>
              <a:t>100%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5249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5F8F39-186E-4B17-98A4-84EA823C8A6D}"/>
              </a:ext>
            </a:extLst>
          </p:cNvPr>
          <p:cNvSpPr txBox="1"/>
          <p:nvPr/>
        </p:nvSpPr>
        <p:spPr>
          <a:xfrm>
            <a:off x="642551" y="93312"/>
            <a:ext cx="503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5789"/>
                </a:solidFill>
              </a:rPr>
              <a:t>데이터 분석 </a:t>
            </a:r>
            <a:r>
              <a:rPr lang="en-US" altLang="ko-KR" b="1" dirty="0">
                <a:solidFill>
                  <a:srgbClr val="005789"/>
                </a:solidFill>
              </a:rPr>
              <a:t>– </a:t>
            </a:r>
            <a:r>
              <a:rPr lang="ko-KR" altLang="en-US" b="1" dirty="0">
                <a:solidFill>
                  <a:srgbClr val="005789"/>
                </a:solidFill>
              </a:rPr>
              <a:t>탐색적 자료분석</a:t>
            </a:r>
            <a:r>
              <a:rPr lang="en-US" altLang="ko-KR" b="1" dirty="0">
                <a:solidFill>
                  <a:srgbClr val="005789"/>
                </a:solidFill>
              </a:rPr>
              <a:t>(</a:t>
            </a:r>
            <a:r>
              <a:rPr lang="ko-KR" altLang="en-US" b="1" dirty="0">
                <a:solidFill>
                  <a:srgbClr val="005789"/>
                </a:solidFill>
              </a:rPr>
              <a:t>파생변수 생성</a:t>
            </a:r>
            <a:r>
              <a:rPr lang="en-US" altLang="ko-KR" b="1" dirty="0">
                <a:solidFill>
                  <a:srgbClr val="005789"/>
                </a:solidFill>
              </a:rPr>
              <a:t>)</a:t>
            </a:r>
            <a:endParaRPr lang="ko-KR" altLang="en-US" b="1" dirty="0">
              <a:solidFill>
                <a:srgbClr val="005789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5F0F1C-BCC4-43CA-A9DD-D6D5A1D43646}"/>
              </a:ext>
            </a:extLst>
          </p:cNvPr>
          <p:cNvCxnSpPr>
            <a:cxnSpLocks/>
          </p:cNvCxnSpPr>
          <p:nvPr/>
        </p:nvCxnSpPr>
        <p:spPr>
          <a:xfrm flipV="1">
            <a:off x="-8753" y="462743"/>
            <a:ext cx="12200753" cy="23887"/>
          </a:xfrm>
          <a:prstGeom prst="line">
            <a:avLst/>
          </a:prstGeom>
          <a:ln w="38100">
            <a:solidFill>
              <a:srgbClr val="00578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bject 10">
            <a:extLst>
              <a:ext uri="{FF2B5EF4-FFF2-40B4-BE49-F238E27FC236}">
                <a16:creationId xmlns:a16="http://schemas.microsoft.com/office/drawing/2014/main" id="{E0679567-59D3-404C-A994-3E8CF212BB02}"/>
              </a:ext>
            </a:extLst>
          </p:cNvPr>
          <p:cNvSpPr txBox="1"/>
          <p:nvPr/>
        </p:nvSpPr>
        <p:spPr>
          <a:xfrm>
            <a:off x="2870403" y="1188579"/>
            <a:ext cx="5814670" cy="2580834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Ø"/>
            </a:pPr>
            <a:r>
              <a:rPr lang="ko-KR" altLang="en-US" b="1" dirty="0"/>
              <a:t>온도 </a:t>
            </a:r>
            <a:r>
              <a:rPr lang="ko-KR" altLang="en-US" b="1" dirty="0" err="1"/>
              <a:t>저하량</a:t>
            </a:r>
            <a:r>
              <a:rPr lang="ko-KR" altLang="en-US" b="1" dirty="0"/>
              <a:t> 파생변수</a:t>
            </a:r>
            <a:r>
              <a:rPr lang="en-US" altLang="ko-KR" b="1" dirty="0"/>
              <a:t>(</a:t>
            </a:r>
            <a:r>
              <a:rPr lang="en-US" altLang="ko-KR" b="1" dirty="0" err="1"/>
              <a:t>Sub_Temp</a:t>
            </a:r>
            <a:r>
              <a:rPr lang="en-US" altLang="ko-KR" b="1" dirty="0"/>
              <a:t>)</a:t>
            </a:r>
            <a:r>
              <a:rPr lang="ko-KR" altLang="en-US" b="1" dirty="0"/>
              <a:t> 생성</a:t>
            </a:r>
            <a:endParaRPr lang="en-US" altLang="ko-KR" b="1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압연소재의 스케일 저감방법 특허 공보</a:t>
            </a:r>
            <a:r>
              <a:rPr lang="en-US" altLang="ko-KR" dirty="0"/>
              <a:t>*</a:t>
            </a:r>
            <a:r>
              <a:rPr lang="ko-KR" altLang="en-US" dirty="0"/>
              <a:t>로부터 압연온도의 차이인 </a:t>
            </a:r>
            <a:r>
              <a:rPr lang="ko-KR" altLang="en-US" dirty="0">
                <a:solidFill>
                  <a:srgbClr val="F18A00"/>
                </a:solidFill>
              </a:rPr>
              <a:t>온도 </a:t>
            </a:r>
            <a:r>
              <a:rPr lang="ko-KR" altLang="en-US" dirty="0" err="1">
                <a:solidFill>
                  <a:srgbClr val="F18A00"/>
                </a:solidFill>
              </a:rPr>
              <a:t>저하량</a:t>
            </a:r>
            <a:r>
              <a:rPr lang="ko-KR" altLang="en-US" dirty="0" err="1"/>
              <a:t>이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5789"/>
                </a:solidFill>
              </a:rPr>
              <a:t>SCALE</a:t>
            </a:r>
            <a:r>
              <a:rPr lang="ko-KR" altLang="en-US" dirty="0">
                <a:solidFill>
                  <a:srgbClr val="005789"/>
                </a:solidFill>
              </a:rPr>
              <a:t>생성에 많은 영향을 미친다</a:t>
            </a:r>
            <a:r>
              <a:rPr lang="ko-KR" altLang="en-US" dirty="0"/>
              <a:t>는 것을 확인</a:t>
            </a:r>
            <a:endParaRPr lang="en-US" altLang="ko-KR" dirty="0"/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다음과 같은 수식을 통해 파생변수를 생성</a:t>
            </a:r>
            <a:br>
              <a:rPr lang="en-US" altLang="ko-KR" dirty="0"/>
            </a:br>
            <a:r>
              <a:rPr lang="en-US" altLang="ko-KR" dirty="0"/>
              <a:t>FUR_SZ_TEMP - ROLLING_TEMP_T5</a:t>
            </a:r>
          </a:p>
          <a:p>
            <a:pPr marL="755015" marR="30480" lvl="1" indent="-285750">
              <a:lnSpc>
                <a:spcPct val="109400"/>
              </a:lnSpc>
              <a:spcBef>
                <a:spcPts val="284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압연 전 이동과정에서의 </a:t>
            </a:r>
            <a:r>
              <a:rPr lang="ko-KR" altLang="en-US" dirty="0">
                <a:solidFill>
                  <a:srgbClr val="005789"/>
                </a:solidFill>
              </a:rPr>
              <a:t>온도 하락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005789"/>
                </a:solidFill>
              </a:rPr>
              <a:t>의미</a:t>
            </a:r>
            <a:endParaRPr lang="en-US" altLang="ko-KR" dirty="0">
              <a:solidFill>
                <a:srgbClr val="005789"/>
              </a:solidFill>
            </a:endParaRPr>
          </a:p>
          <a:p>
            <a:pPr marL="297815" marR="30480" indent="-285750">
              <a:lnSpc>
                <a:spcPct val="109400"/>
              </a:lnSpc>
              <a:spcBef>
                <a:spcPts val="284"/>
              </a:spcBef>
              <a:buFont typeface="Arial" panose="020B0604020202020204" pitchFamily="34" charset="0"/>
              <a:buChar char="•"/>
            </a:pPr>
            <a:endParaRPr lang="en-US" altLang="ko-KR" spc="-300" dirty="0">
              <a:solidFill>
                <a:srgbClr val="776967"/>
              </a:solidFill>
              <a:latin typeface="Malgun Gothic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829EEC-F8A3-4A2B-84E9-4C19FD358E22}"/>
              </a:ext>
            </a:extLst>
          </p:cNvPr>
          <p:cNvSpPr txBox="1"/>
          <p:nvPr/>
        </p:nvSpPr>
        <p:spPr>
          <a:xfrm>
            <a:off x="122664" y="6456911"/>
            <a:ext cx="10069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</a:t>
            </a:r>
            <a:r>
              <a:rPr lang="ko-KR" altLang="en-US" sz="1400" dirty="0"/>
              <a:t>김대현. 압연소재의 스케일 저감방법. 특허 출원번호 10-2009-0104332, 출원일 2009년10월30일, 등록일 2013년03월06일.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08D6FC-938C-4CBA-A48D-8AE72C76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397" y="3627504"/>
            <a:ext cx="5048682" cy="20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952</Words>
  <Application>Microsoft Office PowerPoint</Application>
  <PresentationFormat>와이드스크린</PresentationFormat>
  <Paragraphs>209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Wingdings</vt:lpstr>
      <vt:lpstr>Office 테마</vt:lpstr>
      <vt:lpstr>스케일  불량요인 파악과  개선기회 도출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보스턴  집값 예측하기</dc:title>
  <dc:creator>mikinkyun@konkuk.ac.kr</dc:creator>
  <cp:lastModifiedBy>mikinkyun@konkuk.ac.kr</cp:lastModifiedBy>
  <cp:revision>55</cp:revision>
  <dcterms:created xsi:type="dcterms:W3CDTF">2020-11-24T09:40:58Z</dcterms:created>
  <dcterms:modified xsi:type="dcterms:W3CDTF">2021-03-23T11:24:01Z</dcterms:modified>
</cp:coreProperties>
</file>