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7" r:id="rId9"/>
    <p:sldId id="268" r:id="rId10"/>
    <p:sldId id="265" r:id="rId11"/>
    <p:sldId id="269" r:id="rId12"/>
    <p:sldId id="271" r:id="rId13"/>
    <p:sldId id="270" r:id="rId14"/>
    <p:sldId id="266" r:id="rId15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86122" autoAdjust="0"/>
  </p:normalViewPr>
  <p:slideViewPr>
    <p:cSldViewPr>
      <p:cViewPr varScale="1">
        <p:scale>
          <a:sx n="100" d="100"/>
          <a:sy n="100" d="100"/>
        </p:scale>
        <p:origin x="64" y="988"/>
      </p:cViewPr>
      <p:guideLst>
        <p:guide orient="horz" pos="2880"/>
        <p:guide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0BB-1507-4D83-B342-5A2DE1AE7B0C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7863-399E-4054-9FCF-974BD82A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04.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압연공정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dirty="0">
                <a:solidFill>
                  <a:srgbClr val="FFEC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철을 강판이나 선재로 만드는 공정</a:t>
            </a:r>
          </a:p>
          <a:p>
            <a:pPr algn="l" latinLnBrk="0"/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압연이란 연속주조 공정에서 생산된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슬래브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블룸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빌릿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등을 회전하는 여러 개의 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(Roll)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사이를 통과시켜 연속적인 힘을 가함으로써 늘리거나 얇게 만드는 과정을 말합니다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압연공정은 크게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열간압연과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냉간압연의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두 가지 방법으로 나뉩니다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4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High, low </a:t>
            </a:r>
            <a:r>
              <a:rPr lang="ko-KR" altLang="en-US" dirty="0"/>
              <a:t>각각 표로 정리한 뒤</a:t>
            </a:r>
            <a:r>
              <a:rPr lang="en-US" altLang="ko-KR" dirty="0"/>
              <a:t>, 4</a:t>
            </a:r>
            <a:r>
              <a:rPr lang="ko-KR" altLang="en-US" dirty="0"/>
              <a:t>개 이상 발생하는 스펙 중 </a:t>
            </a:r>
            <a:r>
              <a:rPr lang="ko-KR" altLang="en-US" dirty="0" err="1"/>
              <a:t>스켈링</a:t>
            </a:r>
            <a:r>
              <a:rPr lang="ko-KR" altLang="en-US" dirty="0"/>
              <a:t> 발생률이 </a:t>
            </a:r>
            <a:r>
              <a:rPr lang="en-US" altLang="ko-KR" dirty="0"/>
              <a:t>75%</a:t>
            </a:r>
            <a:r>
              <a:rPr lang="ko-KR" altLang="en-US" dirty="0"/>
              <a:t>이상이 것 </a:t>
            </a:r>
            <a:r>
              <a:rPr lang="en-US" altLang="ko-KR" dirty="0"/>
              <a:t>+ 25% </a:t>
            </a:r>
            <a:r>
              <a:rPr lang="ko-KR" altLang="en-US"/>
              <a:t>이하인 것의 분포를 확인했다는 것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9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3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8451" y="2370581"/>
            <a:ext cx="36890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2587" y="236220"/>
            <a:ext cx="31394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235292" y="0"/>
                </a:moveTo>
                <a:lnTo>
                  <a:pt x="187528" y="0"/>
                </a:lnTo>
                <a:lnTo>
                  <a:pt x="187528" y="20701"/>
                </a:lnTo>
                <a:lnTo>
                  <a:pt x="187528" y="198120"/>
                </a:lnTo>
                <a:lnTo>
                  <a:pt x="129032" y="198120"/>
                </a:lnTo>
                <a:lnTo>
                  <a:pt x="129032" y="20701"/>
                </a:lnTo>
                <a:lnTo>
                  <a:pt x="187528" y="20701"/>
                </a:lnTo>
                <a:lnTo>
                  <a:pt x="187528" y="0"/>
                </a:lnTo>
                <a:lnTo>
                  <a:pt x="106413" y="0"/>
                </a:lnTo>
                <a:lnTo>
                  <a:pt x="106413" y="20701"/>
                </a:lnTo>
                <a:lnTo>
                  <a:pt x="106413" y="198120"/>
                </a:lnTo>
                <a:lnTo>
                  <a:pt x="47917" y="198120"/>
                </a:lnTo>
                <a:lnTo>
                  <a:pt x="47917" y="20701"/>
                </a:lnTo>
                <a:lnTo>
                  <a:pt x="106413" y="20701"/>
                </a:lnTo>
                <a:lnTo>
                  <a:pt x="106413" y="0"/>
                </a:lnTo>
                <a:lnTo>
                  <a:pt x="0" y="0"/>
                </a:lnTo>
                <a:lnTo>
                  <a:pt x="0" y="20701"/>
                </a:lnTo>
                <a:lnTo>
                  <a:pt x="25298" y="20701"/>
                </a:lnTo>
                <a:lnTo>
                  <a:pt x="25298" y="198120"/>
                </a:lnTo>
                <a:lnTo>
                  <a:pt x="0" y="198120"/>
                </a:lnTo>
                <a:lnTo>
                  <a:pt x="0" y="218821"/>
                </a:lnTo>
                <a:lnTo>
                  <a:pt x="235292" y="218821"/>
                </a:lnTo>
                <a:lnTo>
                  <a:pt x="235292" y="198120"/>
                </a:lnTo>
                <a:lnTo>
                  <a:pt x="209994" y="198120"/>
                </a:lnTo>
                <a:lnTo>
                  <a:pt x="209994" y="20701"/>
                </a:lnTo>
                <a:lnTo>
                  <a:pt x="235292" y="20701"/>
                </a:lnTo>
                <a:lnTo>
                  <a:pt x="23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129032" y="20700"/>
                </a:moveTo>
                <a:lnTo>
                  <a:pt x="129032" y="198119"/>
                </a:lnTo>
                <a:lnTo>
                  <a:pt x="187528" y="198119"/>
                </a:lnTo>
                <a:lnTo>
                  <a:pt x="187528" y="20700"/>
                </a:lnTo>
                <a:lnTo>
                  <a:pt x="129032" y="20700"/>
                </a:lnTo>
                <a:close/>
              </a:path>
              <a:path w="235584" h="219075">
                <a:moveTo>
                  <a:pt x="47917" y="20700"/>
                </a:moveTo>
                <a:lnTo>
                  <a:pt x="47917" y="198119"/>
                </a:lnTo>
                <a:lnTo>
                  <a:pt x="106413" y="198119"/>
                </a:lnTo>
                <a:lnTo>
                  <a:pt x="106413" y="20700"/>
                </a:lnTo>
                <a:lnTo>
                  <a:pt x="47917" y="20700"/>
                </a:lnTo>
                <a:close/>
              </a:path>
              <a:path w="235584" h="219075">
                <a:moveTo>
                  <a:pt x="0" y="0"/>
                </a:moveTo>
                <a:lnTo>
                  <a:pt x="235292" y="0"/>
                </a:lnTo>
                <a:lnTo>
                  <a:pt x="235292" y="20700"/>
                </a:lnTo>
                <a:lnTo>
                  <a:pt x="209994" y="20700"/>
                </a:lnTo>
                <a:lnTo>
                  <a:pt x="209994" y="198119"/>
                </a:lnTo>
                <a:lnTo>
                  <a:pt x="235292" y="198119"/>
                </a:lnTo>
                <a:lnTo>
                  <a:pt x="235292" y="218820"/>
                </a:lnTo>
                <a:lnTo>
                  <a:pt x="0" y="218820"/>
                </a:lnTo>
                <a:lnTo>
                  <a:pt x="0" y="198119"/>
                </a:lnTo>
                <a:lnTo>
                  <a:pt x="25298" y="198119"/>
                </a:lnTo>
                <a:lnTo>
                  <a:pt x="25298" y="20700"/>
                </a:lnTo>
                <a:lnTo>
                  <a:pt x="0" y="2070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17575" y="422148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22174" y="0"/>
                </a:moveTo>
                <a:lnTo>
                  <a:pt x="10071" y="0"/>
                </a:lnTo>
                <a:lnTo>
                  <a:pt x="5829" y="1143"/>
                </a:lnTo>
                <a:lnTo>
                  <a:pt x="1168" y="5841"/>
                </a:lnTo>
                <a:lnTo>
                  <a:pt x="0" y="10540"/>
                </a:lnTo>
                <a:lnTo>
                  <a:pt x="0" y="24384"/>
                </a:lnTo>
                <a:lnTo>
                  <a:pt x="1142" y="28956"/>
                </a:lnTo>
                <a:lnTo>
                  <a:pt x="5702" y="33527"/>
                </a:lnTo>
                <a:lnTo>
                  <a:pt x="9817" y="34671"/>
                </a:lnTo>
                <a:lnTo>
                  <a:pt x="21920" y="34671"/>
                </a:lnTo>
                <a:lnTo>
                  <a:pt x="26161" y="33527"/>
                </a:lnTo>
                <a:lnTo>
                  <a:pt x="30822" y="28828"/>
                </a:lnTo>
                <a:lnTo>
                  <a:pt x="31991" y="24130"/>
                </a:lnTo>
                <a:lnTo>
                  <a:pt x="31991" y="10287"/>
                </a:lnTo>
                <a:lnTo>
                  <a:pt x="30848" y="5714"/>
                </a:lnTo>
                <a:lnTo>
                  <a:pt x="26289" y="1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16217" y="0"/>
                </a:moveTo>
                <a:lnTo>
                  <a:pt x="22174" y="0"/>
                </a:lnTo>
                <a:lnTo>
                  <a:pt x="26289" y="1143"/>
                </a:lnTo>
                <a:lnTo>
                  <a:pt x="28575" y="3428"/>
                </a:lnTo>
                <a:lnTo>
                  <a:pt x="30848" y="5714"/>
                </a:lnTo>
                <a:lnTo>
                  <a:pt x="31991" y="10287"/>
                </a:lnTo>
                <a:lnTo>
                  <a:pt x="31991" y="17145"/>
                </a:lnTo>
                <a:lnTo>
                  <a:pt x="31991" y="24130"/>
                </a:lnTo>
                <a:lnTo>
                  <a:pt x="30822" y="28828"/>
                </a:lnTo>
                <a:lnTo>
                  <a:pt x="28498" y="31241"/>
                </a:lnTo>
                <a:lnTo>
                  <a:pt x="26161" y="33527"/>
                </a:lnTo>
                <a:lnTo>
                  <a:pt x="21920" y="34671"/>
                </a:lnTo>
                <a:lnTo>
                  <a:pt x="15773" y="34671"/>
                </a:lnTo>
                <a:lnTo>
                  <a:pt x="9817" y="34671"/>
                </a:lnTo>
                <a:lnTo>
                  <a:pt x="5702" y="33527"/>
                </a:lnTo>
                <a:lnTo>
                  <a:pt x="3416" y="31241"/>
                </a:lnTo>
                <a:lnTo>
                  <a:pt x="1142" y="28956"/>
                </a:lnTo>
                <a:lnTo>
                  <a:pt x="0" y="24384"/>
                </a:lnTo>
                <a:lnTo>
                  <a:pt x="0" y="17525"/>
                </a:lnTo>
                <a:lnTo>
                  <a:pt x="0" y="10540"/>
                </a:lnTo>
                <a:lnTo>
                  <a:pt x="1168" y="5841"/>
                </a:lnTo>
                <a:lnTo>
                  <a:pt x="3492" y="3556"/>
                </a:lnTo>
                <a:lnTo>
                  <a:pt x="5829" y="1143"/>
                </a:lnTo>
                <a:lnTo>
                  <a:pt x="10071" y="0"/>
                </a:lnTo>
                <a:lnTo>
                  <a:pt x="162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556260" y="243840"/>
            <a:ext cx="95554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596544" y="282829"/>
            <a:ext cx="876300" cy="220979"/>
          </a:xfrm>
          <a:custGeom>
            <a:avLst/>
            <a:gdLst/>
            <a:ahLst/>
            <a:cxnLst/>
            <a:rect l="l" t="t" r="r" b="b"/>
            <a:pathLst>
              <a:path w="876300" h="220979">
                <a:moveTo>
                  <a:pt x="571207" y="195961"/>
                </a:moveTo>
                <a:lnTo>
                  <a:pt x="304799" y="195961"/>
                </a:lnTo>
                <a:lnTo>
                  <a:pt x="304799" y="215773"/>
                </a:lnTo>
                <a:lnTo>
                  <a:pt x="571207" y="215773"/>
                </a:lnTo>
                <a:lnTo>
                  <a:pt x="571207" y="195961"/>
                </a:lnTo>
                <a:close/>
              </a:path>
              <a:path w="876300" h="220979">
                <a:moveTo>
                  <a:pt x="876020" y="197231"/>
                </a:moveTo>
                <a:lnTo>
                  <a:pt x="609599" y="197231"/>
                </a:lnTo>
                <a:lnTo>
                  <a:pt x="609599" y="217297"/>
                </a:lnTo>
                <a:lnTo>
                  <a:pt x="876020" y="217297"/>
                </a:lnTo>
                <a:lnTo>
                  <a:pt x="876020" y="197231"/>
                </a:lnTo>
                <a:close/>
              </a:path>
              <a:path w="876300" h="220979">
                <a:moveTo>
                  <a:pt x="739114" y="127126"/>
                </a:moveTo>
                <a:lnTo>
                  <a:pt x="716889" y="127126"/>
                </a:lnTo>
                <a:lnTo>
                  <a:pt x="716889" y="197231"/>
                </a:lnTo>
                <a:lnTo>
                  <a:pt x="739114" y="197231"/>
                </a:lnTo>
                <a:lnTo>
                  <a:pt x="739114" y="127126"/>
                </a:lnTo>
                <a:close/>
              </a:path>
              <a:path w="876300" h="220979">
                <a:moveTo>
                  <a:pt x="834928" y="91948"/>
                </a:moveTo>
                <a:lnTo>
                  <a:pt x="812647" y="91948"/>
                </a:lnTo>
                <a:lnTo>
                  <a:pt x="812123" y="109045"/>
                </a:lnTo>
                <a:lnTo>
                  <a:pt x="811098" y="127126"/>
                </a:lnTo>
                <a:lnTo>
                  <a:pt x="809647" y="145240"/>
                </a:lnTo>
                <a:lnTo>
                  <a:pt x="807694" y="164337"/>
                </a:lnTo>
                <a:lnTo>
                  <a:pt x="828776" y="166624"/>
                </a:lnTo>
                <a:lnTo>
                  <a:pt x="831610" y="144666"/>
                </a:lnTo>
                <a:lnTo>
                  <a:pt x="833634" y="121459"/>
                </a:lnTo>
                <a:lnTo>
                  <a:pt x="834848" y="96990"/>
                </a:lnTo>
                <a:lnTo>
                  <a:pt x="834928" y="91948"/>
                </a:lnTo>
                <a:close/>
              </a:path>
              <a:path w="876300" h="220979">
                <a:moveTo>
                  <a:pt x="835253" y="4191"/>
                </a:moveTo>
                <a:lnTo>
                  <a:pt x="645020" y="4191"/>
                </a:lnTo>
                <a:lnTo>
                  <a:pt x="645020" y="23622"/>
                </a:lnTo>
                <a:lnTo>
                  <a:pt x="812901" y="23622"/>
                </a:lnTo>
                <a:lnTo>
                  <a:pt x="812647" y="73406"/>
                </a:lnTo>
                <a:lnTo>
                  <a:pt x="631482" y="82550"/>
                </a:lnTo>
                <a:lnTo>
                  <a:pt x="636092" y="103886"/>
                </a:lnTo>
                <a:lnTo>
                  <a:pt x="812647" y="91948"/>
                </a:lnTo>
                <a:lnTo>
                  <a:pt x="834928" y="91948"/>
                </a:lnTo>
                <a:lnTo>
                  <a:pt x="835219" y="73406"/>
                </a:lnTo>
                <a:lnTo>
                  <a:pt x="835253" y="4191"/>
                </a:lnTo>
                <a:close/>
              </a:path>
              <a:path w="876300" h="220979">
                <a:moveTo>
                  <a:pt x="266407" y="201041"/>
                </a:moveTo>
                <a:lnTo>
                  <a:pt x="0" y="201041"/>
                </a:lnTo>
                <a:lnTo>
                  <a:pt x="0" y="220853"/>
                </a:lnTo>
                <a:lnTo>
                  <a:pt x="266407" y="220853"/>
                </a:lnTo>
                <a:lnTo>
                  <a:pt x="266407" y="201041"/>
                </a:lnTo>
                <a:close/>
              </a:path>
              <a:path w="876300" h="220979">
                <a:moveTo>
                  <a:pt x="144513" y="138937"/>
                </a:moveTo>
                <a:lnTo>
                  <a:pt x="121894" y="138937"/>
                </a:lnTo>
                <a:lnTo>
                  <a:pt x="121894" y="201041"/>
                </a:lnTo>
                <a:lnTo>
                  <a:pt x="144513" y="201041"/>
                </a:lnTo>
                <a:lnTo>
                  <a:pt x="144513" y="138937"/>
                </a:lnTo>
                <a:close/>
              </a:path>
              <a:path w="876300" h="220979">
                <a:moveTo>
                  <a:pt x="241693" y="118999"/>
                </a:moveTo>
                <a:lnTo>
                  <a:pt x="24701" y="118999"/>
                </a:lnTo>
                <a:lnTo>
                  <a:pt x="24701" y="138937"/>
                </a:lnTo>
                <a:lnTo>
                  <a:pt x="241693" y="138937"/>
                </a:lnTo>
                <a:lnTo>
                  <a:pt x="241693" y="118999"/>
                </a:lnTo>
                <a:close/>
              </a:path>
              <a:path w="876300" h="220979">
                <a:moveTo>
                  <a:pt x="89890" y="38353"/>
                </a:moveTo>
                <a:lnTo>
                  <a:pt x="68008" y="38353"/>
                </a:lnTo>
                <a:lnTo>
                  <a:pt x="71589" y="118999"/>
                </a:lnTo>
                <a:lnTo>
                  <a:pt x="93903" y="118999"/>
                </a:lnTo>
                <a:lnTo>
                  <a:pt x="89890" y="38353"/>
                </a:lnTo>
                <a:close/>
              </a:path>
              <a:path w="876300" h="220979">
                <a:moveTo>
                  <a:pt x="198386" y="38353"/>
                </a:moveTo>
                <a:lnTo>
                  <a:pt x="176504" y="38353"/>
                </a:lnTo>
                <a:lnTo>
                  <a:pt x="172491" y="118999"/>
                </a:lnTo>
                <a:lnTo>
                  <a:pt x="194817" y="118999"/>
                </a:lnTo>
                <a:lnTo>
                  <a:pt x="198386" y="38353"/>
                </a:lnTo>
                <a:close/>
              </a:path>
              <a:path w="876300" h="220979">
                <a:moveTo>
                  <a:pt x="238124" y="3810"/>
                </a:moveTo>
                <a:lnTo>
                  <a:pt x="28282" y="3810"/>
                </a:lnTo>
                <a:lnTo>
                  <a:pt x="28282" y="23368"/>
                </a:lnTo>
                <a:lnTo>
                  <a:pt x="238124" y="23368"/>
                </a:lnTo>
                <a:lnTo>
                  <a:pt x="238124" y="3810"/>
                </a:lnTo>
                <a:close/>
              </a:path>
              <a:path w="876300" h="220979">
                <a:moveTo>
                  <a:pt x="449313" y="0"/>
                </a:moveTo>
                <a:lnTo>
                  <a:pt x="426389" y="0"/>
                </a:lnTo>
                <a:lnTo>
                  <a:pt x="426389" y="15113"/>
                </a:lnTo>
                <a:lnTo>
                  <a:pt x="424525" y="28642"/>
                </a:lnTo>
                <a:lnTo>
                  <a:pt x="396557" y="71754"/>
                </a:lnTo>
                <a:lnTo>
                  <a:pt x="361522" y="96932"/>
                </a:lnTo>
                <a:lnTo>
                  <a:pt x="316115" y="112395"/>
                </a:lnTo>
                <a:lnTo>
                  <a:pt x="331292" y="130048"/>
                </a:lnTo>
                <a:lnTo>
                  <a:pt x="380962" y="108277"/>
                </a:lnTo>
                <a:lnTo>
                  <a:pt x="422036" y="74485"/>
                </a:lnTo>
                <a:lnTo>
                  <a:pt x="437705" y="51435"/>
                </a:lnTo>
                <a:lnTo>
                  <a:pt x="462668" y="51435"/>
                </a:lnTo>
                <a:lnTo>
                  <a:pt x="456885" y="42735"/>
                </a:lnTo>
                <a:lnTo>
                  <a:pt x="451206" y="28781"/>
                </a:lnTo>
                <a:lnTo>
                  <a:pt x="449313" y="15113"/>
                </a:lnTo>
                <a:lnTo>
                  <a:pt x="449313" y="0"/>
                </a:lnTo>
                <a:close/>
              </a:path>
              <a:path w="876300" h="220979">
                <a:moveTo>
                  <a:pt x="462668" y="51435"/>
                </a:moveTo>
                <a:lnTo>
                  <a:pt x="437705" y="51435"/>
                </a:lnTo>
                <a:lnTo>
                  <a:pt x="444349" y="62583"/>
                </a:lnTo>
                <a:lnTo>
                  <a:pt x="478946" y="96329"/>
                </a:lnTo>
                <a:lnTo>
                  <a:pt x="526923" y="123626"/>
                </a:lnTo>
                <a:lnTo>
                  <a:pt x="544118" y="129794"/>
                </a:lnTo>
                <a:lnTo>
                  <a:pt x="559892" y="112013"/>
                </a:lnTo>
                <a:lnTo>
                  <a:pt x="536120" y="105326"/>
                </a:lnTo>
                <a:lnTo>
                  <a:pt x="514813" y="96329"/>
                </a:lnTo>
                <a:lnTo>
                  <a:pt x="495973" y="85046"/>
                </a:lnTo>
                <a:lnTo>
                  <a:pt x="479602" y="71500"/>
                </a:lnTo>
                <a:lnTo>
                  <a:pt x="466327" y="56939"/>
                </a:lnTo>
                <a:lnTo>
                  <a:pt x="462668" y="5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596544" y="321183"/>
            <a:ext cx="876300" cy="182880"/>
          </a:xfrm>
          <a:custGeom>
            <a:avLst/>
            <a:gdLst/>
            <a:ahLst/>
            <a:cxnLst/>
            <a:rect l="l" t="t" r="r" b="b"/>
            <a:pathLst>
              <a:path w="876300" h="182879">
                <a:moveTo>
                  <a:pt x="304799" y="157607"/>
                </a:moveTo>
                <a:lnTo>
                  <a:pt x="571207" y="157607"/>
                </a:lnTo>
                <a:lnTo>
                  <a:pt x="571207" y="177419"/>
                </a:lnTo>
                <a:lnTo>
                  <a:pt x="304799" y="177419"/>
                </a:lnTo>
                <a:lnTo>
                  <a:pt x="304799" y="157607"/>
                </a:lnTo>
                <a:close/>
              </a:path>
              <a:path w="876300" h="182879">
                <a:moveTo>
                  <a:pt x="716889" y="88773"/>
                </a:moveTo>
                <a:lnTo>
                  <a:pt x="739114" y="88773"/>
                </a:lnTo>
                <a:lnTo>
                  <a:pt x="739114" y="158877"/>
                </a:lnTo>
                <a:lnTo>
                  <a:pt x="876020" y="158877"/>
                </a:lnTo>
                <a:lnTo>
                  <a:pt x="876020" y="178943"/>
                </a:lnTo>
                <a:lnTo>
                  <a:pt x="609599" y="178943"/>
                </a:lnTo>
                <a:lnTo>
                  <a:pt x="609599" y="158877"/>
                </a:lnTo>
                <a:lnTo>
                  <a:pt x="716889" y="158877"/>
                </a:lnTo>
                <a:lnTo>
                  <a:pt x="716889" y="88773"/>
                </a:lnTo>
                <a:close/>
              </a:path>
              <a:path w="876300" h="182879">
                <a:moveTo>
                  <a:pt x="68008" y="0"/>
                </a:moveTo>
                <a:lnTo>
                  <a:pt x="89890" y="0"/>
                </a:lnTo>
                <a:lnTo>
                  <a:pt x="93903" y="80645"/>
                </a:lnTo>
                <a:lnTo>
                  <a:pt x="172491" y="80645"/>
                </a:lnTo>
                <a:lnTo>
                  <a:pt x="176504" y="0"/>
                </a:lnTo>
                <a:lnTo>
                  <a:pt x="198386" y="0"/>
                </a:lnTo>
                <a:lnTo>
                  <a:pt x="194817" y="80645"/>
                </a:lnTo>
                <a:lnTo>
                  <a:pt x="241693" y="80645"/>
                </a:lnTo>
                <a:lnTo>
                  <a:pt x="241693" y="100584"/>
                </a:lnTo>
                <a:lnTo>
                  <a:pt x="144513" y="100584"/>
                </a:lnTo>
                <a:lnTo>
                  <a:pt x="144513" y="162687"/>
                </a:lnTo>
                <a:lnTo>
                  <a:pt x="266407" y="162687"/>
                </a:lnTo>
                <a:lnTo>
                  <a:pt x="266407" y="182499"/>
                </a:lnTo>
                <a:lnTo>
                  <a:pt x="0" y="182499"/>
                </a:lnTo>
                <a:lnTo>
                  <a:pt x="0" y="162687"/>
                </a:lnTo>
                <a:lnTo>
                  <a:pt x="121894" y="162687"/>
                </a:lnTo>
                <a:lnTo>
                  <a:pt x="121894" y="100584"/>
                </a:lnTo>
                <a:lnTo>
                  <a:pt x="24701" y="100584"/>
                </a:lnTo>
                <a:lnTo>
                  <a:pt x="24701" y="80645"/>
                </a:lnTo>
                <a:lnTo>
                  <a:pt x="71589" y="80645"/>
                </a:lnTo>
                <a:lnTo>
                  <a:pt x="680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6" name="bg object 26"/>
          <p:cNvSpPr/>
          <p:nvPr/>
        </p:nvSpPr>
        <p:spPr>
          <a:xfrm>
            <a:off x="1218882" y="277875"/>
            <a:ext cx="222059" cy="180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7" name="bg object 27"/>
          <p:cNvSpPr/>
          <p:nvPr/>
        </p:nvSpPr>
        <p:spPr>
          <a:xfrm>
            <a:off x="624827" y="282829"/>
            <a:ext cx="532130" cy="130175"/>
          </a:xfrm>
          <a:custGeom>
            <a:avLst/>
            <a:gdLst/>
            <a:ahLst/>
            <a:cxnLst/>
            <a:rect l="l" t="t" r="r" b="b"/>
            <a:pathLst>
              <a:path w="532130" h="130175">
                <a:moveTo>
                  <a:pt x="0" y="3810"/>
                </a:moveTo>
                <a:lnTo>
                  <a:pt x="209842" y="3810"/>
                </a:lnTo>
                <a:lnTo>
                  <a:pt x="209842" y="23368"/>
                </a:lnTo>
                <a:lnTo>
                  <a:pt x="0" y="23368"/>
                </a:lnTo>
                <a:lnTo>
                  <a:pt x="0" y="3810"/>
                </a:lnTo>
                <a:close/>
              </a:path>
              <a:path w="532130" h="130175">
                <a:moveTo>
                  <a:pt x="398106" y="0"/>
                </a:moveTo>
                <a:lnTo>
                  <a:pt x="421030" y="0"/>
                </a:lnTo>
                <a:lnTo>
                  <a:pt x="421030" y="15113"/>
                </a:lnTo>
                <a:lnTo>
                  <a:pt x="422923" y="28781"/>
                </a:lnTo>
                <a:lnTo>
                  <a:pt x="451319" y="71500"/>
                </a:lnTo>
                <a:lnTo>
                  <a:pt x="486530" y="96329"/>
                </a:lnTo>
                <a:lnTo>
                  <a:pt x="531609" y="112013"/>
                </a:lnTo>
                <a:lnTo>
                  <a:pt x="515835" y="129794"/>
                </a:lnTo>
                <a:lnTo>
                  <a:pt x="466008" y="106862"/>
                </a:lnTo>
                <a:lnTo>
                  <a:pt x="425138" y="73755"/>
                </a:lnTo>
                <a:lnTo>
                  <a:pt x="409422" y="51435"/>
                </a:lnTo>
                <a:lnTo>
                  <a:pt x="402824" y="62960"/>
                </a:lnTo>
                <a:lnTo>
                  <a:pt x="368198" y="97536"/>
                </a:lnTo>
                <a:lnTo>
                  <a:pt x="320085" y="124521"/>
                </a:lnTo>
                <a:lnTo>
                  <a:pt x="303009" y="130048"/>
                </a:lnTo>
                <a:lnTo>
                  <a:pt x="287832" y="112395"/>
                </a:lnTo>
                <a:lnTo>
                  <a:pt x="311833" y="105866"/>
                </a:lnTo>
                <a:lnTo>
                  <a:pt x="333240" y="96932"/>
                </a:lnTo>
                <a:lnTo>
                  <a:pt x="368274" y="71754"/>
                </a:lnTo>
                <a:lnTo>
                  <a:pt x="396242" y="28642"/>
                </a:lnTo>
                <a:lnTo>
                  <a:pt x="398106" y="15113"/>
                </a:lnTo>
                <a:lnTo>
                  <a:pt x="39810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8" name="bg object 28"/>
          <p:cNvSpPr/>
          <p:nvPr/>
        </p:nvSpPr>
        <p:spPr>
          <a:xfrm>
            <a:off x="1530096" y="262127"/>
            <a:ext cx="484631" cy="27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bg object 29"/>
          <p:cNvSpPr/>
          <p:nvPr/>
        </p:nvSpPr>
        <p:spPr>
          <a:xfrm>
            <a:off x="1569493" y="301116"/>
            <a:ext cx="406400" cy="194945"/>
          </a:xfrm>
          <a:custGeom>
            <a:avLst/>
            <a:gdLst/>
            <a:ahLst/>
            <a:cxnLst/>
            <a:rect l="l" t="t" r="r" b="b"/>
            <a:pathLst>
              <a:path w="406400" h="194945">
                <a:moveTo>
                  <a:pt x="343253" y="888"/>
                </a:moveTo>
                <a:lnTo>
                  <a:pt x="295247" y="888"/>
                </a:lnTo>
                <a:lnTo>
                  <a:pt x="292961" y="1777"/>
                </a:lnTo>
                <a:lnTo>
                  <a:pt x="290802" y="3428"/>
                </a:lnTo>
                <a:lnTo>
                  <a:pt x="288770" y="5079"/>
                </a:lnTo>
                <a:lnTo>
                  <a:pt x="287754" y="8000"/>
                </a:lnTo>
                <a:lnTo>
                  <a:pt x="287881" y="191134"/>
                </a:lnTo>
                <a:lnTo>
                  <a:pt x="288262" y="191642"/>
                </a:lnTo>
                <a:lnTo>
                  <a:pt x="288643" y="192277"/>
                </a:lnTo>
                <a:lnTo>
                  <a:pt x="298041" y="194436"/>
                </a:lnTo>
                <a:lnTo>
                  <a:pt x="302994" y="194436"/>
                </a:lnTo>
                <a:lnTo>
                  <a:pt x="313281" y="190372"/>
                </a:lnTo>
                <a:lnTo>
                  <a:pt x="313281" y="120268"/>
                </a:lnTo>
                <a:lnTo>
                  <a:pt x="335125" y="120268"/>
                </a:lnTo>
                <a:lnTo>
                  <a:pt x="374495" y="112775"/>
                </a:lnTo>
                <a:lnTo>
                  <a:pt x="391779" y="99313"/>
                </a:lnTo>
                <a:lnTo>
                  <a:pt x="313281" y="99313"/>
                </a:lnTo>
                <a:lnTo>
                  <a:pt x="313281" y="22098"/>
                </a:lnTo>
                <a:lnTo>
                  <a:pt x="394717" y="22098"/>
                </a:lnTo>
                <a:lnTo>
                  <a:pt x="390497" y="17017"/>
                </a:lnTo>
                <a:lnTo>
                  <a:pt x="354810" y="1777"/>
                </a:lnTo>
                <a:lnTo>
                  <a:pt x="347190" y="1015"/>
                </a:lnTo>
                <a:lnTo>
                  <a:pt x="343253" y="888"/>
                </a:lnTo>
                <a:close/>
              </a:path>
              <a:path w="406400" h="194945">
                <a:moveTo>
                  <a:pt x="394717" y="22098"/>
                </a:moveTo>
                <a:lnTo>
                  <a:pt x="341348" y="22098"/>
                </a:lnTo>
                <a:lnTo>
                  <a:pt x="345793" y="22351"/>
                </a:lnTo>
                <a:lnTo>
                  <a:pt x="350492" y="23113"/>
                </a:lnTo>
                <a:lnTo>
                  <a:pt x="379067" y="51561"/>
                </a:lnTo>
                <a:lnTo>
                  <a:pt x="379067" y="65150"/>
                </a:lnTo>
                <a:lnTo>
                  <a:pt x="355699" y="96265"/>
                </a:lnTo>
                <a:lnTo>
                  <a:pt x="350492" y="98297"/>
                </a:lnTo>
                <a:lnTo>
                  <a:pt x="344142" y="99313"/>
                </a:lnTo>
                <a:lnTo>
                  <a:pt x="391779" y="99313"/>
                </a:lnTo>
                <a:lnTo>
                  <a:pt x="405991" y="57276"/>
                </a:lnTo>
                <a:lnTo>
                  <a:pt x="405991" y="50037"/>
                </a:lnTo>
                <a:lnTo>
                  <a:pt x="404975" y="43433"/>
                </a:lnTo>
                <a:lnTo>
                  <a:pt x="400911" y="31496"/>
                </a:lnTo>
                <a:lnTo>
                  <a:pt x="397990" y="26161"/>
                </a:lnTo>
                <a:lnTo>
                  <a:pt x="394717" y="22098"/>
                </a:lnTo>
                <a:close/>
              </a:path>
              <a:path w="406400" h="194945">
                <a:moveTo>
                  <a:pt x="15974" y="0"/>
                </a:moveTo>
                <a:lnTo>
                  <a:pt x="9624" y="0"/>
                </a:lnTo>
                <a:lnTo>
                  <a:pt x="7211" y="126"/>
                </a:lnTo>
                <a:lnTo>
                  <a:pt x="0" y="6096"/>
                </a:lnTo>
                <a:lnTo>
                  <a:pt x="353" y="7747"/>
                </a:lnTo>
                <a:lnTo>
                  <a:pt x="1025" y="10159"/>
                </a:lnTo>
                <a:lnTo>
                  <a:pt x="51788" y="187832"/>
                </a:lnTo>
                <a:lnTo>
                  <a:pt x="52169" y="189229"/>
                </a:lnTo>
                <a:lnTo>
                  <a:pt x="52677" y="190372"/>
                </a:lnTo>
                <a:lnTo>
                  <a:pt x="53439" y="191134"/>
                </a:lnTo>
                <a:lnTo>
                  <a:pt x="54201" y="192023"/>
                </a:lnTo>
                <a:lnTo>
                  <a:pt x="61948" y="194055"/>
                </a:lnTo>
                <a:lnTo>
                  <a:pt x="64107" y="194309"/>
                </a:lnTo>
                <a:lnTo>
                  <a:pt x="66901" y="194436"/>
                </a:lnTo>
                <a:lnTo>
                  <a:pt x="73378" y="194436"/>
                </a:lnTo>
                <a:lnTo>
                  <a:pt x="75918" y="194309"/>
                </a:lnTo>
                <a:lnTo>
                  <a:pt x="77950" y="194055"/>
                </a:lnTo>
                <a:lnTo>
                  <a:pt x="79982" y="193928"/>
                </a:lnTo>
                <a:lnTo>
                  <a:pt x="92870" y="166750"/>
                </a:lnTo>
                <a:lnTo>
                  <a:pt x="70330" y="166750"/>
                </a:lnTo>
                <a:lnTo>
                  <a:pt x="27023" y="5333"/>
                </a:lnTo>
                <a:lnTo>
                  <a:pt x="26769" y="4317"/>
                </a:lnTo>
                <a:lnTo>
                  <a:pt x="26515" y="3428"/>
                </a:lnTo>
                <a:lnTo>
                  <a:pt x="26083" y="2539"/>
                </a:lnTo>
                <a:lnTo>
                  <a:pt x="25880" y="2031"/>
                </a:lnTo>
                <a:lnTo>
                  <a:pt x="25245" y="1397"/>
                </a:lnTo>
                <a:lnTo>
                  <a:pt x="24229" y="1015"/>
                </a:lnTo>
                <a:lnTo>
                  <a:pt x="23340" y="634"/>
                </a:lnTo>
                <a:lnTo>
                  <a:pt x="21943" y="380"/>
                </a:lnTo>
                <a:lnTo>
                  <a:pt x="18387" y="126"/>
                </a:lnTo>
                <a:lnTo>
                  <a:pt x="15974" y="0"/>
                </a:lnTo>
                <a:close/>
              </a:path>
              <a:path w="406400" h="194945">
                <a:moveTo>
                  <a:pt x="150126" y="42417"/>
                </a:moveTo>
                <a:lnTo>
                  <a:pt x="124940" y="42417"/>
                </a:lnTo>
                <a:lnTo>
                  <a:pt x="165199" y="187832"/>
                </a:lnTo>
                <a:lnTo>
                  <a:pt x="175359" y="194055"/>
                </a:lnTo>
                <a:lnTo>
                  <a:pt x="177391" y="194309"/>
                </a:lnTo>
                <a:lnTo>
                  <a:pt x="180058" y="194436"/>
                </a:lnTo>
                <a:lnTo>
                  <a:pt x="186154" y="194436"/>
                </a:lnTo>
                <a:lnTo>
                  <a:pt x="188567" y="194309"/>
                </a:lnTo>
                <a:lnTo>
                  <a:pt x="190599" y="194055"/>
                </a:lnTo>
                <a:lnTo>
                  <a:pt x="192631" y="193928"/>
                </a:lnTo>
                <a:lnTo>
                  <a:pt x="198981" y="191134"/>
                </a:lnTo>
                <a:lnTo>
                  <a:pt x="199870" y="190372"/>
                </a:lnTo>
                <a:lnTo>
                  <a:pt x="200378" y="189229"/>
                </a:lnTo>
                <a:lnTo>
                  <a:pt x="200886" y="187832"/>
                </a:lnTo>
                <a:lnTo>
                  <a:pt x="206929" y="166750"/>
                </a:lnTo>
                <a:lnTo>
                  <a:pt x="184249" y="166750"/>
                </a:lnTo>
                <a:lnTo>
                  <a:pt x="150126" y="42417"/>
                </a:lnTo>
                <a:close/>
              </a:path>
              <a:path w="406400" h="194945">
                <a:moveTo>
                  <a:pt x="129004" y="0"/>
                </a:moveTo>
                <a:lnTo>
                  <a:pt x="123289" y="0"/>
                </a:lnTo>
                <a:lnTo>
                  <a:pt x="120876" y="126"/>
                </a:lnTo>
                <a:lnTo>
                  <a:pt x="70457" y="166750"/>
                </a:lnTo>
                <a:lnTo>
                  <a:pt x="92870" y="166750"/>
                </a:lnTo>
                <a:lnTo>
                  <a:pt x="124686" y="42417"/>
                </a:lnTo>
                <a:lnTo>
                  <a:pt x="150126" y="42417"/>
                </a:lnTo>
                <a:lnTo>
                  <a:pt x="140053" y="5714"/>
                </a:lnTo>
                <a:lnTo>
                  <a:pt x="139799" y="4572"/>
                </a:lnTo>
                <a:lnTo>
                  <a:pt x="139418" y="3682"/>
                </a:lnTo>
                <a:lnTo>
                  <a:pt x="131290" y="126"/>
                </a:lnTo>
                <a:lnTo>
                  <a:pt x="129004" y="0"/>
                </a:lnTo>
                <a:close/>
              </a:path>
              <a:path w="406400" h="194945">
                <a:moveTo>
                  <a:pt x="243685" y="0"/>
                </a:moveTo>
                <a:lnTo>
                  <a:pt x="237843" y="0"/>
                </a:lnTo>
                <a:lnTo>
                  <a:pt x="235557" y="126"/>
                </a:lnTo>
                <a:lnTo>
                  <a:pt x="227937" y="2921"/>
                </a:lnTo>
                <a:lnTo>
                  <a:pt x="227556" y="3682"/>
                </a:lnTo>
                <a:lnTo>
                  <a:pt x="226881" y="6096"/>
                </a:lnTo>
                <a:lnTo>
                  <a:pt x="184630" y="166750"/>
                </a:lnTo>
                <a:lnTo>
                  <a:pt x="206929" y="166750"/>
                </a:lnTo>
                <a:lnTo>
                  <a:pt x="251841" y="10032"/>
                </a:lnTo>
                <a:lnTo>
                  <a:pt x="252702" y="6096"/>
                </a:lnTo>
                <a:lnTo>
                  <a:pt x="252648" y="3301"/>
                </a:lnTo>
                <a:lnTo>
                  <a:pt x="246098" y="126"/>
                </a:lnTo>
                <a:lnTo>
                  <a:pt x="243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0" name="bg object 30"/>
          <p:cNvSpPr/>
          <p:nvPr/>
        </p:nvSpPr>
        <p:spPr>
          <a:xfrm>
            <a:off x="1848104" y="292861"/>
            <a:ext cx="136525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1" name="bg object 31"/>
          <p:cNvSpPr/>
          <p:nvPr/>
        </p:nvSpPr>
        <p:spPr>
          <a:xfrm>
            <a:off x="1569465" y="301116"/>
            <a:ext cx="252729" cy="194945"/>
          </a:xfrm>
          <a:custGeom>
            <a:avLst/>
            <a:gdLst/>
            <a:ahLst/>
            <a:cxnLst/>
            <a:rect l="l" t="t" r="r" b="b"/>
            <a:pathLst>
              <a:path w="252730" h="194945">
                <a:moveTo>
                  <a:pt x="12827" y="0"/>
                </a:moveTo>
                <a:lnTo>
                  <a:pt x="16002" y="0"/>
                </a:lnTo>
                <a:lnTo>
                  <a:pt x="18415" y="126"/>
                </a:lnTo>
                <a:lnTo>
                  <a:pt x="20193" y="253"/>
                </a:lnTo>
                <a:lnTo>
                  <a:pt x="21971" y="380"/>
                </a:lnTo>
                <a:lnTo>
                  <a:pt x="23368" y="634"/>
                </a:lnTo>
                <a:lnTo>
                  <a:pt x="24256" y="1015"/>
                </a:lnTo>
                <a:lnTo>
                  <a:pt x="25272" y="1397"/>
                </a:lnTo>
                <a:lnTo>
                  <a:pt x="25908" y="2031"/>
                </a:lnTo>
                <a:lnTo>
                  <a:pt x="26162" y="2666"/>
                </a:lnTo>
                <a:lnTo>
                  <a:pt x="26543" y="3428"/>
                </a:lnTo>
                <a:lnTo>
                  <a:pt x="26796" y="4317"/>
                </a:lnTo>
                <a:lnTo>
                  <a:pt x="27050" y="5333"/>
                </a:lnTo>
                <a:lnTo>
                  <a:pt x="70358" y="166750"/>
                </a:lnTo>
                <a:lnTo>
                  <a:pt x="111506" y="5714"/>
                </a:lnTo>
                <a:lnTo>
                  <a:pt x="111886" y="4572"/>
                </a:lnTo>
                <a:lnTo>
                  <a:pt x="123316" y="0"/>
                </a:lnTo>
                <a:lnTo>
                  <a:pt x="126238" y="0"/>
                </a:lnTo>
                <a:lnTo>
                  <a:pt x="129032" y="0"/>
                </a:lnTo>
                <a:lnTo>
                  <a:pt x="140081" y="5714"/>
                </a:lnTo>
                <a:lnTo>
                  <a:pt x="184277" y="166750"/>
                </a:lnTo>
                <a:lnTo>
                  <a:pt x="184658" y="166750"/>
                </a:lnTo>
                <a:lnTo>
                  <a:pt x="227076" y="5460"/>
                </a:lnTo>
                <a:lnTo>
                  <a:pt x="227329" y="4572"/>
                </a:lnTo>
                <a:lnTo>
                  <a:pt x="227584" y="3682"/>
                </a:lnTo>
                <a:lnTo>
                  <a:pt x="227965" y="2921"/>
                </a:lnTo>
                <a:lnTo>
                  <a:pt x="228219" y="2158"/>
                </a:lnTo>
                <a:lnTo>
                  <a:pt x="237871" y="0"/>
                </a:lnTo>
                <a:lnTo>
                  <a:pt x="240791" y="0"/>
                </a:lnTo>
                <a:lnTo>
                  <a:pt x="243713" y="0"/>
                </a:lnTo>
                <a:lnTo>
                  <a:pt x="246126" y="126"/>
                </a:lnTo>
                <a:lnTo>
                  <a:pt x="247777" y="380"/>
                </a:lnTo>
                <a:lnTo>
                  <a:pt x="249554" y="634"/>
                </a:lnTo>
                <a:lnTo>
                  <a:pt x="250825" y="1142"/>
                </a:lnTo>
                <a:lnTo>
                  <a:pt x="251586" y="1777"/>
                </a:lnTo>
                <a:lnTo>
                  <a:pt x="252348" y="2539"/>
                </a:lnTo>
                <a:lnTo>
                  <a:pt x="252729" y="3428"/>
                </a:lnTo>
                <a:lnTo>
                  <a:pt x="252729" y="4825"/>
                </a:lnTo>
                <a:lnTo>
                  <a:pt x="252729" y="6096"/>
                </a:lnTo>
                <a:lnTo>
                  <a:pt x="200914" y="187832"/>
                </a:lnTo>
                <a:lnTo>
                  <a:pt x="199009" y="191134"/>
                </a:lnTo>
                <a:lnTo>
                  <a:pt x="198247" y="192023"/>
                </a:lnTo>
                <a:lnTo>
                  <a:pt x="190627" y="194055"/>
                </a:lnTo>
                <a:lnTo>
                  <a:pt x="188595" y="194309"/>
                </a:lnTo>
                <a:lnTo>
                  <a:pt x="186182" y="194436"/>
                </a:lnTo>
                <a:lnTo>
                  <a:pt x="183134" y="194436"/>
                </a:lnTo>
                <a:lnTo>
                  <a:pt x="180085" y="194436"/>
                </a:lnTo>
                <a:lnTo>
                  <a:pt x="177419" y="194309"/>
                </a:lnTo>
                <a:lnTo>
                  <a:pt x="175386" y="194055"/>
                </a:lnTo>
                <a:lnTo>
                  <a:pt x="173228" y="193928"/>
                </a:lnTo>
                <a:lnTo>
                  <a:pt x="124967" y="42417"/>
                </a:lnTo>
                <a:lnTo>
                  <a:pt x="124714" y="42417"/>
                </a:lnTo>
                <a:lnTo>
                  <a:pt x="87503" y="187832"/>
                </a:lnTo>
                <a:lnTo>
                  <a:pt x="77978" y="194055"/>
                </a:lnTo>
                <a:lnTo>
                  <a:pt x="75946" y="194309"/>
                </a:lnTo>
                <a:lnTo>
                  <a:pt x="73406" y="194436"/>
                </a:lnTo>
                <a:lnTo>
                  <a:pt x="70231" y="194436"/>
                </a:lnTo>
                <a:lnTo>
                  <a:pt x="66928" y="194436"/>
                </a:lnTo>
                <a:lnTo>
                  <a:pt x="64134" y="194309"/>
                </a:lnTo>
                <a:lnTo>
                  <a:pt x="61976" y="194055"/>
                </a:lnTo>
                <a:lnTo>
                  <a:pt x="59816" y="193928"/>
                </a:lnTo>
                <a:lnTo>
                  <a:pt x="53467" y="191134"/>
                </a:lnTo>
                <a:lnTo>
                  <a:pt x="52705" y="190372"/>
                </a:lnTo>
                <a:lnTo>
                  <a:pt x="52196" y="189229"/>
                </a:lnTo>
                <a:lnTo>
                  <a:pt x="51815" y="187832"/>
                </a:lnTo>
                <a:lnTo>
                  <a:pt x="1015" y="10032"/>
                </a:lnTo>
                <a:lnTo>
                  <a:pt x="381" y="7747"/>
                </a:lnTo>
                <a:lnTo>
                  <a:pt x="0" y="5968"/>
                </a:lnTo>
                <a:lnTo>
                  <a:pt x="0" y="4572"/>
                </a:lnTo>
                <a:lnTo>
                  <a:pt x="0" y="3301"/>
                </a:lnTo>
                <a:lnTo>
                  <a:pt x="381" y="2285"/>
                </a:lnTo>
                <a:lnTo>
                  <a:pt x="1143" y="1650"/>
                </a:lnTo>
                <a:lnTo>
                  <a:pt x="2031" y="888"/>
                </a:lnTo>
                <a:lnTo>
                  <a:pt x="3428" y="507"/>
                </a:lnTo>
                <a:lnTo>
                  <a:pt x="5334" y="253"/>
                </a:lnTo>
                <a:lnTo>
                  <a:pt x="7239" y="126"/>
                </a:lnTo>
                <a:lnTo>
                  <a:pt x="9652" y="0"/>
                </a:lnTo>
                <a:lnTo>
                  <a:pt x="1282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2" name="bg object 32"/>
          <p:cNvSpPr/>
          <p:nvPr/>
        </p:nvSpPr>
        <p:spPr>
          <a:xfrm>
            <a:off x="2037588" y="219456"/>
            <a:ext cx="649224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2076704" y="259588"/>
            <a:ext cx="570865" cy="287655"/>
          </a:xfrm>
          <a:custGeom>
            <a:avLst/>
            <a:gdLst/>
            <a:ahLst/>
            <a:cxnLst/>
            <a:rect l="l" t="t" r="r" b="b"/>
            <a:pathLst>
              <a:path w="570864" h="287655">
                <a:moveTo>
                  <a:pt x="526922" y="187578"/>
                </a:moveTo>
                <a:lnTo>
                  <a:pt x="348360" y="187578"/>
                </a:lnTo>
                <a:lnTo>
                  <a:pt x="348360" y="278637"/>
                </a:lnTo>
                <a:lnTo>
                  <a:pt x="526922" y="278637"/>
                </a:lnTo>
                <a:lnTo>
                  <a:pt x="526922" y="259079"/>
                </a:lnTo>
                <a:lnTo>
                  <a:pt x="370204" y="259079"/>
                </a:lnTo>
                <a:lnTo>
                  <a:pt x="370204" y="207390"/>
                </a:lnTo>
                <a:lnTo>
                  <a:pt x="526922" y="207390"/>
                </a:lnTo>
                <a:lnTo>
                  <a:pt x="526922" y="187578"/>
                </a:lnTo>
                <a:close/>
              </a:path>
              <a:path w="570864" h="287655">
                <a:moveTo>
                  <a:pt x="526922" y="207390"/>
                </a:moveTo>
                <a:lnTo>
                  <a:pt x="505078" y="207390"/>
                </a:lnTo>
                <a:lnTo>
                  <a:pt x="505078" y="259079"/>
                </a:lnTo>
                <a:lnTo>
                  <a:pt x="526922" y="259079"/>
                </a:lnTo>
                <a:lnTo>
                  <a:pt x="526922" y="207390"/>
                </a:lnTo>
                <a:close/>
              </a:path>
              <a:path w="570864" h="287655">
                <a:moveTo>
                  <a:pt x="448944" y="154177"/>
                </a:moveTo>
                <a:lnTo>
                  <a:pt x="426338" y="154177"/>
                </a:lnTo>
                <a:lnTo>
                  <a:pt x="426338" y="187578"/>
                </a:lnTo>
                <a:lnTo>
                  <a:pt x="448944" y="187578"/>
                </a:lnTo>
                <a:lnTo>
                  <a:pt x="448944" y="154177"/>
                </a:lnTo>
                <a:close/>
              </a:path>
              <a:path w="570864" h="287655">
                <a:moveTo>
                  <a:pt x="570864" y="134365"/>
                </a:moveTo>
                <a:lnTo>
                  <a:pt x="304419" y="134365"/>
                </a:lnTo>
                <a:lnTo>
                  <a:pt x="304419" y="154177"/>
                </a:lnTo>
                <a:lnTo>
                  <a:pt x="570864" y="154177"/>
                </a:lnTo>
                <a:lnTo>
                  <a:pt x="570864" y="134365"/>
                </a:lnTo>
                <a:close/>
              </a:path>
              <a:path w="570864" h="287655">
                <a:moveTo>
                  <a:pt x="541782" y="89661"/>
                </a:moveTo>
                <a:lnTo>
                  <a:pt x="333501" y="89661"/>
                </a:lnTo>
                <a:lnTo>
                  <a:pt x="333501" y="108838"/>
                </a:lnTo>
                <a:lnTo>
                  <a:pt x="541782" y="108838"/>
                </a:lnTo>
                <a:lnTo>
                  <a:pt x="541782" y="89661"/>
                </a:lnTo>
                <a:close/>
              </a:path>
              <a:path w="570864" h="287655">
                <a:moveTo>
                  <a:pt x="395477" y="37464"/>
                </a:moveTo>
                <a:lnTo>
                  <a:pt x="373633" y="37464"/>
                </a:lnTo>
                <a:lnTo>
                  <a:pt x="376300" y="89661"/>
                </a:lnTo>
                <a:lnTo>
                  <a:pt x="398652" y="89661"/>
                </a:lnTo>
                <a:lnTo>
                  <a:pt x="395477" y="37464"/>
                </a:lnTo>
                <a:close/>
              </a:path>
              <a:path w="570864" h="287655">
                <a:moveTo>
                  <a:pt x="501650" y="37464"/>
                </a:moveTo>
                <a:lnTo>
                  <a:pt x="479806" y="37464"/>
                </a:lnTo>
                <a:lnTo>
                  <a:pt x="476631" y="89661"/>
                </a:lnTo>
                <a:lnTo>
                  <a:pt x="498982" y="89661"/>
                </a:lnTo>
                <a:lnTo>
                  <a:pt x="501650" y="37464"/>
                </a:lnTo>
                <a:close/>
              </a:path>
              <a:path w="570864" h="287655">
                <a:moveTo>
                  <a:pt x="190119" y="5841"/>
                </a:moveTo>
                <a:lnTo>
                  <a:pt x="168275" y="5841"/>
                </a:lnTo>
                <a:lnTo>
                  <a:pt x="168275" y="98805"/>
                </a:lnTo>
                <a:lnTo>
                  <a:pt x="118237" y="98805"/>
                </a:lnTo>
                <a:lnTo>
                  <a:pt x="118237" y="118617"/>
                </a:lnTo>
                <a:lnTo>
                  <a:pt x="168275" y="118617"/>
                </a:lnTo>
                <a:lnTo>
                  <a:pt x="168275" y="278383"/>
                </a:lnTo>
                <a:lnTo>
                  <a:pt x="190119" y="278383"/>
                </a:lnTo>
                <a:lnTo>
                  <a:pt x="190119" y="5841"/>
                </a:lnTo>
                <a:close/>
              </a:path>
              <a:path w="570864" h="287655">
                <a:moveTo>
                  <a:pt x="86232" y="44830"/>
                </a:moveTo>
                <a:lnTo>
                  <a:pt x="64262" y="44830"/>
                </a:lnTo>
                <a:lnTo>
                  <a:pt x="64245" y="77977"/>
                </a:lnTo>
                <a:lnTo>
                  <a:pt x="63045" y="96299"/>
                </a:lnTo>
                <a:lnTo>
                  <a:pt x="53278" y="134070"/>
                </a:lnTo>
                <a:lnTo>
                  <a:pt x="34611" y="171261"/>
                </a:lnTo>
                <a:lnTo>
                  <a:pt x="0" y="209676"/>
                </a:lnTo>
                <a:lnTo>
                  <a:pt x="17398" y="223646"/>
                </a:lnTo>
                <a:lnTo>
                  <a:pt x="44795" y="191285"/>
                </a:lnTo>
                <a:lnTo>
                  <a:pt x="67087" y="152701"/>
                </a:lnTo>
                <a:lnTo>
                  <a:pt x="74929" y="130047"/>
                </a:lnTo>
                <a:lnTo>
                  <a:pt x="95601" y="130047"/>
                </a:lnTo>
                <a:lnTo>
                  <a:pt x="90614" y="113776"/>
                </a:lnTo>
                <a:lnTo>
                  <a:pt x="87328" y="95883"/>
                </a:lnTo>
                <a:lnTo>
                  <a:pt x="86232" y="77977"/>
                </a:lnTo>
                <a:lnTo>
                  <a:pt x="86232" y="44830"/>
                </a:lnTo>
                <a:close/>
              </a:path>
              <a:path w="570864" h="287655">
                <a:moveTo>
                  <a:pt x="95601" y="130047"/>
                </a:moveTo>
                <a:lnTo>
                  <a:pt x="74929" y="130047"/>
                </a:lnTo>
                <a:lnTo>
                  <a:pt x="84075" y="155096"/>
                </a:lnTo>
                <a:lnTo>
                  <a:pt x="96091" y="178419"/>
                </a:lnTo>
                <a:lnTo>
                  <a:pt x="110988" y="200003"/>
                </a:lnTo>
                <a:lnTo>
                  <a:pt x="128777" y="219836"/>
                </a:lnTo>
                <a:lnTo>
                  <a:pt x="145669" y="205358"/>
                </a:lnTo>
                <a:lnTo>
                  <a:pt x="133905" y="194216"/>
                </a:lnTo>
                <a:lnTo>
                  <a:pt x="122999" y="181181"/>
                </a:lnTo>
                <a:lnTo>
                  <a:pt x="112950" y="166264"/>
                </a:lnTo>
                <a:lnTo>
                  <a:pt x="103758" y="149478"/>
                </a:lnTo>
                <a:lnTo>
                  <a:pt x="96091" y="131645"/>
                </a:lnTo>
                <a:lnTo>
                  <a:pt x="95601" y="130047"/>
                </a:lnTo>
                <a:close/>
              </a:path>
              <a:path w="570864" h="287655">
                <a:moveTo>
                  <a:pt x="140462" y="25018"/>
                </a:moveTo>
                <a:lnTo>
                  <a:pt x="10668" y="25018"/>
                </a:lnTo>
                <a:lnTo>
                  <a:pt x="10668" y="44830"/>
                </a:lnTo>
                <a:lnTo>
                  <a:pt x="140462" y="44830"/>
                </a:lnTo>
                <a:lnTo>
                  <a:pt x="140462" y="25018"/>
                </a:lnTo>
                <a:close/>
              </a:path>
              <a:path w="570864" h="287655">
                <a:moveTo>
                  <a:pt x="538226" y="7365"/>
                </a:moveTo>
                <a:lnTo>
                  <a:pt x="337057" y="7365"/>
                </a:lnTo>
                <a:lnTo>
                  <a:pt x="337057" y="27050"/>
                </a:lnTo>
                <a:lnTo>
                  <a:pt x="538226" y="27050"/>
                </a:lnTo>
                <a:lnTo>
                  <a:pt x="538226" y="7365"/>
                </a:lnTo>
                <a:close/>
              </a:path>
              <a:path w="570864" h="287655">
                <a:moveTo>
                  <a:pt x="242569" y="0"/>
                </a:moveTo>
                <a:lnTo>
                  <a:pt x="220344" y="0"/>
                </a:lnTo>
                <a:lnTo>
                  <a:pt x="220344" y="287146"/>
                </a:lnTo>
                <a:lnTo>
                  <a:pt x="242569" y="287146"/>
                </a:lnTo>
                <a:lnTo>
                  <a:pt x="2425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4" name="bg object 34"/>
          <p:cNvSpPr/>
          <p:nvPr/>
        </p:nvSpPr>
        <p:spPr>
          <a:xfrm>
            <a:off x="2381123" y="29705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65785" y="169925"/>
                </a:moveTo>
                <a:lnTo>
                  <a:pt x="65785" y="221614"/>
                </a:lnTo>
                <a:lnTo>
                  <a:pt x="200659" y="221614"/>
                </a:lnTo>
                <a:lnTo>
                  <a:pt x="200659" y="169925"/>
                </a:lnTo>
                <a:lnTo>
                  <a:pt x="65785" y="169925"/>
                </a:lnTo>
                <a:close/>
              </a:path>
              <a:path w="266700" h="241300">
                <a:moveTo>
                  <a:pt x="0" y="96900"/>
                </a:moveTo>
                <a:lnTo>
                  <a:pt x="266445" y="96900"/>
                </a:lnTo>
                <a:lnTo>
                  <a:pt x="266445" y="116712"/>
                </a:lnTo>
                <a:lnTo>
                  <a:pt x="144525" y="116712"/>
                </a:lnTo>
                <a:lnTo>
                  <a:pt x="144525" y="150113"/>
                </a:lnTo>
                <a:lnTo>
                  <a:pt x="222503" y="150113"/>
                </a:lnTo>
                <a:lnTo>
                  <a:pt x="222503" y="241173"/>
                </a:lnTo>
                <a:lnTo>
                  <a:pt x="43941" y="241173"/>
                </a:lnTo>
                <a:lnTo>
                  <a:pt x="43941" y="150113"/>
                </a:lnTo>
                <a:lnTo>
                  <a:pt x="121919" y="150113"/>
                </a:lnTo>
                <a:lnTo>
                  <a:pt x="121919" y="116712"/>
                </a:lnTo>
                <a:lnTo>
                  <a:pt x="0" y="116712"/>
                </a:lnTo>
                <a:lnTo>
                  <a:pt x="0" y="96900"/>
                </a:lnTo>
                <a:close/>
              </a:path>
              <a:path w="266700" h="241300">
                <a:moveTo>
                  <a:pt x="69214" y="0"/>
                </a:moveTo>
                <a:lnTo>
                  <a:pt x="91058" y="0"/>
                </a:lnTo>
                <a:lnTo>
                  <a:pt x="94233" y="52197"/>
                </a:lnTo>
                <a:lnTo>
                  <a:pt x="172212" y="52197"/>
                </a:lnTo>
                <a:lnTo>
                  <a:pt x="175387" y="0"/>
                </a:lnTo>
                <a:lnTo>
                  <a:pt x="197231" y="0"/>
                </a:lnTo>
                <a:lnTo>
                  <a:pt x="194563" y="52197"/>
                </a:lnTo>
                <a:lnTo>
                  <a:pt x="237362" y="52197"/>
                </a:lnTo>
                <a:lnTo>
                  <a:pt x="237362" y="71374"/>
                </a:lnTo>
                <a:lnTo>
                  <a:pt x="29082" y="71374"/>
                </a:lnTo>
                <a:lnTo>
                  <a:pt x="29082" y="52197"/>
                </a:lnTo>
                <a:lnTo>
                  <a:pt x="71881" y="52197"/>
                </a:lnTo>
                <a:lnTo>
                  <a:pt x="69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5" name="bg object 35"/>
          <p:cNvSpPr/>
          <p:nvPr/>
        </p:nvSpPr>
        <p:spPr>
          <a:xfrm>
            <a:off x="2067560" y="275463"/>
            <a:ext cx="163956" cy="21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6" name="bg object 36"/>
          <p:cNvSpPr/>
          <p:nvPr/>
        </p:nvSpPr>
        <p:spPr>
          <a:xfrm>
            <a:off x="2194940" y="259588"/>
            <a:ext cx="420370" cy="287655"/>
          </a:xfrm>
          <a:custGeom>
            <a:avLst/>
            <a:gdLst/>
            <a:ahLst/>
            <a:cxnLst/>
            <a:rect l="l" t="t" r="r" b="b"/>
            <a:pathLst>
              <a:path w="420369" h="287655">
                <a:moveTo>
                  <a:pt x="218820" y="7365"/>
                </a:moveTo>
                <a:lnTo>
                  <a:pt x="419988" y="7365"/>
                </a:lnTo>
                <a:lnTo>
                  <a:pt x="419988" y="27050"/>
                </a:lnTo>
                <a:lnTo>
                  <a:pt x="218820" y="27050"/>
                </a:lnTo>
                <a:lnTo>
                  <a:pt x="218820" y="7365"/>
                </a:lnTo>
                <a:close/>
              </a:path>
              <a:path w="420369" h="287655">
                <a:moveTo>
                  <a:pt x="50037" y="5841"/>
                </a:moveTo>
                <a:lnTo>
                  <a:pt x="71881" y="5841"/>
                </a:lnTo>
                <a:lnTo>
                  <a:pt x="71881" y="278383"/>
                </a:lnTo>
                <a:lnTo>
                  <a:pt x="50037" y="278383"/>
                </a:lnTo>
                <a:lnTo>
                  <a:pt x="50037" y="118617"/>
                </a:lnTo>
                <a:lnTo>
                  <a:pt x="0" y="118617"/>
                </a:lnTo>
                <a:lnTo>
                  <a:pt x="0" y="98805"/>
                </a:lnTo>
                <a:lnTo>
                  <a:pt x="50037" y="98805"/>
                </a:lnTo>
                <a:lnTo>
                  <a:pt x="50037" y="5841"/>
                </a:lnTo>
                <a:close/>
              </a:path>
              <a:path w="420369" h="287655">
                <a:moveTo>
                  <a:pt x="102107" y="0"/>
                </a:moveTo>
                <a:lnTo>
                  <a:pt x="124332" y="0"/>
                </a:lnTo>
                <a:lnTo>
                  <a:pt x="124332" y="287146"/>
                </a:lnTo>
                <a:lnTo>
                  <a:pt x="102107" y="287146"/>
                </a:lnTo>
                <a:lnTo>
                  <a:pt x="1021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7" name="bg object 37"/>
          <p:cNvSpPr/>
          <p:nvPr/>
        </p:nvSpPr>
        <p:spPr>
          <a:xfrm>
            <a:off x="2714243" y="219456"/>
            <a:ext cx="627887" cy="367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8" name="bg object 38"/>
          <p:cNvSpPr/>
          <p:nvPr/>
        </p:nvSpPr>
        <p:spPr>
          <a:xfrm>
            <a:off x="2754502" y="259588"/>
            <a:ext cx="548005" cy="287655"/>
          </a:xfrm>
          <a:custGeom>
            <a:avLst/>
            <a:gdLst/>
            <a:ahLst/>
            <a:cxnLst/>
            <a:rect l="l" t="t" r="r" b="b"/>
            <a:pathLst>
              <a:path w="548004" h="287655">
                <a:moveTo>
                  <a:pt x="266446" y="222249"/>
                </a:moveTo>
                <a:lnTo>
                  <a:pt x="0" y="222249"/>
                </a:lnTo>
                <a:lnTo>
                  <a:pt x="0" y="242061"/>
                </a:lnTo>
                <a:lnTo>
                  <a:pt x="266446" y="242061"/>
                </a:lnTo>
                <a:lnTo>
                  <a:pt x="266446" y="222249"/>
                </a:lnTo>
                <a:close/>
              </a:path>
              <a:path w="548004" h="287655">
                <a:moveTo>
                  <a:pt x="144526" y="152399"/>
                </a:moveTo>
                <a:lnTo>
                  <a:pt x="121920" y="152399"/>
                </a:lnTo>
                <a:lnTo>
                  <a:pt x="121920" y="222249"/>
                </a:lnTo>
                <a:lnTo>
                  <a:pt x="144526" y="222249"/>
                </a:lnTo>
                <a:lnTo>
                  <a:pt x="144526" y="152399"/>
                </a:lnTo>
                <a:close/>
              </a:path>
              <a:path w="548004" h="287655">
                <a:moveTo>
                  <a:pt x="144526" y="22986"/>
                </a:moveTo>
                <a:lnTo>
                  <a:pt x="121666" y="22986"/>
                </a:lnTo>
                <a:lnTo>
                  <a:pt x="121666" y="38100"/>
                </a:lnTo>
                <a:lnTo>
                  <a:pt x="119786" y="51292"/>
                </a:lnTo>
                <a:lnTo>
                  <a:pt x="91694" y="93725"/>
                </a:lnTo>
                <a:lnTo>
                  <a:pt x="56642" y="118983"/>
                </a:lnTo>
                <a:lnTo>
                  <a:pt x="11303" y="135000"/>
                </a:lnTo>
                <a:lnTo>
                  <a:pt x="26543" y="152653"/>
                </a:lnTo>
                <a:lnTo>
                  <a:pt x="76388" y="130794"/>
                </a:lnTo>
                <a:lnTo>
                  <a:pt x="117157" y="97408"/>
                </a:lnTo>
                <a:lnTo>
                  <a:pt x="132969" y="74167"/>
                </a:lnTo>
                <a:lnTo>
                  <a:pt x="158395" y="74167"/>
                </a:lnTo>
                <a:lnTo>
                  <a:pt x="152050" y="64674"/>
                </a:lnTo>
                <a:lnTo>
                  <a:pt x="146407" y="51125"/>
                </a:lnTo>
                <a:lnTo>
                  <a:pt x="144526" y="38100"/>
                </a:lnTo>
                <a:lnTo>
                  <a:pt x="144526" y="22986"/>
                </a:lnTo>
                <a:close/>
              </a:path>
              <a:path w="548004" h="287655">
                <a:moveTo>
                  <a:pt x="158395" y="74167"/>
                </a:moveTo>
                <a:lnTo>
                  <a:pt x="132969" y="74167"/>
                </a:lnTo>
                <a:lnTo>
                  <a:pt x="139658" y="85431"/>
                </a:lnTo>
                <a:lnTo>
                  <a:pt x="174752" y="119506"/>
                </a:lnTo>
                <a:lnTo>
                  <a:pt x="222650" y="146492"/>
                </a:lnTo>
                <a:lnTo>
                  <a:pt x="239395" y="152399"/>
                </a:lnTo>
                <a:lnTo>
                  <a:pt x="255143" y="135000"/>
                </a:lnTo>
                <a:lnTo>
                  <a:pt x="231185" y="127956"/>
                </a:lnTo>
                <a:lnTo>
                  <a:pt x="209788" y="118649"/>
                </a:lnTo>
                <a:lnTo>
                  <a:pt x="190938" y="107104"/>
                </a:lnTo>
                <a:lnTo>
                  <a:pt x="174625" y="93344"/>
                </a:lnTo>
                <a:lnTo>
                  <a:pt x="161456" y="78747"/>
                </a:lnTo>
                <a:lnTo>
                  <a:pt x="158395" y="74167"/>
                </a:lnTo>
                <a:close/>
              </a:path>
              <a:path w="548004" h="287655">
                <a:moveTo>
                  <a:pt x="432181" y="25018"/>
                </a:moveTo>
                <a:lnTo>
                  <a:pt x="323723" y="25018"/>
                </a:lnTo>
                <a:lnTo>
                  <a:pt x="323723" y="44576"/>
                </a:lnTo>
                <a:lnTo>
                  <a:pt x="408686" y="44576"/>
                </a:lnTo>
                <a:lnTo>
                  <a:pt x="405473" y="68480"/>
                </a:lnTo>
                <a:lnTo>
                  <a:pt x="388951" y="115050"/>
                </a:lnTo>
                <a:lnTo>
                  <a:pt x="360138" y="158571"/>
                </a:lnTo>
                <a:lnTo>
                  <a:pt x="325606" y="191424"/>
                </a:lnTo>
                <a:lnTo>
                  <a:pt x="306578" y="203326"/>
                </a:lnTo>
                <a:lnTo>
                  <a:pt x="324358" y="218439"/>
                </a:lnTo>
                <a:lnTo>
                  <a:pt x="361711" y="187656"/>
                </a:lnTo>
                <a:lnTo>
                  <a:pt x="391170" y="152916"/>
                </a:lnTo>
                <a:lnTo>
                  <a:pt x="412734" y="114225"/>
                </a:lnTo>
                <a:lnTo>
                  <a:pt x="426405" y="71591"/>
                </a:lnTo>
                <a:lnTo>
                  <a:pt x="432181" y="25018"/>
                </a:lnTo>
                <a:close/>
              </a:path>
              <a:path w="548004" h="287655">
                <a:moveTo>
                  <a:pt x="547751" y="144525"/>
                </a:moveTo>
                <a:lnTo>
                  <a:pt x="525526" y="144525"/>
                </a:lnTo>
                <a:lnTo>
                  <a:pt x="525526" y="287146"/>
                </a:lnTo>
                <a:lnTo>
                  <a:pt x="547751" y="287146"/>
                </a:lnTo>
                <a:lnTo>
                  <a:pt x="547751" y="144525"/>
                </a:lnTo>
                <a:close/>
              </a:path>
              <a:path w="548004" h="287655">
                <a:moveTo>
                  <a:pt x="489839" y="5841"/>
                </a:moveTo>
                <a:lnTo>
                  <a:pt x="467995" y="5841"/>
                </a:lnTo>
                <a:lnTo>
                  <a:pt x="467995" y="278383"/>
                </a:lnTo>
                <a:lnTo>
                  <a:pt x="489839" y="278383"/>
                </a:lnTo>
                <a:lnTo>
                  <a:pt x="489839" y="144525"/>
                </a:lnTo>
                <a:lnTo>
                  <a:pt x="547751" y="144525"/>
                </a:lnTo>
                <a:lnTo>
                  <a:pt x="547751" y="124713"/>
                </a:lnTo>
                <a:lnTo>
                  <a:pt x="489839" y="124713"/>
                </a:lnTo>
                <a:lnTo>
                  <a:pt x="489839" y="5841"/>
                </a:lnTo>
                <a:close/>
              </a:path>
              <a:path w="548004" h="287655">
                <a:moveTo>
                  <a:pt x="547751" y="0"/>
                </a:moveTo>
                <a:lnTo>
                  <a:pt x="525526" y="0"/>
                </a:lnTo>
                <a:lnTo>
                  <a:pt x="525526" y="124713"/>
                </a:lnTo>
                <a:lnTo>
                  <a:pt x="547751" y="124713"/>
                </a:lnTo>
                <a:lnTo>
                  <a:pt x="547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9" name="bg object 39"/>
          <p:cNvSpPr/>
          <p:nvPr/>
        </p:nvSpPr>
        <p:spPr>
          <a:xfrm>
            <a:off x="2754502" y="411987"/>
            <a:ext cx="266700" cy="90170"/>
          </a:xfrm>
          <a:custGeom>
            <a:avLst/>
            <a:gdLst/>
            <a:ahLst/>
            <a:cxnLst/>
            <a:rect l="l" t="t" r="r" b="b"/>
            <a:pathLst>
              <a:path w="266700" h="90170">
                <a:moveTo>
                  <a:pt x="121920" y="0"/>
                </a:moveTo>
                <a:lnTo>
                  <a:pt x="144526" y="0"/>
                </a:lnTo>
                <a:lnTo>
                  <a:pt x="144526" y="69850"/>
                </a:lnTo>
                <a:lnTo>
                  <a:pt x="266446" y="69850"/>
                </a:lnTo>
                <a:lnTo>
                  <a:pt x="266446" y="89662"/>
                </a:lnTo>
                <a:lnTo>
                  <a:pt x="0" y="89662"/>
                </a:lnTo>
                <a:lnTo>
                  <a:pt x="0" y="69850"/>
                </a:lnTo>
                <a:lnTo>
                  <a:pt x="121920" y="69850"/>
                </a:lnTo>
                <a:lnTo>
                  <a:pt x="1219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0" name="bg object 40"/>
          <p:cNvSpPr/>
          <p:nvPr/>
        </p:nvSpPr>
        <p:spPr>
          <a:xfrm>
            <a:off x="3051936" y="275463"/>
            <a:ext cx="143890" cy="2117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1" name="bg object 41"/>
          <p:cNvSpPr/>
          <p:nvPr/>
        </p:nvSpPr>
        <p:spPr>
          <a:xfrm>
            <a:off x="2765805" y="259588"/>
            <a:ext cx="536575" cy="287655"/>
          </a:xfrm>
          <a:custGeom>
            <a:avLst/>
            <a:gdLst/>
            <a:ahLst/>
            <a:cxnLst/>
            <a:rect l="l" t="t" r="r" b="b"/>
            <a:pathLst>
              <a:path w="536575" h="287655">
                <a:moveTo>
                  <a:pt x="110362" y="22986"/>
                </a:moveTo>
                <a:lnTo>
                  <a:pt x="133223" y="22986"/>
                </a:lnTo>
                <a:lnTo>
                  <a:pt x="133223" y="38100"/>
                </a:lnTo>
                <a:lnTo>
                  <a:pt x="135104" y="51125"/>
                </a:lnTo>
                <a:lnTo>
                  <a:pt x="163321" y="93344"/>
                </a:lnTo>
                <a:lnTo>
                  <a:pt x="198485" y="118649"/>
                </a:lnTo>
                <a:lnTo>
                  <a:pt x="243839" y="135000"/>
                </a:lnTo>
                <a:lnTo>
                  <a:pt x="228092" y="152399"/>
                </a:lnTo>
                <a:lnTo>
                  <a:pt x="179050" y="130057"/>
                </a:lnTo>
                <a:lnTo>
                  <a:pt x="137556" y="96742"/>
                </a:lnTo>
                <a:lnTo>
                  <a:pt x="121666" y="74167"/>
                </a:lnTo>
                <a:lnTo>
                  <a:pt x="114950" y="85836"/>
                </a:lnTo>
                <a:lnTo>
                  <a:pt x="80518" y="120268"/>
                </a:lnTo>
                <a:lnTo>
                  <a:pt x="32458" y="146986"/>
                </a:lnTo>
                <a:lnTo>
                  <a:pt x="15239" y="152653"/>
                </a:lnTo>
                <a:lnTo>
                  <a:pt x="0" y="135000"/>
                </a:lnTo>
                <a:lnTo>
                  <a:pt x="23955" y="128141"/>
                </a:lnTo>
                <a:lnTo>
                  <a:pt x="45338" y="118983"/>
                </a:lnTo>
                <a:lnTo>
                  <a:pt x="80391" y="93725"/>
                </a:lnTo>
                <a:lnTo>
                  <a:pt x="108483" y="51292"/>
                </a:lnTo>
                <a:lnTo>
                  <a:pt x="110362" y="38100"/>
                </a:lnTo>
                <a:lnTo>
                  <a:pt x="110362" y="22986"/>
                </a:lnTo>
                <a:close/>
              </a:path>
              <a:path w="536575" h="287655">
                <a:moveTo>
                  <a:pt x="514222" y="0"/>
                </a:moveTo>
                <a:lnTo>
                  <a:pt x="536447" y="0"/>
                </a:lnTo>
                <a:lnTo>
                  <a:pt x="536447" y="287146"/>
                </a:lnTo>
                <a:lnTo>
                  <a:pt x="514222" y="287146"/>
                </a:lnTo>
                <a:lnTo>
                  <a:pt x="514222" y="144525"/>
                </a:lnTo>
                <a:lnTo>
                  <a:pt x="478536" y="144525"/>
                </a:lnTo>
                <a:lnTo>
                  <a:pt x="478536" y="278383"/>
                </a:lnTo>
                <a:lnTo>
                  <a:pt x="456692" y="278383"/>
                </a:lnTo>
                <a:lnTo>
                  <a:pt x="456692" y="5841"/>
                </a:lnTo>
                <a:lnTo>
                  <a:pt x="478536" y="5841"/>
                </a:lnTo>
                <a:lnTo>
                  <a:pt x="478536" y="124713"/>
                </a:lnTo>
                <a:lnTo>
                  <a:pt x="514222" y="124713"/>
                </a:lnTo>
                <a:lnTo>
                  <a:pt x="5142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2" name="bg object 42"/>
          <p:cNvSpPr/>
          <p:nvPr/>
        </p:nvSpPr>
        <p:spPr>
          <a:xfrm>
            <a:off x="3372612" y="384047"/>
            <a:ext cx="195072" cy="94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3" name="bg object 43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2794" y="0"/>
                </a:moveTo>
                <a:lnTo>
                  <a:pt x="1650" y="635"/>
                </a:lnTo>
                <a:lnTo>
                  <a:pt x="381" y="3175"/>
                </a:lnTo>
                <a:lnTo>
                  <a:pt x="0" y="5207"/>
                </a:lnTo>
                <a:lnTo>
                  <a:pt x="0" y="10795"/>
                </a:lnTo>
                <a:lnTo>
                  <a:pt x="381" y="12954"/>
                </a:lnTo>
                <a:lnTo>
                  <a:pt x="1650" y="15494"/>
                </a:lnTo>
                <a:lnTo>
                  <a:pt x="2794" y="16129"/>
                </a:lnTo>
                <a:lnTo>
                  <a:pt x="112902" y="16129"/>
                </a:lnTo>
                <a:lnTo>
                  <a:pt x="113919" y="15494"/>
                </a:lnTo>
                <a:lnTo>
                  <a:pt x="115315" y="12954"/>
                </a:lnTo>
                <a:lnTo>
                  <a:pt x="115697" y="10795"/>
                </a:lnTo>
                <a:lnTo>
                  <a:pt x="115442" y="4318"/>
                </a:lnTo>
                <a:lnTo>
                  <a:pt x="114300" y="1270"/>
                </a:lnTo>
                <a:lnTo>
                  <a:pt x="113791" y="762"/>
                </a:lnTo>
                <a:lnTo>
                  <a:pt x="112649" y="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4" name="bg object 44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4190" y="0"/>
                </a:moveTo>
                <a:lnTo>
                  <a:pt x="111378" y="0"/>
                </a:lnTo>
                <a:lnTo>
                  <a:pt x="112140" y="0"/>
                </a:lnTo>
                <a:lnTo>
                  <a:pt x="112649" y="127"/>
                </a:lnTo>
                <a:lnTo>
                  <a:pt x="113284" y="508"/>
                </a:lnTo>
                <a:lnTo>
                  <a:pt x="113791" y="762"/>
                </a:lnTo>
                <a:lnTo>
                  <a:pt x="114300" y="1270"/>
                </a:lnTo>
                <a:lnTo>
                  <a:pt x="114553" y="1905"/>
                </a:lnTo>
                <a:lnTo>
                  <a:pt x="114935" y="2540"/>
                </a:lnTo>
                <a:lnTo>
                  <a:pt x="115188" y="3429"/>
                </a:lnTo>
                <a:lnTo>
                  <a:pt x="115442" y="4318"/>
                </a:lnTo>
                <a:lnTo>
                  <a:pt x="115570" y="5334"/>
                </a:lnTo>
                <a:lnTo>
                  <a:pt x="115697" y="6604"/>
                </a:lnTo>
                <a:lnTo>
                  <a:pt x="115697" y="8001"/>
                </a:lnTo>
                <a:lnTo>
                  <a:pt x="115697" y="10795"/>
                </a:lnTo>
                <a:lnTo>
                  <a:pt x="115315" y="12954"/>
                </a:lnTo>
                <a:lnTo>
                  <a:pt x="114553" y="14224"/>
                </a:lnTo>
                <a:lnTo>
                  <a:pt x="113919" y="15494"/>
                </a:lnTo>
                <a:lnTo>
                  <a:pt x="112902" y="16129"/>
                </a:lnTo>
                <a:lnTo>
                  <a:pt x="111378" y="16129"/>
                </a:lnTo>
                <a:lnTo>
                  <a:pt x="4190" y="16129"/>
                </a:lnTo>
                <a:lnTo>
                  <a:pt x="2794" y="16129"/>
                </a:lnTo>
                <a:lnTo>
                  <a:pt x="1650" y="15494"/>
                </a:lnTo>
                <a:lnTo>
                  <a:pt x="1015" y="14224"/>
                </a:lnTo>
                <a:lnTo>
                  <a:pt x="381" y="12954"/>
                </a:lnTo>
                <a:lnTo>
                  <a:pt x="0" y="10795"/>
                </a:lnTo>
                <a:lnTo>
                  <a:pt x="0" y="8001"/>
                </a:lnTo>
                <a:lnTo>
                  <a:pt x="0" y="5207"/>
                </a:lnTo>
                <a:lnTo>
                  <a:pt x="381" y="3175"/>
                </a:lnTo>
                <a:lnTo>
                  <a:pt x="1015" y="1905"/>
                </a:lnTo>
                <a:lnTo>
                  <a:pt x="1650" y="635"/>
                </a:lnTo>
                <a:lnTo>
                  <a:pt x="2794" y="0"/>
                </a:lnTo>
                <a:lnTo>
                  <a:pt x="419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602" y="939495"/>
            <a:ext cx="89467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212" y="2769341"/>
            <a:ext cx="81835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9902" y="6546991"/>
            <a:ext cx="2838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바른고딕" panose="020B0603020101020101" pitchFamily="50" charset="-127"/>
          <a:ea typeface="+mj-ea"/>
          <a:cs typeface="+mj-cs"/>
        </a:defRPr>
      </a:lvl1pPr>
    </p:titleStyle>
    <p:bodyStyle>
      <a:lvl1pPr marL="0">
        <a:defRPr>
          <a:latin typeface="나눔바른고딕" panose="020B0603020101020101" pitchFamily="50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8002" y="6559691"/>
            <a:ext cx="103505" cy="237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b="0" spc="15" dirty="0">
                <a:latin typeface="나눔바른고딕" panose="020B0603020101020101" pitchFamily="50" charset="-127"/>
                <a:cs typeface="Noto Sans CJK JP Medium"/>
              </a:rPr>
              <a:t>1</a:t>
            </a:r>
            <a:endParaRPr sz="1400" dirty="0">
              <a:latin typeface="나눔바른고딕" panose="020B0603020101020101" pitchFamily="50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534300"/>
            <a:ext cx="5621020" cy="2232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스케일 </a:t>
            </a:r>
            <a:r>
              <a:rPr lang="ko-KR" altLang="en-US" sz="3500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cs typeface="UnDotum"/>
              </a:rPr>
              <a:t>불량요인</a:t>
            </a: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 </a:t>
            </a:r>
            <a:br>
              <a:rPr lang="en-US" altLang="ko-KR" sz="3500" b="1" dirty="0">
                <a:cs typeface="UnDotum"/>
              </a:rPr>
            </a:b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파악과 개선기회 도출</a:t>
            </a: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r>
              <a:rPr lang="ko-KR" altLang="en-US" sz="1600" b="1" dirty="0">
                <a:latin typeface="나눔바른고딕" panose="020B0603020101020101" pitchFamily="50" charset="-127"/>
                <a:cs typeface="UnDotum"/>
              </a:rPr>
              <a:t>변수선택과 예측 모델링을 중심으로</a:t>
            </a:r>
            <a:endParaRPr sz="3500" b="1" dirty="0">
              <a:latin typeface="나눔바른고딕" panose="020B0603020101020101" pitchFamily="50" charset="-127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380" y="4811962"/>
            <a:ext cx="5020260" cy="9791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2020 POSCO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AI &amp; BIG DATA ACADEMY</a:t>
            </a:r>
          </a:p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문인균</a:t>
            </a:r>
            <a:endParaRPr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181600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specific_spec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(appendix1)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파생변수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temp_loss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638017" y="4526448"/>
            <a:ext cx="408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압연소재의 스케일 저감방법 특허 공보</a:t>
            </a:r>
            <a:r>
              <a:rPr lang="en-US" altLang="ko-KR" sz="1200" baseline="30000" dirty="0"/>
              <a:t>*</a:t>
            </a:r>
            <a:r>
              <a:rPr lang="en-US" altLang="ko-KR" sz="1200" dirty="0"/>
              <a:t>,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조압연과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사상압연공정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사이에서 </a:t>
            </a:r>
            <a:r>
              <a:rPr lang="ko-KR" altLang="en-US" sz="1200" dirty="0"/>
              <a:t>온도 </a:t>
            </a:r>
            <a:r>
              <a:rPr lang="ko-KR" altLang="en-US" sz="1200" dirty="0" err="1"/>
              <a:t>저하량이</a:t>
            </a:r>
            <a:r>
              <a:rPr lang="ko-KR" altLang="en-US" sz="1200" dirty="0"/>
              <a:t> </a:t>
            </a:r>
            <a:r>
              <a:rPr lang="en-US" altLang="ko-KR" sz="1200" dirty="0"/>
              <a:t>Scale</a:t>
            </a:r>
            <a:r>
              <a:rPr lang="ko-KR" altLang="en-US" sz="1200" dirty="0"/>
              <a:t>생성에 영향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다음의 수식을 통해 </a:t>
            </a:r>
            <a:r>
              <a:rPr lang="en-US" altLang="ko-KR" sz="1200" dirty="0" err="1"/>
              <a:t>temp_loss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br>
              <a:rPr lang="en-US" altLang="ko-KR" sz="1200" dirty="0"/>
            </a:br>
            <a:r>
              <a:rPr lang="en-US" altLang="ko-KR" sz="1200" u="sng" dirty="0"/>
              <a:t>FUR_SZ_TEMP – ROLLING_TEMP_T5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63223" y="4804093"/>
            <a:ext cx="4008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특정 </a:t>
            </a:r>
            <a:r>
              <a:rPr lang="en-US" altLang="ko-KR" sz="1200" dirty="0"/>
              <a:t>SPEC</a:t>
            </a:r>
            <a:r>
              <a:rPr lang="ko-KR" altLang="en-US" sz="1200" dirty="0"/>
              <a:t>에서 </a:t>
            </a:r>
            <a:r>
              <a:rPr lang="en-US" altLang="ko-KR" sz="1200" dirty="0"/>
              <a:t>Scale</a:t>
            </a:r>
            <a:r>
              <a:rPr lang="ko-KR" altLang="en-US" sz="1200" dirty="0"/>
              <a:t>이 주로 발생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해당 </a:t>
            </a:r>
            <a:r>
              <a:rPr lang="en-US" altLang="ko-KR" sz="1200" dirty="0"/>
              <a:t>SPEC</a:t>
            </a:r>
            <a:r>
              <a:rPr lang="ko-KR" altLang="en-US" sz="1200" dirty="0"/>
              <a:t>이면</a:t>
            </a:r>
            <a:r>
              <a:rPr lang="en-US" altLang="ko-KR" sz="1200" dirty="0"/>
              <a:t> 1,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범주화하는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specific_spec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u="sng" dirty="0"/>
              <a:t>(</a:t>
            </a:r>
            <a:r>
              <a:rPr lang="ko-KR" altLang="en-US" sz="1200" u="sng" dirty="0"/>
              <a:t>기존 </a:t>
            </a:r>
            <a:r>
              <a:rPr lang="en-US" altLang="ko-KR" sz="1200" u="sng" dirty="0"/>
              <a:t>SPEC </a:t>
            </a:r>
            <a:r>
              <a:rPr lang="ko-KR" altLang="en-US" sz="1200" u="sng" dirty="0"/>
              <a:t>삭제예정</a:t>
            </a:r>
            <a:r>
              <a:rPr lang="en-US" altLang="ko-KR" sz="1200" u="sng" dirty="0"/>
              <a:t>)</a:t>
            </a:r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변수 생성과 범주화를 통한 파생변수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6AF859-666F-4F68-B80D-29A0C431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" y="2704407"/>
            <a:ext cx="3646274" cy="1464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87CEE3-50DC-4C81-B5C5-9AB3FFDAB6A8}"/>
              </a:ext>
            </a:extLst>
          </p:cNvPr>
          <p:cNvSpPr txBox="1"/>
          <p:nvPr/>
        </p:nvSpPr>
        <p:spPr>
          <a:xfrm>
            <a:off x="375580" y="6596390"/>
            <a:ext cx="10069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C50D00-4144-4B1C-AAAC-8E154CD3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380" y="2406126"/>
            <a:ext cx="3438437" cy="22420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최종 변수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변수선택과 예측 모델링에 사용될 최종 변수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/>
              <a:t>변수 중요도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70168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중요도를 산출하기 위해 트리기반 모델적용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Random search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학습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7" y="0"/>
            <a:ext cx="89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398274-D3C9-48D4-922D-2E188C2A38FD}"/>
              </a:ext>
            </a:extLst>
          </p:cNvPr>
          <p:cNvSpPr/>
          <p:nvPr/>
        </p:nvSpPr>
        <p:spPr>
          <a:xfrm>
            <a:off x="633000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253E5-4893-4EE0-A60D-1DD799792FCF}"/>
              </a:ext>
            </a:extLst>
          </p:cNvPr>
          <p:cNvSpPr/>
          <p:nvPr/>
        </p:nvSpPr>
        <p:spPr>
          <a:xfrm>
            <a:off x="35813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5BDCFC-EAA1-4903-A828-6F8AE027AD54}"/>
              </a:ext>
            </a:extLst>
          </p:cNvPr>
          <p:cNvSpPr/>
          <p:nvPr/>
        </p:nvSpPr>
        <p:spPr>
          <a:xfrm>
            <a:off x="65297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5F4EC-C9FC-499C-A9B3-93D623850AA4}"/>
              </a:ext>
            </a:extLst>
          </p:cNvPr>
          <p:cNvSpPr/>
          <p:nvPr/>
        </p:nvSpPr>
        <p:spPr>
          <a:xfrm>
            <a:off x="2107302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2B85CE-B491-44B5-93DE-0BA06E62853B}"/>
              </a:ext>
            </a:extLst>
          </p:cNvPr>
          <p:cNvSpPr/>
          <p:nvPr/>
        </p:nvSpPr>
        <p:spPr>
          <a:xfrm>
            <a:off x="5055700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F30B01-1F97-4FED-94D8-09CB5AA7A8A8}"/>
              </a:ext>
            </a:extLst>
          </p:cNvPr>
          <p:cNvSpPr/>
          <p:nvPr/>
        </p:nvSpPr>
        <p:spPr>
          <a:xfrm>
            <a:off x="637297" y="198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Decision Tree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1FF4A-39C1-4C84-8C37-180A44DAAFFA}"/>
              </a:ext>
            </a:extLst>
          </p:cNvPr>
          <p:cNvSpPr/>
          <p:nvPr/>
        </p:nvSpPr>
        <p:spPr>
          <a:xfrm>
            <a:off x="3589701" y="1989000"/>
            <a:ext cx="1485000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Adaboost</a:t>
            </a:r>
            <a:r>
              <a:rPr lang="en-US" altLang="ko-KR" sz="1200" dirty="0"/>
              <a:t> Boosting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5F4B1B-27CD-4BE3-AD9D-848B54563BDB}"/>
              </a:ext>
            </a:extLst>
          </p:cNvPr>
          <p:cNvSpPr/>
          <p:nvPr/>
        </p:nvSpPr>
        <p:spPr>
          <a:xfrm>
            <a:off x="6529796" y="1989001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Gradient Boosting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311AE-0258-4B78-B1C7-2DA1308652C9}"/>
              </a:ext>
            </a:extLst>
          </p:cNvPr>
          <p:cNvSpPr/>
          <p:nvPr/>
        </p:nvSpPr>
        <p:spPr>
          <a:xfrm>
            <a:off x="2107098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Random Forest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308944-8E7A-4C83-A4F9-09F65EDF37AF}"/>
              </a:ext>
            </a:extLst>
          </p:cNvPr>
          <p:cNvSpPr/>
          <p:nvPr/>
        </p:nvSpPr>
        <p:spPr>
          <a:xfrm>
            <a:off x="5062897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XGBoosting</a:t>
            </a:r>
            <a:endParaRPr lang="ko-KR" altLang="en-US" sz="12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9AA3F06-3C4B-4544-B4A6-4E2D02821AF1}"/>
              </a:ext>
            </a:extLst>
          </p:cNvPr>
          <p:cNvSpPr/>
          <p:nvPr/>
        </p:nvSpPr>
        <p:spPr>
          <a:xfrm>
            <a:off x="668840" y="2467823"/>
            <a:ext cx="1458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Gamma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23466-68F7-476A-88C3-DA679B2E6FE1}"/>
              </a:ext>
            </a:extLst>
          </p:cNvPr>
          <p:cNvSpPr txBox="1"/>
          <p:nvPr/>
        </p:nvSpPr>
        <p:spPr>
          <a:xfrm>
            <a:off x="2163488" y="2980351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.851 </a:t>
            </a:r>
          </a:p>
        </p:txBody>
      </p:sp>
    </p:spTree>
    <p:extLst>
      <p:ext uri="{BB962C8B-B14F-4D97-AF65-F5344CB8AC3E}">
        <p14:creationId xmlns:p14="http://schemas.microsoft.com/office/powerpoint/2010/main" val="240586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모델링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70168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중요도를 산출하기 위해 트리기반 모델적용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Random search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학습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03445-4538-4C46-BC84-D1257ABD10B8}"/>
              </a:ext>
            </a:extLst>
          </p:cNvPr>
          <p:cNvSpPr txBox="1"/>
          <p:nvPr/>
        </p:nvSpPr>
        <p:spPr>
          <a:xfrm flipH="1">
            <a:off x="325817" y="0"/>
            <a:ext cx="89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B1D556-F8F0-45C7-8B21-E3672A2CFFDE}"/>
              </a:ext>
            </a:extLst>
          </p:cNvPr>
          <p:cNvSpPr/>
          <p:nvPr/>
        </p:nvSpPr>
        <p:spPr>
          <a:xfrm>
            <a:off x="633000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E2DCD6-CBD2-458B-90EA-3E102307D497}"/>
              </a:ext>
            </a:extLst>
          </p:cNvPr>
          <p:cNvSpPr/>
          <p:nvPr/>
        </p:nvSpPr>
        <p:spPr>
          <a:xfrm>
            <a:off x="35813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57982-CB7E-473C-8FFA-ADAE9FA2E4AA}"/>
              </a:ext>
            </a:extLst>
          </p:cNvPr>
          <p:cNvSpPr/>
          <p:nvPr/>
        </p:nvSpPr>
        <p:spPr>
          <a:xfrm>
            <a:off x="65297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DC478F-08B6-42C2-BCA1-C734B8CF11E0}"/>
              </a:ext>
            </a:extLst>
          </p:cNvPr>
          <p:cNvSpPr/>
          <p:nvPr/>
        </p:nvSpPr>
        <p:spPr>
          <a:xfrm>
            <a:off x="2107302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20CEAD-A8FA-4F78-BE68-7E15EC095B7A}"/>
              </a:ext>
            </a:extLst>
          </p:cNvPr>
          <p:cNvSpPr/>
          <p:nvPr/>
        </p:nvSpPr>
        <p:spPr>
          <a:xfrm>
            <a:off x="5055700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D7A8-FF5F-4D10-BF55-7706DED58937}"/>
              </a:ext>
            </a:extLst>
          </p:cNvPr>
          <p:cNvSpPr/>
          <p:nvPr/>
        </p:nvSpPr>
        <p:spPr>
          <a:xfrm>
            <a:off x="637297" y="198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Decision Tree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D872C1-5EEB-4311-BA92-9F8358E665EC}"/>
              </a:ext>
            </a:extLst>
          </p:cNvPr>
          <p:cNvSpPr/>
          <p:nvPr/>
        </p:nvSpPr>
        <p:spPr>
          <a:xfrm>
            <a:off x="3589701" y="1989000"/>
            <a:ext cx="1485000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Adaboost</a:t>
            </a:r>
            <a:r>
              <a:rPr lang="en-US" altLang="ko-KR" sz="1200" dirty="0"/>
              <a:t> Boosting 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A92355-79B2-4585-A41F-0BF9F0889B72}"/>
              </a:ext>
            </a:extLst>
          </p:cNvPr>
          <p:cNvSpPr/>
          <p:nvPr/>
        </p:nvSpPr>
        <p:spPr>
          <a:xfrm>
            <a:off x="6529796" y="1989001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Gradient Boosting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FF34EF-2F18-465F-87D6-BCD06E73A6CB}"/>
              </a:ext>
            </a:extLst>
          </p:cNvPr>
          <p:cNvSpPr/>
          <p:nvPr/>
        </p:nvSpPr>
        <p:spPr>
          <a:xfrm>
            <a:off x="2107098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Random Forest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704EEB-C05A-4E8C-BEA3-C8FB0E8D2015}"/>
              </a:ext>
            </a:extLst>
          </p:cNvPr>
          <p:cNvSpPr/>
          <p:nvPr/>
        </p:nvSpPr>
        <p:spPr>
          <a:xfrm>
            <a:off x="5062897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XGBoosting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537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4C01-647D-4BBD-8957-54448F1B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946794" cy="307777"/>
          </a:xfrm>
        </p:spPr>
        <p:txBody>
          <a:bodyPr/>
          <a:lstStyle/>
          <a:p>
            <a:r>
              <a:rPr lang="ko-KR" altLang="en-US" dirty="0" err="1"/>
              <a:t>어펜딕스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specific spec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9A2BB-0668-44C4-863C-2605760B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26099"/>
            <a:ext cx="6550025" cy="56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8A5806-1885-49D2-B1C0-CB96FC9AC082}"/>
              </a:ext>
            </a:extLst>
          </p:cNvPr>
          <p:cNvSpPr txBox="1"/>
          <p:nvPr/>
        </p:nvSpPr>
        <p:spPr>
          <a:xfrm>
            <a:off x="7467600" y="990600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</a:t>
            </a:r>
            <a:r>
              <a:rPr lang="ko-KR" altLang="en-US" dirty="0"/>
              <a:t>이 주로 발생하는 특정 </a:t>
            </a:r>
            <a:r>
              <a:rPr lang="en-US" altLang="ko-KR" dirty="0"/>
              <a:t>SPEC</a:t>
            </a:r>
            <a:r>
              <a:rPr lang="ko-KR" altLang="en-US" dirty="0"/>
              <a:t>의 </a:t>
            </a:r>
            <a:r>
              <a:rPr lang="ko-KR" altLang="en-US" dirty="0" err="1"/>
              <a:t>슬라브들은</a:t>
            </a:r>
            <a:r>
              <a:rPr lang="ko-KR" altLang="en-US" dirty="0"/>
              <a:t> 그렇지 않은 </a:t>
            </a:r>
            <a:r>
              <a:rPr lang="ko-KR" altLang="en-US" dirty="0" err="1"/>
              <a:t>슬라브들에</a:t>
            </a:r>
            <a:r>
              <a:rPr lang="ko-KR" altLang="en-US" dirty="0"/>
              <a:t> 비해서 무게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두께 등이 달랐고</a:t>
            </a:r>
            <a:r>
              <a:rPr lang="en-US" altLang="ko-KR" dirty="0"/>
              <a:t>, </a:t>
            </a:r>
            <a:r>
              <a:rPr lang="ko-KR" altLang="en-US" dirty="0"/>
              <a:t>가열로 내에서 온도가 다르게 나타났다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분석 결과를 토대로 엔지니어들과 협의를 통해 보완 필요</a:t>
            </a:r>
          </a:p>
        </p:txBody>
      </p:sp>
    </p:spTree>
    <p:extLst>
      <p:ext uri="{BB962C8B-B14F-4D97-AF65-F5344CB8AC3E}">
        <p14:creationId xmlns:p14="http://schemas.microsoft.com/office/powerpoint/2010/main" val="23382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51DAF3-A096-453F-AAF9-B29ACF27B11F}"/>
              </a:ext>
            </a:extLst>
          </p:cNvPr>
          <p:cNvSpPr txBox="1"/>
          <p:nvPr/>
        </p:nvSpPr>
        <p:spPr>
          <a:xfrm>
            <a:off x="1066800" y="3200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소개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471DC-39A2-4A3F-9E69-313B07F37A04}"/>
              </a:ext>
            </a:extLst>
          </p:cNvPr>
          <p:cNvSpPr txBox="1"/>
          <p:nvPr/>
        </p:nvSpPr>
        <p:spPr>
          <a:xfrm>
            <a:off x="3048000" y="3211033"/>
            <a:ext cx="3226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탐색 및 파생변수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특성확인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변수 중요도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E5E33-8C05-4A1E-A7F3-6011368F8542}"/>
              </a:ext>
            </a:extLst>
          </p:cNvPr>
          <p:cNvSpPr txBox="1"/>
          <p:nvPr/>
        </p:nvSpPr>
        <p:spPr>
          <a:xfrm>
            <a:off x="6095999" y="3200400"/>
            <a:ext cx="256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한계 및 의의</a:t>
            </a:r>
            <a:endParaRPr lang="en-US" altLang="ko-KR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7619B-AF3D-4F21-80E3-436B7CF81678}"/>
              </a:ext>
            </a:extLst>
          </p:cNvPr>
          <p:cNvSpPr txBox="1"/>
          <p:nvPr/>
        </p:nvSpPr>
        <p:spPr>
          <a:xfrm flipH="1">
            <a:off x="325821" y="0"/>
            <a:ext cx="21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id="{4ED4ECA1-1686-4F4B-8332-E520010255A3}"/>
              </a:ext>
            </a:extLst>
          </p:cNvPr>
          <p:cNvSpPr/>
          <p:nvPr/>
        </p:nvSpPr>
        <p:spPr>
          <a:xfrm>
            <a:off x="410850" y="1131332"/>
            <a:ext cx="9190349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 공정에서의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급증에 따른 고객사의 불만 폭주로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만족도 하락이 초래됨에 따라 이를 개선하기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en-US" altLang="ko-KR" sz="1600" b="1" baseline="3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원인 파악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금속 물체의 표면에 생성되는 금속 한화물의 층</a:t>
            </a:r>
            <a:endParaRPr lang="en-US" altLang="ko-KR" sz="1600" baseline="10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95B9-C042-4B39-BCE1-CFEE6C8863BA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배경</a:t>
            </a:r>
          </a:p>
        </p:txBody>
      </p:sp>
      <p:pic>
        <p:nvPicPr>
          <p:cNvPr id="1026" name="Picture 2" descr="1가열">
            <a:extLst>
              <a:ext uri="{FF2B5EF4-FFF2-40B4-BE49-F238E27FC236}">
                <a16:creationId xmlns:a16="http://schemas.microsoft.com/office/drawing/2014/main" id="{B65B4AA1-8FE2-4E45-AC6F-022F8C36C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" b="98125" l="2222" r="90000">
                        <a14:foregroundMark x1="21250" y1="69375" x2="28750" y2="63125"/>
                        <a14:foregroundMark x1="28750" y1="63125" x2="35833" y2="49375"/>
                        <a14:foregroundMark x1="59861" y1="34167" x2="27778" y2="59375"/>
                        <a14:foregroundMark x1="54722" y1="37917" x2="62083" y2="33750"/>
                        <a14:foregroundMark x1="64167" y1="33542" x2="55417" y2="13333"/>
                        <a14:foregroundMark x1="54769" y1="12917" x2="54444" y2="12708"/>
                        <a14:foregroundMark x1="55093" y1="13125" x2="54769" y2="12917"/>
                        <a14:foregroundMark x1="55417" y1="13333" x2="55093" y2="13125"/>
                        <a14:foregroundMark x1="44785" y1="6646" x2="42639" y2="5417"/>
                        <a14:foregroundMark x1="52321" y1="10965" x2="51926" y2="10739"/>
                        <a14:foregroundMark x1="55000" y1="12500" x2="53304" y2="11528"/>
                        <a14:foregroundMark x1="45556" y1="13542" x2="30139" y2="11875"/>
                        <a14:foregroundMark x1="30139" y1="11875" x2="34444" y2="6042"/>
                        <a14:foregroundMark x1="35000" y1="10417" x2="24444" y2="15625"/>
                        <a14:foregroundMark x1="24444" y1="15625" x2="19722" y2="30833"/>
                        <a14:foregroundMark x1="19722" y1="30833" x2="29167" y2="37708"/>
                        <a14:foregroundMark x1="29167" y1="37708" x2="33611" y2="26250"/>
                        <a14:foregroundMark x1="33611" y1="26250" x2="26944" y2="26042"/>
                        <a14:foregroundMark x1="32222" y1="31458" x2="21389" y2="33750"/>
                        <a14:foregroundMark x1="21389" y1="33750" x2="14444" y2="30833"/>
                        <a14:foregroundMark x1="14444" y1="30833" x2="4028" y2="47292"/>
                        <a14:foregroundMark x1="4028" y1="47292" x2="15556" y2="50625"/>
                        <a14:foregroundMark x1="15556" y1="50625" x2="10694" y2="42917"/>
                        <a14:foregroundMark x1="10694" y1="42917" x2="5972" y2="47917"/>
                        <a14:foregroundMark x1="15000" y1="40417" x2="11389" y2="51250"/>
                        <a14:foregroundMark x1="11389" y1="51250" x2="13889" y2="38125"/>
                        <a14:foregroundMark x1="13889" y1="38125" x2="4167" y2="39792"/>
                        <a14:foregroundMark x1="4167" y1="39792" x2="7361" y2="49792"/>
                        <a14:foregroundMark x1="7361" y1="49792" x2="6111" y2="65625"/>
                        <a14:foregroundMark x1="6111" y1="65625" x2="11667" y2="59792"/>
                        <a14:foregroundMark x1="7222" y1="64375" x2="15556" y2="63125"/>
                        <a14:foregroundMark x1="15556" y1="63125" x2="17361" y2="61875"/>
                        <a14:foregroundMark x1="20694" y1="53750" x2="32361" y2="42500"/>
                        <a14:foregroundMark x1="32361" y1="42500" x2="20972" y2="60833"/>
                        <a14:foregroundMark x1="20972" y1="60833" x2="14444" y2="50208"/>
                        <a14:foregroundMark x1="14444" y1="50208" x2="6389" y2="59167"/>
                        <a14:foregroundMark x1="6389" y1="59167" x2="8333" y2="60625"/>
                        <a14:foregroundMark x1="20278" y1="43750" x2="28194" y2="37083"/>
                        <a14:foregroundMark x1="28194" y1="37083" x2="28472" y2="35417"/>
                        <a14:foregroundMark x1="29028" y1="33542" x2="33889" y2="36042"/>
                        <a14:foregroundMark x1="39444" y1="27500" x2="39306" y2="12292"/>
                        <a14:foregroundMark x1="39306" y1="12292" x2="31389" y2="8750"/>
                        <a14:foregroundMark x1="31389" y1="8750" x2="30139" y2="10417"/>
                        <a14:foregroundMark x1="41111" y1="5417" x2="31528" y2="10417"/>
                        <a14:foregroundMark x1="31528" y1="10417" x2="30556" y2="12500"/>
                        <a14:foregroundMark x1="38889" y1="5000" x2="22778" y2="3958"/>
                        <a14:foregroundMark x1="22778" y1="3958" x2="19167" y2="9583"/>
                        <a14:foregroundMark x1="28472" y1="8542" x2="18611" y2="13125"/>
                        <a14:foregroundMark x1="18611" y1="13125" x2="18611" y2="25417"/>
                        <a14:foregroundMark x1="18611" y1="25417" x2="23194" y2="33542"/>
                        <a14:foregroundMark x1="23194" y1="33542" x2="23194" y2="33542"/>
                        <a14:foregroundMark x1="20972" y1="40625" x2="10278" y2="56250"/>
                        <a14:foregroundMark x1="10278" y1="56250" x2="6944" y2="72292"/>
                        <a14:foregroundMark x1="6944" y1="72292" x2="7222" y2="80417"/>
                        <a14:foregroundMark x1="13472" y1="67708" x2="18750" y2="71042"/>
                        <a14:foregroundMark x1="24306" y1="62917" x2="30833" y2="66667"/>
                        <a14:foregroundMark x1="30833" y1="66667" x2="31250" y2="66042"/>
                        <a14:foregroundMark x1="37361" y1="93750" x2="29028" y2="94375"/>
                        <a14:foregroundMark x1="29028" y1="94375" x2="23611" y2="87708"/>
                        <a14:foregroundMark x1="23611" y1="87708" x2="28889" y2="76042"/>
                        <a14:foregroundMark x1="28889" y1="76042" x2="35417" y2="82708"/>
                        <a14:foregroundMark x1="35417" y1="82708" x2="35139" y2="96875"/>
                        <a14:foregroundMark x1="833" y1="7917" x2="2222" y2="95208"/>
                        <a14:foregroundMark x1="2222" y1="95208" x2="3194" y2="98125"/>
                        <a14:foregroundMark x1="55278" y1="25833" x2="58064" y2="15705"/>
                        <a14:foregroundMark x1="58102" y1="9167" x2="57639" y2="7083"/>
                        <a14:foregroundMark x1="58344" y1="10257" x2="58102" y2="9167"/>
                        <a14:foregroundMark x1="55492" y1="11322" x2="55998" y2="10395"/>
                        <a14:foregroundMark x1="54849" y1="12500" x2="55387" y2="11514"/>
                        <a14:foregroundMark x1="54621" y1="12917" x2="54849" y2="12500"/>
                        <a14:foregroundMark x1="54508" y1="13125" x2="54621" y2="12917"/>
                        <a14:foregroundMark x1="52917" y1="16042" x2="54508" y2="13125"/>
                        <a14:foregroundMark x1="55706" y1="5734" x2="55430" y2="5630"/>
                        <a14:foregroundMark x1="58194" y1="6667" x2="56590" y2="6065"/>
                        <a14:foregroundMark x1="44595" y1="6479" x2="43750" y2="6875"/>
                        <a14:foregroundMark x1="43750" y1="6875" x2="43750" y2="7083"/>
                        <a14:foregroundMark x1="53750" y1="10208" x2="54583" y2="10208"/>
                        <a14:foregroundMark x1="56528" y1="11875" x2="57222" y2="11875"/>
                        <a14:foregroundMark x1="57778" y1="11875" x2="58194" y2="12292"/>
                        <a14:foregroundMark x1="57639" y1="11667" x2="57222" y2="11875"/>
                        <a14:foregroundMark x1="57778" y1="11667" x2="56944" y2="11667"/>
                        <a14:foregroundMark x1="58750" y1="11458" x2="58750" y2="11458"/>
                        <a14:foregroundMark x1="59028" y1="12083" x2="58472" y2="9792"/>
                        <a14:foregroundMark x1="56389" y1="9583" x2="54861" y2="9583"/>
                        <a14:backgroundMark x1="83472" y1="45833" x2="52639" y2="73333"/>
                        <a14:backgroundMark x1="52639" y1="73333" x2="49444" y2="77708"/>
                        <a14:backgroundMark x1="47083" y1="83542" x2="54306" y2="77500"/>
                        <a14:backgroundMark x1="49306" y1="82917" x2="40278" y2="67292"/>
                        <a14:backgroundMark x1="40556" y1="67500" x2="40972" y2="61458"/>
                        <a14:backgroundMark x1="41250" y1="61042" x2="39306" y2="61458"/>
                        <a14:backgroundMark x1="73056" y1="25208" x2="70000" y2="46250"/>
                        <a14:backgroundMark x1="68056" y1="36042" x2="65278" y2="14375"/>
                        <a14:backgroundMark x1="65000" y1="16667" x2="61667" y2="17500"/>
                        <a14:backgroundMark x1="62083" y1="14792" x2="74167" y2="40208"/>
                        <a14:backgroundMark x1="63194" y1="16042" x2="61250" y2="17083"/>
                        <a14:backgroundMark x1="61667" y1="15208" x2="60278" y2="14375"/>
                        <a14:backgroundMark x1="48889" y1="7708" x2="52222" y2="4375"/>
                        <a14:backgroundMark x1="52222" y1="6250" x2="46111" y2="1042"/>
                        <a14:backgroundMark x1="46111" y1="1042" x2="45972" y2="1042"/>
                        <a14:backgroundMark x1="45000" y1="833" x2="53472" y2="8333"/>
                        <a14:backgroundMark x1="53333" y1="9167" x2="54306" y2="8750"/>
                        <a14:backgroundMark x1="53889" y1="8542" x2="54300" y2="8912"/>
                        <a14:backgroundMark x1="61111" y1="16250" x2="59057" y2="14324"/>
                        <a14:backgroundMark x1="59167" y1="13958" x2="58822" y2="13884"/>
                        <a14:backgroundMark x1="57778" y1="13125" x2="57778" y2="13125"/>
                        <a14:backgroundMark x1="58194" y1="13333" x2="58194" y2="13333"/>
                        <a14:backgroundMark x1="57500" y1="12917" x2="57500" y2="12917"/>
                        <a14:backgroundMark x1="57361" y1="12917" x2="57361" y2="12917"/>
                        <a14:backgroundMark x1="57500" y1="12500" x2="57500" y2="12500"/>
                        <a14:backgroundMark x1="54306" y1="9167" x2="54306" y2="9167"/>
                        <a14:backgroundMark x1="54444" y1="9375" x2="54444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" t="5383" r="37777" b="25121"/>
          <a:stretch/>
        </p:blipFill>
        <p:spPr bwMode="auto">
          <a:xfrm>
            <a:off x="957433" y="2731531"/>
            <a:ext cx="305915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C5A6F9-E538-4070-8235-D0E0D07410D2}"/>
              </a:ext>
            </a:extLst>
          </p:cNvPr>
          <p:cNvSpPr txBox="1"/>
          <p:nvPr/>
        </p:nvSpPr>
        <p:spPr>
          <a:xfrm>
            <a:off x="407136" y="22871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압연 공정과 절차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BBEBE-2409-426F-BFDC-DF6970A08C3F}"/>
              </a:ext>
            </a:extLst>
          </p:cNvPr>
          <p:cNvSpPr txBox="1"/>
          <p:nvPr/>
        </p:nvSpPr>
        <p:spPr>
          <a:xfrm>
            <a:off x="4243124" y="2832318"/>
            <a:ext cx="5029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슬라브 등을 회전하는 여러 개의 롤 사이를 통과시켜 늘리거나 얇게 만드는 과정</a:t>
            </a:r>
            <a:endParaRPr lang="en-US" altLang="ko-KR" sz="14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/>
              <a:t>가열</a:t>
            </a:r>
            <a:br>
              <a:rPr lang="en-US" altLang="ko-KR" sz="1200" dirty="0"/>
            </a:br>
            <a:r>
              <a:rPr lang="ko-KR" altLang="en-US" sz="1200" dirty="0"/>
              <a:t>슬라브를 가열로에서 충분히 가열한다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열간상태의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슬래브</a:t>
            </a:r>
            <a:r>
              <a:rPr lang="ko-KR" altLang="en-US" sz="1200" dirty="0"/>
              <a:t> 표면에 생성된 두꺼운 </a:t>
            </a:r>
            <a:r>
              <a:rPr lang="en-US" altLang="ko-KR" sz="1200" dirty="0"/>
              <a:t>Scale</a:t>
            </a:r>
            <a:r>
              <a:rPr lang="ko-KR" altLang="en-US" sz="1200" dirty="0"/>
              <a:t>을 제거하기 위해 스케일 </a:t>
            </a:r>
            <a:r>
              <a:rPr lang="ko-KR" altLang="en-US" sz="1200" dirty="0" err="1"/>
              <a:t>브레이커를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 err="1"/>
              <a:t>조압연</a:t>
            </a:r>
            <a:br>
              <a:rPr lang="en-US" altLang="ko-KR" sz="1200" dirty="0"/>
            </a:br>
            <a:r>
              <a:rPr lang="en-US" altLang="ko-KR" sz="1200" dirty="0"/>
              <a:t>Scale</a:t>
            </a:r>
            <a:r>
              <a:rPr lang="ko-KR" altLang="en-US" sz="1200" dirty="0"/>
              <a:t>이 제거된 슬라브를 적당한 형태의 압연소재로 가공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err="1"/>
              <a:t>사상압연</a:t>
            </a:r>
            <a:br>
              <a:rPr lang="en-US" altLang="ko-KR" sz="1200" dirty="0"/>
            </a:br>
            <a:r>
              <a:rPr lang="ko-KR" altLang="en-US" sz="1200" dirty="0"/>
              <a:t>판을 정해진 </a:t>
            </a:r>
            <a:r>
              <a:rPr lang="ko-KR" altLang="en-US" sz="1200" dirty="0" err="1"/>
              <a:t>두꼐와</a:t>
            </a:r>
            <a:r>
              <a:rPr lang="ko-KR" altLang="en-US" sz="1200" dirty="0"/>
              <a:t> 폭으로 조절하고 양호한 표면과 형상으로 압연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/>
              <a:t>냉각 및 </a:t>
            </a:r>
            <a:r>
              <a:rPr lang="ko-KR" altLang="en-US" sz="1200" dirty="0" err="1"/>
              <a:t>권취</a:t>
            </a:r>
            <a:br>
              <a:rPr lang="en-US" altLang="ko-KR" sz="1200" dirty="0"/>
            </a:br>
            <a:r>
              <a:rPr lang="ko-KR" altLang="en-US" sz="1200" dirty="0"/>
              <a:t>권취기에서 코일 형태로 </a:t>
            </a:r>
            <a:r>
              <a:rPr lang="ko-KR" altLang="en-US" sz="1200" dirty="0" err="1"/>
              <a:t>권취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39774-8A2E-4164-808B-357619D3680C}"/>
              </a:ext>
            </a:extLst>
          </p:cNvPr>
          <p:cNvSpPr txBox="1"/>
          <p:nvPr/>
        </p:nvSpPr>
        <p:spPr>
          <a:xfrm>
            <a:off x="410851" y="53616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발생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2DB657-C2EA-47A9-B5A6-22040406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1622"/>
              </p:ext>
            </p:extLst>
          </p:nvPr>
        </p:nvGraphicFramePr>
        <p:xfrm>
          <a:off x="414565" y="5726158"/>
          <a:ext cx="9186630" cy="79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105">
                  <a:extLst>
                    <a:ext uri="{9D8B030D-6E8A-4147-A177-3AD203B41FA5}">
                      <a16:colId xmlns:a16="http://schemas.microsoft.com/office/drawing/2014/main" val="2834890854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3589620340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13365507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24472437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639914082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92530241"/>
                    </a:ext>
                  </a:extLst>
                </a:gridCol>
              </a:tblGrid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압입흠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Scratch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두께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Scale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49403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발생률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5.0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7.2%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8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52A2550-C424-4C15-BCDA-5BF87F404147}"/>
              </a:ext>
            </a:extLst>
          </p:cNvPr>
          <p:cNvSpPr/>
          <p:nvPr/>
        </p:nvSpPr>
        <p:spPr>
          <a:xfrm>
            <a:off x="350629" y="1143000"/>
            <a:ext cx="9358424" cy="914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7601D-2F61-481F-B49D-69CFCCC9C5FF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17EB50B-FFDF-4A3B-A575-9E0A038284A5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5" name="모서리가 둥근 직사각형 14">
            <a:extLst>
              <a:ext uri="{FF2B5EF4-FFF2-40B4-BE49-F238E27FC236}">
                <a16:creationId xmlns:a16="http://schemas.microsoft.com/office/drawing/2014/main" id="{E0BA5181-E3AC-476F-802D-EE2B23C418D9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압연공정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엔지니어들과의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협의를 통하여 도출된 잠재적 원인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F3D0-07C7-4844-BD67-1ABC50794C1C}"/>
              </a:ext>
            </a:extLst>
          </p:cNvPr>
          <p:cNvSpPr txBox="1"/>
          <p:nvPr/>
        </p:nvSpPr>
        <p:spPr>
          <a:xfrm>
            <a:off x="410851" y="7620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잠재적 인자 설정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C7059-CEBE-4849-AF6A-9B3027FA8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8907"/>
              </p:ext>
            </p:extLst>
          </p:nvPr>
        </p:nvGraphicFramePr>
        <p:xfrm>
          <a:off x="407136" y="1610635"/>
          <a:ext cx="9186632" cy="14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29">
                  <a:extLst>
                    <a:ext uri="{9D8B030D-6E8A-4147-A177-3AD203B41FA5}">
                      <a16:colId xmlns:a16="http://schemas.microsoft.com/office/drawing/2014/main" val="101465368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3261863899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36727042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93585984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092765242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67414444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9483529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99221701"/>
                    </a:ext>
                  </a:extLst>
                </a:gridCol>
              </a:tblGrid>
              <a:tr h="41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Scale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가열대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균열대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Hot Scale Breaker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압연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압연간 </a:t>
                      </a:r>
                      <a:r>
                        <a:rPr lang="en-US" altLang="ko-KR" sz="1400" dirty="0"/>
                        <a:t>descaling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 두께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11701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없음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두꺼움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얇음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23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2FD831-7AD6-4ECB-9008-DF5456AA87AE}"/>
              </a:ext>
            </a:extLst>
          </p:cNvPr>
          <p:cNvSpPr txBox="1"/>
          <p:nvPr/>
        </p:nvSpPr>
        <p:spPr>
          <a:xfrm>
            <a:off x="325820" y="40662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방향</a:t>
            </a:r>
            <a:endParaRPr lang="en-US" altLang="ko-KR" dirty="0"/>
          </a:p>
        </p:txBody>
      </p:sp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B7C33F31-F910-4070-865B-40B53CA79F9C}"/>
              </a:ext>
            </a:extLst>
          </p:cNvPr>
          <p:cNvSpPr/>
          <p:nvPr/>
        </p:nvSpPr>
        <p:spPr>
          <a:xfrm>
            <a:off x="410851" y="4687553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모델을 활용하여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발생에 영향을 주는 인자를 도출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통해 도출한 영향인자와 사전 검토한 잠재 요인과의 일치 여부를 확인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모델의 특징을 이해하고 모델의 성능 개선 방안을 도출함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3333D-91DC-4728-8CCC-B90F54507FCA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3A903-F7FD-447A-B4C5-1874276D3D16}"/>
              </a:ext>
            </a:extLst>
          </p:cNvPr>
          <p:cNvSpPr/>
          <p:nvPr/>
        </p:nvSpPr>
        <p:spPr>
          <a:xfrm>
            <a:off x="1066800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1EFB93-2ED1-4EA9-ACCF-637544508923}"/>
              </a:ext>
            </a:extLst>
          </p:cNvPr>
          <p:cNvSpPr/>
          <p:nvPr/>
        </p:nvSpPr>
        <p:spPr>
          <a:xfrm>
            <a:off x="3661144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9DD4A-DD59-4581-A6D1-65A6343E6067}"/>
              </a:ext>
            </a:extLst>
          </p:cNvPr>
          <p:cNvSpPr/>
          <p:nvPr/>
        </p:nvSpPr>
        <p:spPr>
          <a:xfrm>
            <a:off x="6257260" y="2284245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57C49-7DD9-4BD7-BCF4-DB169ADA7CFC}"/>
              </a:ext>
            </a:extLst>
          </p:cNvPr>
          <p:cNvSpPr/>
          <p:nvPr/>
        </p:nvSpPr>
        <p:spPr>
          <a:xfrm>
            <a:off x="10668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F7CFC-099B-4E85-AF99-33009E89352D}"/>
              </a:ext>
            </a:extLst>
          </p:cNvPr>
          <p:cNvSpPr/>
          <p:nvPr/>
        </p:nvSpPr>
        <p:spPr>
          <a:xfrm>
            <a:off x="3664687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704E-3EA8-460C-9622-B805DA657B4D}"/>
              </a:ext>
            </a:extLst>
          </p:cNvPr>
          <p:cNvSpPr/>
          <p:nvPr/>
        </p:nvSpPr>
        <p:spPr>
          <a:xfrm>
            <a:off x="62484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순서도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FEE17-982C-455D-904C-D454411C1493}"/>
              </a:ext>
            </a:extLst>
          </p:cNvPr>
          <p:cNvSpPr/>
          <p:nvPr/>
        </p:nvSpPr>
        <p:spPr>
          <a:xfrm>
            <a:off x="712950" y="2635856"/>
            <a:ext cx="341447" cy="1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EFEF8-5BC3-4746-B4E5-FFFAC9A08162}"/>
              </a:ext>
            </a:extLst>
          </p:cNvPr>
          <p:cNvSpPr/>
          <p:nvPr/>
        </p:nvSpPr>
        <p:spPr>
          <a:xfrm>
            <a:off x="712949" y="4274510"/>
            <a:ext cx="341447" cy="17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9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31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EC8AF2-681D-4F15-915D-ACEA635B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8" y="1524736"/>
            <a:ext cx="7467600" cy="1005599"/>
          </a:xfrm>
          <a:prstGeom prst="rect">
            <a:avLst/>
          </a:prstGeom>
        </p:spPr>
      </p:pic>
      <p:sp>
        <p:nvSpPr>
          <p:cNvPr id="30" name="모서리가 둥근 직사각형 14">
            <a:extLst>
              <a:ext uri="{FF2B5EF4-FFF2-40B4-BE49-F238E27FC236}">
                <a16:creationId xmlns:a16="http://schemas.microsoft.com/office/drawing/2014/main" id="{56EAF123-CC43-4BF9-836F-A80AC8FA10CA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변수로 구성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8F968-642D-47D3-9EE6-B2BC39D6C0F8}"/>
              </a:ext>
            </a:extLst>
          </p:cNvPr>
          <p:cNvSpPr txBox="1"/>
          <p:nvPr/>
        </p:nvSpPr>
        <p:spPr>
          <a:xfrm>
            <a:off x="381000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범주형 변수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6F0A-C249-4F2F-8B6E-FEB3510B2E72}"/>
              </a:ext>
            </a:extLst>
          </p:cNvPr>
          <p:cNvSpPr txBox="1"/>
          <p:nvPr/>
        </p:nvSpPr>
        <p:spPr>
          <a:xfrm>
            <a:off x="5196162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연속형 변수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DB88E3B-1F09-4B51-A490-29D234E2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28252"/>
              </p:ext>
            </p:extLst>
          </p:nvPr>
        </p:nvGraphicFramePr>
        <p:xfrm>
          <a:off x="5226014" y="3188430"/>
          <a:ext cx="4269135" cy="2090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5">
                  <a:extLst>
                    <a:ext uri="{9D8B030D-6E8A-4147-A177-3AD203B41FA5}">
                      <a16:colId xmlns:a16="http://schemas.microsoft.com/office/drawing/2014/main" val="216823297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72215501"/>
                    </a:ext>
                  </a:extLst>
                </a:gridCol>
              </a:tblGrid>
              <a:tr h="29865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effectLst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088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PT_THICK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두께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5721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PT_WIDTH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06309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PT_LENGTH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길이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2814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PT_WEIGHT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중량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4214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FUR_NO_ROW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69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FUR_HZ_TEMP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6228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3829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3254AA-7E32-4CB3-87AC-08D9960E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3608"/>
              </p:ext>
            </p:extLst>
          </p:nvPr>
        </p:nvGraphicFramePr>
        <p:xfrm>
          <a:off x="5226014" y="5219707"/>
          <a:ext cx="4269136" cy="137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6">
                  <a:extLst>
                    <a:ext uri="{9D8B030D-6E8A-4147-A177-3AD203B41FA5}">
                      <a16:colId xmlns:a16="http://schemas.microsoft.com/office/drawing/2014/main" val="134906332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490123020"/>
                    </a:ext>
                  </a:extLst>
                </a:gridCol>
              </a:tblGrid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FUR_SZ_TEMP</a:t>
                      </a: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40091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96735"/>
                  </a:ext>
                </a:extLst>
              </a:tr>
              <a:tr h="273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FUR_EXTEMP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추출온도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25050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ROLLING_TEMP_T5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10100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HSB</a:t>
                      </a:r>
                      <a:r>
                        <a:rPr lang="ko-KR" altLang="en-US" sz="1200" u="none" strike="noStrike" dirty="0">
                          <a:effectLst/>
                        </a:rPr>
                        <a:t>적용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41976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ROLLING_DESCALING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 중 </a:t>
                      </a:r>
                      <a:r>
                        <a:rPr lang="en-US" sz="1200" u="none" strike="noStrike" dirty="0">
                          <a:effectLst/>
                        </a:rPr>
                        <a:t>Descaling </a:t>
                      </a:r>
                      <a:r>
                        <a:rPr lang="ko-KR" altLang="en-US" sz="1200" u="none" strike="noStrike" dirty="0">
                          <a:effectLst/>
                        </a:rPr>
                        <a:t>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940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75A4DDC-3E01-478D-B18D-F4C10C8F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3501"/>
              </p:ext>
            </p:extLst>
          </p:nvPr>
        </p:nvGraphicFramePr>
        <p:xfrm>
          <a:off x="410851" y="3188430"/>
          <a:ext cx="4269137" cy="343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952">
                  <a:extLst>
                    <a:ext uri="{9D8B030D-6E8A-4147-A177-3AD203B41FA5}">
                      <a16:colId xmlns:a16="http://schemas.microsoft.com/office/drawing/2014/main" val="95155767"/>
                    </a:ext>
                  </a:extLst>
                </a:gridCol>
                <a:gridCol w="2315185">
                  <a:extLst>
                    <a:ext uri="{9D8B030D-6E8A-4147-A177-3AD203B41FA5}">
                      <a16:colId xmlns:a16="http://schemas.microsoft.com/office/drawing/2014/main" val="19598322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543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4694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r>
                        <a:rPr lang="ko-KR" altLang="en-US" sz="1200" u="none" strike="noStrike">
                          <a:effectLst/>
                        </a:rPr>
                        <a:t>불량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2393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제품 규격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688062"/>
                  </a:ext>
                </a:extLst>
              </a:tr>
              <a:tr h="60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STEEL_KIND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354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가열로 호기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6120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WORK_GR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작업조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679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CD8E93-EBA6-47AD-8E7E-55FE37737CF4}"/>
              </a:ext>
            </a:extLst>
          </p:cNvPr>
          <p:cNvSpPr/>
          <p:nvPr/>
        </p:nvSpPr>
        <p:spPr>
          <a:xfrm>
            <a:off x="350629" y="1143000"/>
            <a:ext cx="9358424" cy="147305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61D33-67D6-4AB6-8552-70B5CEDAE828}"/>
              </a:ext>
            </a:extLst>
          </p:cNvPr>
          <p:cNvSpPr/>
          <p:nvPr/>
        </p:nvSpPr>
        <p:spPr>
          <a:xfrm>
            <a:off x="350629" y="3093100"/>
            <a:ext cx="9358424" cy="36576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57800" y="1913558"/>
            <a:ext cx="2373080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의미 없는 변수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69DFA-B174-4034-BCFB-A778B46D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06" y="3473286"/>
            <a:ext cx="1195047" cy="1199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2E7B8-5945-42FF-A23B-83BC1356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80" y="2337374"/>
            <a:ext cx="1195047" cy="1199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DC9C92-A5A7-4D1C-98C3-DA6603DA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337374"/>
            <a:ext cx="1195047" cy="1199112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변수 제거  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1219200" y="1916668"/>
            <a:ext cx="2879797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영향을 미치지 않는 변수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1325251" y="4571809"/>
            <a:ext cx="3399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FUR_NO, FUR_NO_ROW, WORK_GR</a:t>
            </a:r>
            <a:br>
              <a:rPr lang="en-US" altLang="ko-KR" sz="1200" dirty="0"/>
            </a:br>
            <a:r>
              <a:rPr lang="ko-KR" altLang="en-US" sz="1200" dirty="0"/>
              <a:t>집단간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발생률에 대한 검증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H0: </a:t>
            </a:r>
            <a:r>
              <a:rPr lang="ko-KR" altLang="en-US" sz="1200" dirty="0"/>
              <a:t>각 </a:t>
            </a:r>
            <a:r>
              <a:rPr lang="en-US" altLang="ko-KR" sz="1200" dirty="0"/>
              <a:t>feature</a:t>
            </a:r>
            <a:r>
              <a:rPr lang="ko-KR" altLang="en-US" sz="1200" dirty="0"/>
              <a:t>에 따라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</a:t>
            </a:r>
            <a:r>
              <a:rPr lang="ko-KR" altLang="en-US" sz="1200" dirty="0"/>
              <a:t>값이 각각 </a:t>
            </a:r>
            <a:r>
              <a:rPr lang="en-US" altLang="ko-KR" sz="1200" dirty="0"/>
              <a:t>0.2, 0.4, 0.4</a:t>
            </a:r>
            <a:br>
              <a:rPr lang="en-US" altLang="ko-KR" sz="1200" dirty="0"/>
            </a:br>
            <a:r>
              <a:rPr lang="ko-KR" altLang="en-US" sz="1200" dirty="0"/>
              <a:t>⇒ </a:t>
            </a:r>
            <a:r>
              <a:rPr lang="ko-KR" altLang="en-US" sz="1200" dirty="0" err="1"/>
              <a:t>귀무가설</a:t>
            </a:r>
            <a:r>
              <a:rPr lang="ko-KR" altLang="en-US" sz="1200" dirty="0"/>
              <a:t> 채택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세 변수의 집단 별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1284521" y="228600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B019C2-6D93-4AB4-9163-C18EA0F85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083" y="2792211"/>
            <a:ext cx="1877844" cy="10687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CCEF6D4-CACE-4180-9B74-2FCC1DDBC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92" y="2740090"/>
            <a:ext cx="740798" cy="11208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21083" y="4568699"/>
            <a:ext cx="327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데이터별 고유한 값을 가지는</a:t>
            </a:r>
            <a:r>
              <a:rPr lang="en-US" altLang="ko-KR" sz="1200" dirty="0"/>
              <a:t> PLATE_NO</a:t>
            </a:r>
            <a:br>
              <a:rPr lang="en-US" altLang="ko-KR" sz="1200" dirty="0"/>
            </a:b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중복된 값을 가지는 </a:t>
            </a:r>
            <a:r>
              <a:rPr lang="en-US" altLang="ko-KR" sz="1200" dirty="0"/>
              <a:t>FUR_SZ_TEMP</a:t>
            </a:r>
            <a:r>
              <a:rPr lang="ko-KR" altLang="en-US" sz="1200" dirty="0"/>
              <a:t>와 </a:t>
            </a:r>
            <a:r>
              <a:rPr lang="en-US" altLang="ko-KR" sz="1200" dirty="0"/>
              <a:t>FUR_EXTEMP</a:t>
            </a:r>
            <a:endParaRPr lang="ko-KR" altLang="en-US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(SCALE)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영향을 미치지 않는 변수 제거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7A616C-9EAD-4C70-9C14-4F135AC7E6E4}"/>
              </a:ext>
            </a:extLst>
          </p:cNvPr>
          <p:cNvSpPr/>
          <p:nvPr/>
        </p:nvSpPr>
        <p:spPr>
          <a:xfrm>
            <a:off x="5344882" y="228289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53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17666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박스플롯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수염 벗어난 데이터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이상치 처리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261862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/>
              <a:t>PT_THK,</a:t>
            </a:r>
            <a:r>
              <a:rPr lang="ko-KR" altLang="en-US" sz="1200" dirty="0"/>
              <a:t> </a:t>
            </a:r>
            <a:r>
              <a:rPr lang="en-US" altLang="ko-KR" sz="1200" dirty="0"/>
              <a:t>PT_WDTH,</a:t>
            </a:r>
            <a:r>
              <a:rPr lang="ko-KR" altLang="en-US" sz="1200" dirty="0"/>
              <a:t> </a:t>
            </a:r>
            <a:r>
              <a:rPr lang="en-US" altLang="ko-KR" sz="1200" dirty="0"/>
              <a:t>FUR_HZ_TIME,</a:t>
            </a:r>
            <a:r>
              <a:rPr lang="ko-KR" altLang="en-US" sz="1200" dirty="0"/>
              <a:t> </a:t>
            </a:r>
            <a:r>
              <a:rPr lang="en-US" altLang="ko-KR" sz="1200" dirty="0"/>
              <a:t>FUR_SZ_TIME</a:t>
            </a:r>
            <a:r>
              <a:rPr lang="ko-KR" altLang="en-US" sz="1200" dirty="0"/>
              <a:t>에서</a:t>
            </a:r>
            <a:br>
              <a:rPr lang="en-US" altLang="ko-KR" sz="1200" dirty="0"/>
            </a:br>
            <a:r>
              <a:rPr lang="ko-KR" altLang="en-US" sz="1200" dirty="0"/>
              <a:t>두 변수 이상 동시에 수염을 벗어나는 데이터</a:t>
            </a:r>
            <a:r>
              <a:rPr lang="en-US" altLang="ko-KR" sz="1200" dirty="0"/>
              <a:t>(11</a:t>
            </a:r>
            <a:r>
              <a:rPr lang="ko-KR" altLang="en-US" sz="1200" dirty="0"/>
              <a:t>개</a:t>
            </a:r>
            <a:r>
              <a:rPr lang="en-US" altLang="ko-KR" sz="1200" dirty="0"/>
              <a:t>) </a:t>
            </a:r>
            <a:r>
              <a:rPr lang="ko-KR" altLang="en-US" sz="1200" dirty="0"/>
              <a:t>제거</a:t>
            </a:r>
            <a:endParaRPr lang="en-US" altLang="ko-KR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 데이터의 분포를 벗어나는 이상치 처리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ROLLING_TEMP_T5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38400"/>
            <a:ext cx="2967334" cy="202178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FED16E6-AE89-4817-9B08-9E8D9A588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542" y="3588387"/>
            <a:ext cx="1266287" cy="121453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423D021-7D59-47AD-9737-DE10A32C9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799" y="3582162"/>
            <a:ext cx="1266287" cy="12145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D5C672B-8DB0-4FD5-9116-8E0A73DAD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026" y="2369780"/>
            <a:ext cx="1266287" cy="121453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235595F-B437-4C4B-AB1D-8528D3392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6248" y="2371530"/>
            <a:ext cx="1266287" cy="12145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13898E-43DD-4D9E-AE93-6AFBD548B2DE}"/>
              </a:ext>
            </a:extLst>
          </p:cNvPr>
          <p:cNvSpPr txBox="1"/>
          <p:nvPr/>
        </p:nvSpPr>
        <p:spPr>
          <a:xfrm>
            <a:off x="541526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추출온도가 </a:t>
            </a:r>
            <a:r>
              <a:rPr lang="en-US" altLang="ko-KR" sz="1200" dirty="0"/>
              <a:t>0</a:t>
            </a:r>
            <a:r>
              <a:rPr lang="ko-KR" altLang="en-US" sz="1200" dirty="0"/>
              <a:t>도임에도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발생하지 않은 데이터</a:t>
            </a:r>
            <a:br>
              <a:rPr lang="en-US" altLang="ko-KR" sz="1200" dirty="0"/>
            </a:br>
            <a:r>
              <a:rPr lang="ko-KR" altLang="en-US" sz="1200" dirty="0"/>
              <a:t>⇒</a:t>
            </a:r>
            <a:r>
              <a:rPr lang="en-US" altLang="ko-KR" sz="1200" dirty="0"/>
              <a:t> </a:t>
            </a:r>
            <a:r>
              <a:rPr lang="ko-KR" altLang="en-US" sz="1200" dirty="0"/>
              <a:t>온도의 평균으로 대체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756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경향성 파악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탐색을 통해 내재된 경향성 파악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815588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–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가열로 일정 온도 초과시 불량 발생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477B6-0CF3-4120-9673-483ACF56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3" y="2417806"/>
            <a:ext cx="1542484" cy="1050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35" y="4587833"/>
            <a:ext cx="1542484" cy="1050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D3166C-F0BA-4321-8CC2-99B87773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14" y="3492409"/>
            <a:ext cx="1542484" cy="10509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4718B0-E1BC-457A-88A0-8C3E9CDA1CE7}"/>
              </a:ext>
            </a:extLst>
          </p:cNvPr>
          <p:cNvSpPr txBox="1"/>
          <p:nvPr/>
        </p:nvSpPr>
        <p:spPr>
          <a:xfrm>
            <a:off x="2394406" y="2696486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FUR_SZ_TEMP</a:t>
            </a:r>
            <a:br>
              <a:rPr lang="en-US" altLang="ko-KR" sz="1200" dirty="0"/>
            </a:br>
            <a:r>
              <a:rPr lang="en-US" altLang="ko-KR" sz="1200" dirty="0"/>
              <a:t>1175</a:t>
            </a:r>
            <a:r>
              <a:rPr lang="ko-KR" altLang="en-US" sz="1200" dirty="0"/>
              <a:t> 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48CBE-095D-44BF-95EB-C36222BFCB71}"/>
              </a:ext>
            </a:extLst>
          </p:cNvPr>
          <p:cNvSpPr txBox="1"/>
          <p:nvPr/>
        </p:nvSpPr>
        <p:spPr>
          <a:xfrm>
            <a:off x="2362200" y="4897872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ROLLING_TEMP_T5</a:t>
            </a:r>
            <a:br>
              <a:rPr lang="en-US" altLang="ko-KR" sz="1200" dirty="0"/>
            </a:br>
            <a:r>
              <a:rPr lang="en-US" altLang="ko-KR" sz="1200" dirty="0"/>
              <a:t>1000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71AA7-89F8-4485-B056-0AE543D67B9E}"/>
              </a:ext>
            </a:extLst>
          </p:cNvPr>
          <p:cNvSpPr txBox="1"/>
          <p:nvPr/>
        </p:nvSpPr>
        <p:spPr>
          <a:xfrm>
            <a:off x="2394406" y="3760168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FUR_HZ_TEMP</a:t>
            </a:r>
            <a:br>
              <a:rPr lang="en-US" altLang="ko-KR" sz="1200" dirty="0"/>
            </a:br>
            <a:r>
              <a:rPr lang="en-US" altLang="ko-KR" sz="1200" dirty="0"/>
              <a:t>1188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급증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4EE9295-986A-4577-8D8C-CB606C412120}"/>
              </a:ext>
            </a:extLst>
          </p:cNvPr>
          <p:cNvSpPr/>
          <p:nvPr/>
        </p:nvSpPr>
        <p:spPr>
          <a:xfrm rot="13255056">
            <a:off x="1760373" y="2568928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id="{AE3E7606-1EB5-4BD5-A7D7-47D6093E212B}"/>
              </a:ext>
            </a:extLst>
          </p:cNvPr>
          <p:cNvSpPr/>
          <p:nvPr/>
        </p:nvSpPr>
        <p:spPr>
          <a:xfrm>
            <a:off x="5374787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EC08-2329-457E-BED0-6665CBC900D7}"/>
              </a:ext>
            </a:extLst>
          </p:cNvPr>
          <p:cNvSpPr/>
          <p:nvPr/>
        </p:nvSpPr>
        <p:spPr>
          <a:xfrm>
            <a:off x="5203727" y="2284445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14">
            <a:extLst>
              <a:ext uri="{FF2B5EF4-FFF2-40B4-BE49-F238E27FC236}">
                <a16:creationId xmlns:a16="http://schemas.microsoft.com/office/drawing/2014/main" id="{37782F41-B8F3-421D-A0F1-DA6B3DFB3D4D}"/>
              </a:ext>
            </a:extLst>
          </p:cNvPr>
          <p:cNvSpPr/>
          <p:nvPr/>
        </p:nvSpPr>
        <p:spPr>
          <a:xfrm>
            <a:off x="5381360" y="1899561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ROLLING_DECALING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횟수와</a:t>
            </a:r>
            <a:b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HSB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여부에 따른 불량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9ECBC36-F6DA-47DA-9E09-B4E2D3B0A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743200"/>
            <a:ext cx="1998659" cy="136178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71D18D3-DB28-4349-8659-145511D7D667}"/>
              </a:ext>
            </a:extLst>
          </p:cNvPr>
          <p:cNvSpPr txBox="1"/>
          <p:nvPr/>
        </p:nvSpPr>
        <p:spPr>
          <a:xfrm>
            <a:off x="5486651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ROLLING_DESCALING</a:t>
            </a:r>
            <a:br>
              <a:rPr lang="en-US" altLang="ko-KR" sz="1200" dirty="0"/>
            </a:br>
            <a:r>
              <a:rPr lang="ko-KR" altLang="en-US" sz="1200" dirty="0"/>
              <a:t>홀수일 경우</a:t>
            </a:r>
            <a:r>
              <a:rPr lang="en-US" altLang="ko-KR" sz="1200" dirty="0"/>
              <a:t> 100% SCALE </a:t>
            </a:r>
            <a:r>
              <a:rPr lang="ko-KR" altLang="en-US" sz="1200" dirty="0"/>
              <a:t>불량 발생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HSB</a:t>
            </a:r>
            <a:r>
              <a:rPr lang="ko-KR" altLang="en-US" sz="1200" dirty="0"/>
              <a:t>가 미실시인 경우 </a:t>
            </a:r>
            <a:r>
              <a:rPr lang="en-US" altLang="ko-KR" sz="1200" dirty="0"/>
              <a:t>100% 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00518392-EE54-4EAF-B45A-78A0BC646BCB}"/>
              </a:ext>
            </a:extLst>
          </p:cNvPr>
          <p:cNvSpPr/>
          <p:nvPr/>
        </p:nvSpPr>
        <p:spPr>
          <a:xfrm rot="12304004">
            <a:off x="1806797" y="369020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E8B2D059-4F14-47A5-859D-A2B27799FDC7}"/>
              </a:ext>
            </a:extLst>
          </p:cNvPr>
          <p:cNvSpPr/>
          <p:nvPr/>
        </p:nvSpPr>
        <p:spPr>
          <a:xfrm rot="12835160">
            <a:off x="1790212" y="476987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EE21D-F985-43DB-AA6C-3B6DB09EE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714" y="2743201"/>
            <a:ext cx="2006286" cy="1361780"/>
          </a:xfrm>
          <a:prstGeom prst="rect">
            <a:avLst/>
          </a:prstGeom>
        </p:spPr>
      </p:pic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BA239D3-4972-4787-93B2-F52463CE1CBB}"/>
              </a:ext>
            </a:extLst>
          </p:cNvPr>
          <p:cNvSpPr/>
          <p:nvPr/>
        </p:nvSpPr>
        <p:spPr>
          <a:xfrm rot="13255056">
            <a:off x="9033785" y="2901044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0E64EEB-4922-40C1-A15E-66206785E08F}"/>
              </a:ext>
            </a:extLst>
          </p:cNvPr>
          <p:cNvSpPr/>
          <p:nvPr/>
        </p:nvSpPr>
        <p:spPr>
          <a:xfrm rot="16200000">
            <a:off x="5315820" y="2709075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E40F1-2A4C-41BF-BC7D-FC9E885B0632}"/>
              </a:ext>
            </a:extLst>
          </p:cNvPr>
          <p:cNvSpPr txBox="1"/>
          <p:nvPr/>
        </p:nvSpPr>
        <p:spPr>
          <a:xfrm>
            <a:off x="750662" y="603557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– </a:t>
            </a:r>
            <a:r>
              <a:rPr lang="ko-KR" altLang="en-US" dirty="0"/>
              <a:t>온도가 스케일에 영향을 준다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1116</Words>
  <Application>Microsoft Office PowerPoint</Application>
  <PresentationFormat>A4 용지(210x297mm)</PresentationFormat>
  <Paragraphs>239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JP Medium</vt:lpstr>
      <vt:lpstr>Roboto</vt:lpstr>
      <vt:lpstr>나눔바른고딕</vt:lpstr>
      <vt:lpstr>맑은 고딕</vt:lpstr>
      <vt:lpstr>맑은 고딕</vt:lpstr>
      <vt:lpstr>Arial</vt:lpstr>
      <vt:lpstr>Calibri</vt:lpstr>
      <vt:lpstr>Wingdings</vt:lpstr>
      <vt:lpstr>Office Theme</vt:lpstr>
      <vt:lpstr>스케일 불량요인  파악과 개선기회 도출  변수선택과 예측 모델링을 중심으로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어펜딕스1 – specific spec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문인균</cp:lastModifiedBy>
  <cp:revision>52</cp:revision>
  <dcterms:created xsi:type="dcterms:W3CDTF">2021-02-26T02:29:36Z</dcterms:created>
  <dcterms:modified xsi:type="dcterms:W3CDTF">2021-03-28T13:12:03Z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