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47"/>
  </p:notesMasterIdLst>
  <p:sldIdLst>
    <p:sldId id="307" r:id="rId2"/>
    <p:sldId id="298" r:id="rId3"/>
    <p:sldId id="299" r:id="rId4"/>
    <p:sldId id="300" r:id="rId5"/>
    <p:sldId id="302" r:id="rId6"/>
    <p:sldId id="303" r:id="rId7"/>
    <p:sldId id="304" r:id="rId8"/>
    <p:sldId id="305" r:id="rId9"/>
    <p:sldId id="306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310" r:id="rId25"/>
    <p:sldId id="309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61" r:id="rId40"/>
    <p:sldId id="258" r:id="rId41"/>
    <p:sldId id="264" r:id="rId42"/>
    <p:sldId id="266" r:id="rId43"/>
    <p:sldId id="270" r:id="rId44"/>
    <p:sldId id="268" r:id="rId45"/>
    <p:sldId id="269" r:id="rId46"/>
  </p:sldIdLst>
  <p:sldSz cx="12192000" cy="6858000"/>
  <p:notesSz cx="6858000" cy="9144000"/>
  <p:embeddedFontLst>
    <p:embeddedFont>
      <p:font typeface="Cambria Math" panose="02040503050406030204" pitchFamily="18" charset="0"/>
      <p:regular r:id="rId48"/>
    </p:embeddedFont>
    <p:embeddedFont>
      <p:font typeface="나눔고딕" panose="020D0604000000000000" pitchFamily="50" charset="-127"/>
      <p:regular r:id="rId49"/>
      <p:bold r:id="rId50"/>
    </p:embeddedFont>
    <p:embeddedFont>
      <p:font typeface="나눔명조" panose="02020603020101020101" pitchFamily="18" charset="-127"/>
      <p:regular r:id="rId51"/>
      <p:bold r:id="rId52"/>
    </p:embeddedFont>
    <p:embeddedFont>
      <p:font typeface="나눔스퀘어" panose="020B0600000101010101" pitchFamily="50" charset="-127"/>
      <p:regular r:id="rId53"/>
    </p:embeddedFont>
    <p:embeddedFont>
      <p:font typeface="나눔스퀘어 Bold" panose="020B0600000101010101" pitchFamily="50" charset="-127"/>
      <p:bold r:id="rId54"/>
    </p:embeddedFont>
    <p:embeddedFont>
      <p:font typeface="나눔스퀘어 ExtraBold" panose="020B0600000101010101" pitchFamily="50" charset="-127"/>
      <p:bold r:id="rId55"/>
    </p:embeddedFont>
    <p:embeddedFont>
      <p:font typeface="맑은 고딕" panose="020B0503020000020004" pitchFamily="50" charset="-127"/>
      <p:regular r:id="rId56"/>
      <p:bold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인균" initials="문" lastIdx="2" clrIdx="0">
    <p:extLst>
      <p:ext uri="{19B8F6BF-5375-455C-9EA6-DF929625EA0E}">
        <p15:presenceInfo xmlns:p15="http://schemas.microsoft.com/office/powerpoint/2012/main" userId="문인균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4EEA"/>
    <a:srgbClr val="D0CECE"/>
    <a:srgbClr val="8DBABD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7T01:45:49.606" idx="2">
    <p:pos x="10" y="10"/>
    <p:text>해결책 보완 필요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PMI-f2a91e3f016240c4adb93237347636ea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1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트레인셋</a:t>
            </a:r>
            <a:r>
              <a:rPr lang="ko-KR" altLang="en-US" dirty="0"/>
              <a:t> </a:t>
            </a:r>
            <a:r>
              <a:rPr lang="ko-KR" altLang="en-US" dirty="0" err="1"/>
              <a:t>랜덤하게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/>
              <a:t>대 </a:t>
            </a:r>
            <a:r>
              <a:rPr lang="en-US" altLang="ko-KR" dirty="0"/>
              <a:t>1</a:t>
            </a:r>
            <a:r>
              <a:rPr lang="ko-KR" altLang="en-US" dirty="0"/>
              <a:t>로 나누고 트레인</a:t>
            </a:r>
            <a:r>
              <a:rPr lang="en-US" altLang="ko-KR" dirty="0"/>
              <a:t>. 1~5</a:t>
            </a:r>
            <a:r>
              <a:rPr lang="ko-KR" altLang="en-US" dirty="0"/>
              <a:t>그램을 </a:t>
            </a:r>
            <a:r>
              <a:rPr lang="en-US" altLang="ko-KR" dirty="0"/>
              <a:t>feature</a:t>
            </a:r>
            <a:r>
              <a:rPr lang="ko-KR" altLang="en-US" dirty="0"/>
              <a:t>로 사용해서 각 문장을 </a:t>
            </a:r>
            <a:r>
              <a:rPr lang="ko-KR" altLang="en-US" dirty="0" err="1"/>
              <a:t>라벨링</a:t>
            </a:r>
            <a:r>
              <a:rPr lang="en-US" altLang="ko-KR" dirty="0"/>
              <a:t>. 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cs typeface="+mn-cs"/>
            </a:endParaRP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cs typeface="+mn-cs"/>
            </a:endParaRPr>
          </a:p>
          <a:p>
            <a:r>
              <a:rPr lang="en-US" altLang="ko-KR" dirty="0"/>
              <a:t>NBC</a:t>
            </a:r>
            <a:r>
              <a:rPr lang="ko-KR" altLang="en-US" dirty="0"/>
              <a:t>모델은 각 극성에 대해서 조건부 확률을 출력하고요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feature(</a:t>
            </a:r>
            <a:r>
              <a:rPr lang="en-US" altLang="ko-KR" dirty="0" err="1"/>
              <a:t>ngram</a:t>
            </a:r>
            <a:r>
              <a:rPr lang="en-US" altLang="ko-KR" dirty="0"/>
              <a:t>)</a:t>
            </a:r>
            <a:r>
              <a:rPr lang="ko-KR" altLang="en-US" dirty="0"/>
              <a:t>의 극성은 다음과 같은 식으로 결정합니다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Polarity Score(P.S.) </a:t>
            </a:r>
            <a:r>
              <a:rPr lang="ko-KR" altLang="en-US" dirty="0"/>
              <a:t>계산 법</a:t>
            </a:r>
          </a:p>
          <a:p>
            <a:r>
              <a:rPr lang="ko-KR" altLang="en-US" dirty="0"/>
              <a:t>쉽게 말해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긍정</a:t>
            </a:r>
            <a:r>
              <a:rPr lang="en-US" altLang="ko-KR" dirty="0"/>
              <a:t>(</a:t>
            </a:r>
            <a:r>
              <a:rPr lang="ko-KR" altLang="en-US" dirty="0"/>
              <a:t>매</a:t>
            </a:r>
            <a:r>
              <a:rPr lang="en-US" altLang="ko-KR" dirty="0"/>
              <a:t>)</a:t>
            </a:r>
            <a:r>
              <a:rPr lang="ko-KR" altLang="en-US" dirty="0"/>
              <a:t>에 더 많이 나타나면 긍정 </a:t>
            </a:r>
            <a:r>
              <a:rPr lang="en-US" altLang="ko-KR" dirty="0"/>
              <a:t>n</a:t>
            </a:r>
            <a:r>
              <a:rPr lang="ko-KR" altLang="en-US" dirty="0"/>
              <a:t>그램</a:t>
            </a:r>
            <a:r>
              <a:rPr lang="en-US" altLang="ko-KR" dirty="0"/>
              <a:t>. vice versa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분류의 정확도 측정한다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정확도 </a:t>
            </a:r>
            <a:r>
              <a:rPr lang="ko-KR" altLang="en-US" dirty="0" err="1"/>
              <a:t>높히고</a:t>
            </a:r>
            <a:r>
              <a:rPr lang="ko-KR" altLang="en-US" dirty="0"/>
              <a:t> </a:t>
            </a:r>
            <a:r>
              <a:rPr lang="ko-KR" altLang="en-US" dirty="0" err="1"/>
              <a:t>중복방지위해</a:t>
            </a:r>
            <a:r>
              <a:rPr lang="ko-KR" altLang="en-US" dirty="0"/>
              <a:t> </a:t>
            </a:r>
            <a:r>
              <a:rPr lang="ko-KR" altLang="en-US" dirty="0" err="1"/>
              <a:t>가장높은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 err="1"/>
              <a:t>그램사용</a:t>
            </a:r>
            <a:endParaRPr lang="ko-KR" altLang="en-US" dirty="0"/>
          </a:p>
          <a:p>
            <a:r>
              <a:rPr lang="ko-KR" altLang="en-US" dirty="0"/>
              <a:t>만들 때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/>
              <a:t>랜덤샘플링</a:t>
            </a:r>
            <a:r>
              <a:rPr lang="en-US" altLang="ko-KR" dirty="0"/>
              <a:t>&amp; </a:t>
            </a:r>
            <a:r>
              <a:rPr lang="ko-KR" altLang="en-US" dirty="0"/>
              <a:t>확률기반 분류했음</a:t>
            </a:r>
          </a:p>
          <a:p>
            <a:r>
              <a:rPr lang="ko-KR" altLang="en-US" dirty="0"/>
              <a:t>→ </a:t>
            </a:r>
            <a:r>
              <a:rPr lang="en-US" altLang="ko-KR" dirty="0"/>
              <a:t>bagging</a:t>
            </a:r>
            <a:r>
              <a:rPr lang="ko-KR" altLang="en-US" dirty="0"/>
              <a:t>한다</a:t>
            </a:r>
            <a:r>
              <a:rPr lang="en-US" altLang="ko-KR" dirty="0"/>
              <a:t>.(30</a:t>
            </a:r>
            <a:r>
              <a:rPr lang="ko-KR" altLang="en-US" dirty="0"/>
              <a:t>번 해서 평균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정확도 </a:t>
            </a:r>
            <a:r>
              <a:rPr lang="en-US" altLang="ko-KR" dirty="0"/>
              <a:t>:86% !!!</a:t>
            </a:r>
          </a:p>
          <a:p>
            <a:endParaRPr lang="en-US" altLang="ko-KR" dirty="0"/>
          </a:p>
          <a:p>
            <a:r>
              <a:rPr lang="ko-KR" altLang="en-US" dirty="0"/>
              <a:t>높은 극성분류 기법입니다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02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86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한줄요약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두 단어가 같은 상황을 표현하려고 자주 쓰인다면 </a:t>
            </a:r>
            <a:r>
              <a:rPr lang="en-US" altLang="ko-KR" dirty="0"/>
              <a:t>, </a:t>
            </a:r>
            <a:r>
              <a:rPr lang="ko-KR" altLang="en-US" dirty="0"/>
              <a:t>이 두 단어</a:t>
            </a:r>
            <a:r>
              <a:rPr lang="en-US" altLang="ko-KR" dirty="0"/>
              <a:t>(2 gram)</a:t>
            </a:r>
            <a:r>
              <a:rPr lang="ko-KR" altLang="en-US" dirty="0"/>
              <a:t>는 같은 극성을 갖고 </a:t>
            </a:r>
            <a:r>
              <a:rPr lang="ko-KR" altLang="en-US" dirty="0" err="1"/>
              <a:t>있을것이다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unknown word</a:t>
            </a:r>
            <a:r>
              <a:rPr lang="ko-KR" altLang="en-US" dirty="0"/>
              <a:t>의 극성 계산은 </a:t>
            </a:r>
            <a:r>
              <a:rPr lang="en-US" altLang="ko-KR" dirty="0"/>
              <a:t>by calculating the relative frequency of co-occurrence with another word...</a:t>
            </a:r>
            <a:r>
              <a:rPr lang="ko-KR" altLang="en-US" dirty="0"/>
              <a:t>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계산은 </a:t>
            </a:r>
            <a:r>
              <a:rPr lang="en-US" altLang="ko-KR" dirty="0"/>
              <a:t>PMI</a:t>
            </a:r>
            <a:r>
              <a:rPr lang="ko-KR" altLang="en-US" dirty="0"/>
              <a:t>라는 것을 사용해서 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3"/>
              </a:rPr>
              <a:t>PMI</a:t>
            </a:r>
            <a:endParaRPr lang="en-US" altLang="ko-KR" dirty="0"/>
          </a:p>
          <a:p>
            <a:r>
              <a:rPr lang="en-US" altLang="ko-KR" dirty="0"/>
              <a:t>Lexical</a:t>
            </a:r>
            <a:r>
              <a:rPr lang="ko-KR" altLang="en-US" dirty="0"/>
              <a:t>은 말은 </a:t>
            </a:r>
            <a:r>
              <a:rPr lang="ko-KR" altLang="en-US" dirty="0" err="1"/>
              <a:t>쉬워보이지만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PMI is a technique for quantifying the similarity between two random variables based on probability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theory.</a:t>
            </a:r>
            <a:endParaRPr lang="en-US" altLang="ko-KR" dirty="0"/>
          </a:p>
          <a:p>
            <a:r>
              <a:rPr lang="ko-KR" altLang="en-US" dirty="0" err="1"/>
              <a:t>쉽지않은</a:t>
            </a:r>
            <a:r>
              <a:rPr lang="ko-KR" altLang="en-US" dirty="0"/>
              <a:t> 방법이다</a:t>
            </a:r>
            <a:r>
              <a:rPr lang="en-US" altLang="ko-KR" dirty="0"/>
              <a:t>. </a:t>
            </a:r>
            <a:r>
              <a:rPr lang="ko-KR" altLang="en-US" dirty="0"/>
              <a:t>문제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문제</a:t>
            </a:r>
            <a:r>
              <a:rPr lang="en-US" altLang="ko-KR" dirty="0"/>
              <a:t>1. </a:t>
            </a:r>
            <a:r>
              <a:rPr lang="ko-KR" altLang="en-US" dirty="0"/>
              <a:t>반의어를 인식 못 함</a:t>
            </a:r>
            <a:r>
              <a:rPr lang="en-US" altLang="ko-KR" dirty="0"/>
              <a:t>(</a:t>
            </a:r>
            <a:r>
              <a:rPr lang="ko-KR" altLang="en-US" dirty="0" err="1"/>
              <a:t>뭔소리야</a:t>
            </a:r>
            <a:r>
              <a:rPr lang="en-US" altLang="ko-KR" dirty="0"/>
              <a:t>?) </a:t>
            </a:r>
            <a:r>
              <a:rPr lang="ko-KR" altLang="en-US" dirty="0"/>
              <a:t>왜냐면 동시출현을 근거로 </a:t>
            </a:r>
            <a:r>
              <a:rPr lang="en-US" altLang="ko-KR" dirty="0"/>
              <a:t>P.S.</a:t>
            </a:r>
            <a:r>
              <a:rPr lang="ko-KR" altLang="en-US" dirty="0"/>
              <a:t>매기기에</a:t>
            </a:r>
          </a:p>
          <a:p>
            <a:r>
              <a:rPr lang="ko-KR" altLang="en-US" dirty="0"/>
              <a:t>해결</a:t>
            </a:r>
            <a:r>
              <a:rPr lang="en-US" altLang="ko-KR" dirty="0"/>
              <a:t>1. ngram2vec. (</a:t>
            </a:r>
            <a:r>
              <a:rPr lang="ko-KR" altLang="en-US" dirty="0"/>
              <a:t>중국산임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문제</a:t>
            </a:r>
            <a:r>
              <a:rPr lang="en-US" altLang="ko-KR" dirty="0"/>
              <a:t>2. seed word</a:t>
            </a:r>
            <a:r>
              <a:rPr lang="ko-KR" altLang="en-US" dirty="0"/>
              <a:t>에 </a:t>
            </a:r>
            <a:r>
              <a:rPr lang="ko-KR" altLang="en-US" dirty="0" err="1"/>
              <a:t>디펜던시</a:t>
            </a:r>
            <a:endParaRPr lang="ko-KR" altLang="en-US" dirty="0"/>
          </a:p>
          <a:p>
            <a:r>
              <a:rPr lang="ko-KR" altLang="en-US" dirty="0"/>
              <a:t>해결</a:t>
            </a:r>
            <a:r>
              <a:rPr lang="en-US" altLang="ko-KR" dirty="0"/>
              <a:t>2. </a:t>
            </a:r>
            <a:r>
              <a:rPr lang="en-US" altLang="ko-KR" dirty="0" err="1"/>
              <a:t>SentProp</a:t>
            </a:r>
            <a:r>
              <a:rPr lang="en-US" altLang="ko-KR" dirty="0"/>
              <a:t> framework </a:t>
            </a:r>
            <a:r>
              <a:rPr lang="ko-KR" altLang="en-US" dirty="0"/>
              <a:t>쓰면 됨</a:t>
            </a:r>
            <a:r>
              <a:rPr lang="en-US" altLang="ko-KR" dirty="0"/>
              <a:t>. bootstrapping </a:t>
            </a:r>
            <a:r>
              <a:rPr lang="ko-KR" altLang="en-US" dirty="0"/>
              <a:t>원리로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seed set of words </a:t>
            </a:r>
            <a:r>
              <a:rPr lang="ko-KR" altLang="en-US" dirty="0"/>
              <a:t>와 </a:t>
            </a:r>
            <a:r>
              <a:rPr lang="en-US" altLang="ko-KR" dirty="0"/>
              <a:t>n-gram </a:t>
            </a:r>
            <a:r>
              <a:rPr lang="ko-KR" altLang="en-US" dirty="0"/>
              <a:t>을 벡터공간에 뿌리고 </a:t>
            </a:r>
            <a:r>
              <a:rPr lang="en-US" altLang="ko-KR" dirty="0"/>
              <a:t>seed</a:t>
            </a:r>
            <a:r>
              <a:rPr lang="ko-KR" altLang="en-US" dirty="0"/>
              <a:t>와 </a:t>
            </a:r>
            <a:r>
              <a:rPr lang="en-US" altLang="ko-KR" dirty="0"/>
              <a:t>n-gram</a:t>
            </a:r>
            <a:r>
              <a:rPr lang="ko-KR" altLang="en-US" dirty="0"/>
              <a:t>들 간의 가까움을 계산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무슨 말이냐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/>
              <a:t>n-gram</a:t>
            </a:r>
            <a:r>
              <a:rPr lang="ko-KR" altLang="en-US" dirty="0"/>
              <a:t>의 </a:t>
            </a:r>
            <a:r>
              <a:rPr lang="en-US" altLang="ko-KR" dirty="0"/>
              <a:t>seed</a:t>
            </a:r>
            <a:r>
              <a:rPr lang="ko-KR" altLang="en-US" dirty="0"/>
              <a:t>를 찾겠다는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</a:t>
            </a:r>
            <a:r>
              <a:rPr lang="ko-KR" altLang="en-US" dirty="0"/>
              <a:t>그램의 극성은 </a:t>
            </a:r>
            <a:r>
              <a:rPr lang="en-US" altLang="ko-KR" dirty="0"/>
              <a:t>seed</a:t>
            </a:r>
            <a:r>
              <a:rPr lang="ko-KR" altLang="en-US" dirty="0"/>
              <a:t>로부터 </a:t>
            </a:r>
            <a:r>
              <a:rPr lang="en-US" altLang="ko-KR" dirty="0"/>
              <a:t>n</a:t>
            </a:r>
            <a:r>
              <a:rPr lang="ko-KR" altLang="en-US" dirty="0"/>
              <a:t>그램으로 도달할 확률과 비례</a:t>
            </a:r>
            <a:r>
              <a:rPr lang="en-US" altLang="ko-KR" dirty="0"/>
              <a:t>. </a:t>
            </a:r>
            <a:r>
              <a:rPr lang="ko-KR" altLang="en-US" dirty="0"/>
              <a:t>각 </a:t>
            </a:r>
            <a:r>
              <a:rPr lang="en-US" altLang="ko-KR" dirty="0"/>
              <a:t>feature(n-gram)</a:t>
            </a:r>
            <a:r>
              <a:rPr lang="ko-KR" altLang="en-US" dirty="0"/>
              <a:t>은 매 아니면 </a:t>
            </a:r>
            <a:r>
              <a:rPr lang="ko-KR" altLang="en-US" dirty="0" err="1"/>
              <a:t>도브의</a:t>
            </a:r>
            <a:r>
              <a:rPr lang="ko-KR" altLang="en-US" dirty="0"/>
              <a:t> 극성을 </a:t>
            </a:r>
            <a:r>
              <a:rPr lang="ko-KR" altLang="en-US" dirty="0" err="1"/>
              <a:t>가질것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무슨 말이냐</a:t>
            </a:r>
            <a:r>
              <a:rPr lang="en-US" altLang="ko-KR" dirty="0"/>
              <a:t>: </a:t>
            </a:r>
            <a:r>
              <a:rPr lang="ko-KR" altLang="en-US" dirty="0"/>
              <a:t>벡터공간에서 </a:t>
            </a:r>
            <a:r>
              <a:rPr lang="en-US" altLang="ko-KR" dirty="0" err="1"/>
              <a:t>seed~ngram</a:t>
            </a:r>
            <a:r>
              <a:rPr lang="ko-KR" altLang="en-US" dirty="0"/>
              <a:t>의 확률 구하고 거기에 뭐 좀 곱해서 </a:t>
            </a:r>
            <a:r>
              <a:rPr lang="en-US" altLang="ko-KR" dirty="0"/>
              <a:t>polarity </a:t>
            </a:r>
            <a:r>
              <a:rPr lang="ko-KR" altLang="en-US" dirty="0"/>
              <a:t>구하겠다</a:t>
            </a:r>
            <a:r>
              <a:rPr lang="en-US" altLang="ko-KR" dirty="0"/>
              <a:t>~.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final polarity score is the relative ratio of the two as in equation (1).</a:t>
            </a:r>
          </a:p>
          <a:p>
            <a:r>
              <a:rPr lang="en-US" altLang="ko-KR" dirty="0"/>
              <a:t>(1)</a:t>
            </a:r>
            <a:r>
              <a:rPr lang="ko-KR" altLang="en-US" dirty="0"/>
              <a:t>과 같이 </a:t>
            </a:r>
            <a:r>
              <a:rPr lang="en-US" altLang="ko-KR" dirty="0"/>
              <a:t>1</a:t>
            </a:r>
            <a:r>
              <a:rPr lang="ko-KR" altLang="en-US" dirty="0"/>
              <a:t>이상이면 매</a:t>
            </a:r>
            <a:r>
              <a:rPr lang="en-US" altLang="ko-KR" dirty="0"/>
              <a:t>, 1</a:t>
            </a:r>
            <a:r>
              <a:rPr lang="ko-KR" altLang="en-US" dirty="0"/>
              <a:t>밑이면 </a:t>
            </a:r>
            <a:r>
              <a:rPr lang="ko-KR" altLang="en-US" dirty="0" err="1"/>
              <a:t>도브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We train ngram2vec using the entire 232,658 documents of our corpus.</a:t>
            </a:r>
          </a:p>
          <a:p>
            <a:r>
              <a:rPr lang="en-US" altLang="ko-KR" dirty="0"/>
              <a:t>ngram2vec </a:t>
            </a:r>
            <a:r>
              <a:rPr lang="ko-KR" altLang="en-US" dirty="0"/>
              <a:t>트레인 방법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파라매타</a:t>
            </a:r>
            <a:r>
              <a:rPr lang="ko-KR" altLang="en-US" dirty="0"/>
              <a:t> 설명</a:t>
            </a:r>
            <a:r>
              <a:rPr lang="en-US" altLang="ko-KR" dirty="0"/>
              <a:t>. The parameters we use for training are 5-gram for center words, 5-gram for context words, window size of 5, negative sampling size of 5, and 300 dimension for vector representation.</a:t>
            </a:r>
          </a:p>
          <a:p>
            <a:r>
              <a:rPr lang="ko-KR" altLang="en-US" dirty="0"/>
              <a:t>학습과정</a:t>
            </a:r>
          </a:p>
          <a:p>
            <a:r>
              <a:rPr lang="ko-KR" altLang="en-US" dirty="0"/>
              <a:t>우리 코퍼스는 </a:t>
            </a:r>
            <a:r>
              <a:rPr lang="en-US" altLang="ko-KR" dirty="0"/>
              <a:t>344,293 </a:t>
            </a:r>
            <a:r>
              <a:rPr lang="ko-KR" altLang="en-US" dirty="0"/>
              <a:t>유니크 </a:t>
            </a:r>
            <a:r>
              <a:rPr lang="en-US" altLang="ko-KR" dirty="0" err="1"/>
              <a:t>ngram</a:t>
            </a:r>
            <a:r>
              <a:rPr lang="en-US" altLang="ko-KR" dirty="0"/>
              <a:t>. 410,902,512 </a:t>
            </a:r>
            <a:r>
              <a:rPr lang="ko-KR" altLang="en-US" dirty="0"/>
              <a:t>쌍이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(21.7 GB in size).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개의 매</a:t>
            </a:r>
            <a:r>
              <a:rPr lang="en-US" altLang="ko-KR" dirty="0"/>
              <a:t>/</a:t>
            </a:r>
            <a:r>
              <a:rPr lang="ko-KR" altLang="en-US" dirty="0" err="1"/>
              <a:t>도브</a:t>
            </a:r>
            <a:r>
              <a:rPr lang="ko-KR" altLang="en-US" dirty="0"/>
              <a:t> </a:t>
            </a:r>
            <a:r>
              <a:rPr lang="ko-KR" altLang="en-US" dirty="0" err="1"/>
              <a:t>서브셋에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번 학습시킨걸 부츠트랩 시킨다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454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N2vec</a:t>
            </a:r>
            <a:r>
              <a:rPr lang="ko-KR" altLang="en-US" dirty="0"/>
              <a:t>은 </a:t>
            </a:r>
            <a:r>
              <a:rPr lang="en-US" altLang="ko-KR" dirty="0" err="1"/>
              <a:t>ngram</a:t>
            </a:r>
            <a:r>
              <a:rPr lang="ko-KR" altLang="en-US" dirty="0"/>
              <a:t>을 벡터화해서 표현해 단어들 사이의 거리 관계만 보겠다는 것이고 </a:t>
            </a:r>
            <a:r>
              <a:rPr lang="en-US" altLang="ko-KR" dirty="0" err="1"/>
              <a:t>Sent</a:t>
            </a:r>
            <a:r>
              <a:rPr lang="en-US" altLang="ko-KR" baseline="0" dirty="0" err="1"/>
              <a:t>prop</a:t>
            </a:r>
            <a:r>
              <a:rPr lang="ko-KR" altLang="en-US" baseline="0" dirty="0"/>
              <a:t>은 </a:t>
            </a:r>
            <a:r>
              <a:rPr lang="en-US" altLang="ko-KR" baseline="0" dirty="0" err="1"/>
              <a:t>seedword</a:t>
            </a:r>
            <a:r>
              <a:rPr lang="en-US" altLang="ko-KR" baseline="0" dirty="0"/>
              <a:t> </a:t>
            </a:r>
            <a:r>
              <a:rPr lang="ko-KR" altLang="en-US" baseline="0" dirty="0"/>
              <a:t>의존도를 낮추기 위해 </a:t>
            </a:r>
            <a:r>
              <a:rPr lang="ko-KR" altLang="en-US" baseline="0" dirty="0" err="1"/>
              <a:t>부츠트랩하는</a:t>
            </a:r>
            <a:r>
              <a:rPr lang="ko-KR" altLang="en-US" baseline="0" dirty="0"/>
              <a:t> 방법입니다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We train ngram2vec using the entire 232,658 documents of our corpus.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The parameters we use for training are 5-gram for center words, 5-gram for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context words, window size of 5, negative sampling size of 5, and 300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dimension for vector representation. Our corpus has 344,293 unique n-grams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with a minimum frequency limit of 25, which yield 410,902,512 pairs of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n-grams (21.7 GB in size). With this resulting n-gram vector, we bootstrap by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running our propagation 50 times over 10 random equally-sized subsets of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the hawkish and dovish seed sets. Table 5 shows seed se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cs typeface="+mn-cs"/>
            </a:endParaRP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cs typeface="+mn-cs"/>
            </a:endParaRPr>
          </a:p>
          <a:p>
            <a:r>
              <a:rPr lang="ko-KR" altLang="en-US" dirty="0"/>
              <a:t>문제</a:t>
            </a:r>
            <a:r>
              <a:rPr lang="en-US" altLang="ko-KR" dirty="0"/>
              <a:t>1. </a:t>
            </a:r>
            <a:r>
              <a:rPr lang="ko-KR" altLang="en-US" dirty="0"/>
              <a:t>반의어를 인식 못 함</a:t>
            </a:r>
            <a:r>
              <a:rPr lang="en-US" altLang="ko-KR" dirty="0"/>
              <a:t>(</a:t>
            </a:r>
            <a:r>
              <a:rPr lang="ko-KR" altLang="en-US" dirty="0" err="1"/>
              <a:t>뭔소리야</a:t>
            </a:r>
            <a:r>
              <a:rPr lang="en-US" altLang="ko-KR" dirty="0"/>
              <a:t>?) </a:t>
            </a:r>
            <a:r>
              <a:rPr lang="ko-KR" altLang="en-US" dirty="0"/>
              <a:t>왜냐면 동시출현을 근거로 </a:t>
            </a:r>
            <a:r>
              <a:rPr lang="en-US" altLang="ko-KR" dirty="0"/>
              <a:t>P.S.</a:t>
            </a:r>
            <a:r>
              <a:rPr lang="ko-KR" altLang="en-US" dirty="0"/>
              <a:t>매기기에</a:t>
            </a:r>
          </a:p>
          <a:p>
            <a:r>
              <a:rPr lang="ko-KR" altLang="en-US" dirty="0"/>
              <a:t>해결</a:t>
            </a:r>
            <a:r>
              <a:rPr lang="en-US" altLang="ko-KR" dirty="0"/>
              <a:t>1. ngram2vec. (</a:t>
            </a:r>
            <a:r>
              <a:rPr lang="ko-KR" altLang="en-US" dirty="0"/>
              <a:t>중국산임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문제</a:t>
            </a:r>
            <a:r>
              <a:rPr lang="en-US" altLang="ko-KR" dirty="0"/>
              <a:t>2. seed word</a:t>
            </a:r>
            <a:r>
              <a:rPr lang="ko-KR" altLang="en-US" dirty="0"/>
              <a:t>에 </a:t>
            </a:r>
            <a:r>
              <a:rPr lang="ko-KR" altLang="en-US" dirty="0" err="1"/>
              <a:t>디펜던시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해결</a:t>
            </a:r>
            <a:r>
              <a:rPr lang="en-US" altLang="ko-KR" dirty="0"/>
              <a:t>2. </a:t>
            </a:r>
            <a:r>
              <a:rPr lang="en-US" altLang="ko-KR" dirty="0" err="1"/>
              <a:t>SentProp</a:t>
            </a:r>
            <a:r>
              <a:rPr lang="en-US" altLang="ko-KR" dirty="0"/>
              <a:t> framework </a:t>
            </a:r>
            <a:r>
              <a:rPr lang="ko-KR" altLang="en-US" dirty="0"/>
              <a:t>쓰면 됨</a:t>
            </a:r>
            <a:r>
              <a:rPr lang="en-US" altLang="ko-KR" dirty="0"/>
              <a:t>. Bootstrapping </a:t>
            </a:r>
            <a:r>
              <a:rPr lang="ko-KR" altLang="en-US" dirty="0"/>
              <a:t>원리로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Seed set of words </a:t>
            </a:r>
            <a:r>
              <a:rPr lang="ko-KR" altLang="en-US" dirty="0"/>
              <a:t>와 </a:t>
            </a:r>
            <a:r>
              <a:rPr lang="en-US" altLang="ko-KR" dirty="0"/>
              <a:t>n-gram </a:t>
            </a:r>
            <a:r>
              <a:rPr lang="ko-KR" altLang="en-US" dirty="0"/>
              <a:t>을 벡터공간에 뿌리고 </a:t>
            </a:r>
            <a:r>
              <a:rPr lang="en-US" altLang="ko-KR" dirty="0"/>
              <a:t>seed</a:t>
            </a:r>
            <a:r>
              <a:rPr lang="ko-KR" altLang="en-US" dirty="0"/>
              <a:t>와 </a:t>
            </a:r>
            <a:r>
              <a:rPr lang="en-US" altLang="ko-KR" dirty="0"/>
              <a:t>n-gram</a:t>
            </a:r>
            <a:r>
              <a:rPr lang="ko-KR" altLang="en-US" dirty="0"/>
              <a:t>들 간의 가까움을 계산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무슨 말이냐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/>
              <a:t>n-gram</a:t>
            </a:r>
            <a:r>
              <a:rPr lang="ko-KR" altLang="en-US" dirty="0"/>
              <a:t>의 </a:t>
            </a:r>
            <a:r>
              <a:rPr lang="en-US" altLang="ko-KR" dirty="0"/>
              <a:t>seed</a:t>
            </a:r>
            <a:r>
              <a:rPr lang="ko-KR" altLang="en-US" dirty="0"/>
              <a:t>를 찾겠다는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</a:t>
            </a:r>
            <a:r>
              <a:rPr lang="ko-KR" altLang="en-US" dirty="0"/>
              <a:t>그램의 극성은 </a:t>
            </a:r>
            <a:r>
              <a:rPr lang="en-US" altLang="ko-KR" dirty="0"/>
              <a:t>seed</a:t>
            </a:r>
            <a:r>
              <a:rPr lang="ko-KR" altLang="en-US" dirty="0"/>
              <a:t>로부터 </a:t>
            </a:r>
            <a:r>
              <a:rPr lang="en-US" altLang="ko-KR" dirty="0"/>
              <a:t>n</a:t>
            </a:r>
            <a:r>
              <a:rPr lang="ko-KR" altLang="en-US" dirty="0"/>
              <a:t>그램으로 도달할 확률과 비례</a:t>
            </a:r>
            <a:r>
              <a:rPr lang="en-US" altLang="ko-KR" dirty="0"/>
              <a:t>. </a:t>
            </a:r>
            <a:r>
              <a:rPr lang="ko-KR" altLang="en-US" dirty="0"/>
              <a:t>각 </a:t>
            </a:r>
            <a:r>
              <a:rPr lang="en-US" altLang="ko-KR" dirty="0"/>
              <a:t>feature(n-gram)</a:t>
            </a:r>
            <a:r>
              <a:rPr lang="ko-KR" altLang="en-US" dirty="0"/>
              <a:t>은 매 아니면 </a:t>
            </a:r>
            <a:r>
              <a:rPr lang="ko-KR" altLang="en-US" dirty="0" err="1"/>
              <a:t>도브의</a:t>
            </a:r>
            <a:r>
              <a:rPr lang="ko-KR" altLang="en-US" dirty="0"/>
              <a:t> 극성을 </a:t>
            </a:r>
            <a:r>
              <a:rPr lang="ko-KR" altLang="en-US" dirty="0" err="1"/>
              <a:t>가질것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무슨 말이냐</a:t>
            </a:r>
            <a:r>
              <a:rPr lang="en-US" altLang="ko-KR" dirty="0"/>
              <a:t>: </a:t>
            </a:r>
            <a:r>
              <a:rPr lang="ko-KR" altLang="en-US" dirty="0"/>
              <a:t>벡터공간에서 </a:t>
            </a:r>
            <a:r>
              <a:rPr lang="en-US" altLang="ko-KR" dirty="0" err="1"/>
              <a:t>seed~ngram</a:t>
            </a:r>
            <a:r>
              <a:rPr lang="ko-KR" altLang="en-US" dirty="0"/>
              <a:t>의 확률 구하고 거기에 뭐 좀 곱해서 </a:t>
            </a:r>
            <a:r>
              <a:rPr lang="en-US" altLang="ko-KR" dirty="0"/>
              <a:t>polarity </a:t>
            </a:r>
            <a:r>
              <a:rPr lang="ko-KR" altLang="en-US" dirty="0"/>
              <a:t>구하겠다</a:t>
            </a:r>
            <a:r>
              <a:rPr lang="en-US" altLang="ko-KR" dirty="0"/>
              <a:t>~.</a:t>
            </a:r>
          </a:p>
          <a:p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cs typeface="+mn-cs"/>
              </a:rPr>
              <a:t>ts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cs typeface="+mn-cs"/>
            </a:endParaRP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cs typeface="+mn-cs"/>
            </a:endParaRPr>
          </a:p>
          <a:p>
            <a:r>
              <a:rPr lang="ko-KR" altLang="en-US" dirty="0"/>
              <a:t>우리 코퍼스는 </a:t>
            </a:r>
            <a:r>
              <a:rPr lang="en-US" altLang="ko-KR" dirty="0"/>
              <a:t>344,293 </a:t>
            </a:r>
            <a:r>
              <a:rPr lang="ko-KR" altLang="en-US" dirty="0"/>
              <a:t>유니크 </a:t>
            </a:r>
            <a:r>
              <a:rPr lang="en-US" altLang="ko-KR" dirty="0" err="1"/>
              <a:t>ngram</a:t>
            </a:r>
            <a:r>
              <a:rPr lang="en-US" altLang="ko-KR" dirty="0"/>
              <a:t>. 410,902,512 </a:t>
            </a:r>
            <a:r>
              <a:rPr lang="ko-KR" altLang="en-US" dirty="0"/>
              <a:t>쌍이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(21.7 GB in size).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개의 매</a:t>
            </a:r>
            <a:r>
              <a:rPr lang="en-US" altLang="ko-KR" dirty="0"/>
              <a:t>/</a:t>
            </a:r>
            <a:r>
              <a:rPr lang="ko-KR" altLang="en-US" dirty="0" err="1"/>
              <a:t>도브</a:t>
            </a:r>
            <a:r>
              <a:rPr lang="ko-KR" altLang="en-US" dirty="0"/>
              <a:t> </a:t>
            </a:r>
            <a:r>
              <a:rPr lang="ko-KR" altLang="en-US" dirty="0" err="1"/>
              <a:t>서브셋에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번 학습시킨걸 부츠트랩 시킨다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453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738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평가방법</a:t>
            </a:r>
            <a:r>
              <a:rPr lang="en-US" altLang="ko-KR" dirty="0"/>
              <a:t>: </a:t>
            </a:r>
            <a:r>
              <a:rPr lang="ko-KR" altLang="en-US" dirty="0"/>
              <a:t>뻔하다</a:t>
            </a:r>
            <a:r>
              <a:rPr lang="en-US" altLang="ko-KR" dirty="0"/>
              <a:t>. </a:t>
            </a:r>
            <a:r>
              <a:rPr lang="ko-KR" altLang="en-US" dirty="0"/>
              <a:t>사람이 </a:t>
            </a:r>
            <a:r>
              <a:rPr lang="ko-KR" altLang="en-US" dirty="0" err="1"/>
              <a:t>한것과</a:t>
            </a:r>
            <a:r>
              <a:rPr lang="ko-KR" altLang="en-US" dirty="0"/>
              <a:t> 비교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트레이닝셋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평가셋</a:t>
            </a:r>
            <a:endParaRPr lang="ko-KR" altLang="en-US" dirty="0"/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회의록 </a:t>
            </a:r>
            <a:r>
              <a:rPr lang="en-US" altLang="ko-KR" dirty="0"/>
              <a:t>2341</a:t>
            </a:r>
            <a:r>
              <a:rPr lang="ko-KR" altLang="en-US" dirty="0"/>
              <a:t>개를</a:t>
            </a:r>
          </a:p>
          <a:p>
            <a:r>
              <a:rPr lang="ko-KR" altLang="en-US" dirty="0"/>
              <a:t>매</a:t>
            </a:r>
            <a:r>
              <a:rPr lang="en-US" altLang="ko-KR" dirty="0"/>
              <a:t>, </a:t>
            </a:r>
            <a:r>
              <a:rPr lang="ko-KR" altLang="en-US" dirty="0"/>
              <a:t>중립</a:t>
            </a:r>
            <a:r>
              <a:rPr lang="en-US" altLang="ko-KR" dirty="0"/>
              <a:t>, </a:t>
            </a:r>
            <a:r>
              <a:rPr lang="ko-KR" altLang="en-US" dirty="0" err="1"/>
              <a:t>도브로</a:t>
            </a:r>
            <a:r>
              <a:rPr lang="ko-KR" altLang="en-US" dirty="0"/>
              <a:t> 분류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나이브베이즈</a:t>
            </a:r>
            <a:r>
              <a:rPr lang="ko-KR" altLang="en-US" dirty="0"/>
              <a:t> 모델로 훈련</a:t>
            </a:r>
            <a:r>
              <a:rPr lang="en-US" altLang="ko-KR" dirty="0"/>
              <a:t>, 86%.</a:t>
            </a:r>
          </a:p>
          <a:p>
            <a:r>
              <a:rPr lang="ko-KR" altLang="en-US" dirty="0"/>
              <a:t>이 모델로 돌려보니까</a:t>
            </a:r>
            <a:r>
              <a:rPr lang="en-US" altLang="ko-KR" dirty="0"/>
              <a:t>, </a:t>
            </a:r>
            <a:r>
              <a:rPr lang="ko-KR" altLang="en-US" dirty="0"/>
              <a:t>마켓은 </a:t>
            </a:r>
            <a:r>
              <a:rPr lang="en-US" altLang="ko-KR" dirty="0"/>
              <a:t>68%, </a:t>
            </a:r>
            <a:r>
              <a:rPr lang="ko-KR" altLang="en-US" dirty="0" err="1"/>
              <a:t>렉시콘은</a:t>
            </a:r>
            <a:r>
              <a:rPr lang="ko-KR" altLang="en-US" dirty="0"/>
              <a:t> </a:t>
            </a:r>
            <a:r>
              <a:rPr lang="en-US" altLang="ko-KR" dirty="0"/>
              <a:t>67%.. </a:t>
            </a:r>
            <a:r>
              <a:rPr lang="ko-KR" altLang="en-US" dirty="0"/>
              <a:t>논문 쓸 정도냐 이거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We check the accuracy of our lexicon classification. In principle, the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criteria of judging the accuracy is how well the classification of sentiment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agrees with human judgments.32) We evaluate the accuracy using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documents that are not used in building our lexicons.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Documents for evaluation are introductory statements from the BOK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Governor’s news conference about monetary policy decisions. With the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documents from May 2009 to January 2018, we manually label 2,341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sentences as hawkish, neutral, and dovish. To check the consistency of our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classification, we train a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cs typeface="+mn-cs"/>
              </a:rPr>
              <a:t>Na¨ıve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 Bayes classifier with randomly selected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60% of hawkish and dovish sentences and test with the remaining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sentences. With 30 times of iteration, the average accuracy of classifiers is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about 86%, which we think is above par accuracy.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Finally, we check the accuracy of our lexicons using labeled sentences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that is completely out-of-sample. For the lexicon generated by market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approach, the accuracy is 68% (positive precision: 63%, positive recall: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75%, negative precision: 74%, negative recall: 62%). For the lexicons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generated by lexical approach, the accuracy is 67% (positive precision: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69%, positive recall: 71%, negative precision: 65%, negative recall: 62%).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365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평가방법</a:t>
            </a:r>
            <a:r>
              <a:rPr lang="en-US" altLang="ko-KR" dirty="0"/>
              <a:t>: </a:t>
            </a:r>
            <a:r>
              <a:rPr lang="ko-KR" altLang="en-US" dirty="0"/>
              <a:t>뻔하다</a:t>
            </a:r>
            <a:r>
              <a:rPr lang="en-US" altLang="ko-KR" dirty="0"/>
              <a:t>. </a:t>
            </a:r>
            <a:r>
              <a:rPr lang="ko-KR" altLang="en-US" dirty="0"/>
              <a:t>사람이 </a:t>
            </a:r>
            <a:r>
              <a:rPr lang="ko-KR" altLang="en-US" dirty="0" err="1"/>
              <a:t>한것과</a:t>
            </a:r>
            <a:r>
              <a:rPr lang="ko-KR" altLang="en-US" dirty="0"/>
              <a:t> 비교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트레이닝셋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평가셋</a:t>
            </a:r>
            <a:endParaRPr lang="ko-KR" altLang="en-US" dirty="0"/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회의록 </a:t>
            </a:r>
            <a:r>
              <a:rPr lang="en-US" altLang="ko-KR" dirty="0"/>
              <a:t>2341</a:t>
            </a:r>
            <a:r>
              <a:rPr lang="ko-KR" altLang="en-US" dirty="0"/>
              <a:t>개를</a:t>
            </a:r>
          </a:p>
          <a:p>
            <a:r>
              <a:rPr lang="ko-KR" altLang="en-US" dirty="0"/>
              <a:t>매</a:t>
            </a:r>
            <a:r>
              <a:rPr lang="en-US" altLang="ko-KR" dirty="0"/>
              <a:t>, </a:t>
            </a:r>
            <a:r>
              <a:rPr lang="ko-KR" altLang="en-US" dirty="0"/>
              <a:t>중립</a:t>
            </a:r>
            <a:r>
              <a:rPr lang="en-US" altLang="ko-KR" dirty="0"/>
              <a:t>, </a:t>
            </a:r>
            <a:r>
              <a:rPr lang="ko-KR" altLang="en-US" dirty="0" err="1"/>
              <a:t>도브로</a:t>
            </a:r>
            <a:r>
              <a:rPr lang="ko-KR" altLang="en-US" dirty="0"/>
              <a:t> 분류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나이브베이즈</a:t>
            </a:r>
            <a:r>
              <a:rPr lang="ko-KR" altLang="en-US" dirty="0"/>
              <a:t> 모델로 훈련</a:t>
            </a:r>
            <a:r>
              <a:rPr lang="en-US" altLang="ko-KR" dirty="0"/>
              <a:t>, 86%.</a:t>
            </a:r>
          </a:p>
          <a:p>
            <a:r>
              <a:rPr lang="ko-KR" altLang="en-US" dirty="0"/>
              <a:t>이 모델로 돌려보니까</a:t>
            </a:r>
            <a:r>
              <a:rPr lang="en-US" altLang="ko-KR" dirty="0"/>
              <a:t>, </a:t>
            </a:r>
            <a:r>
              <a:rPr lang="ko-KR" altLang="en-US" dirty="0"/>
              <a:t>마켓은 </a:t>
            </a:r>
            <a:r>
              <a:rPr lang="en-US" altLang="ko-KR" dirty="0"/>
              <a:t>68%, </a:t>
            </a:r>
            <a:r>
              <a:rPr lang="ko-KR" altLang="en-US" dirty="0" err="1"/>
              <a:t>렉시콘은</a:t>
            </a:r>
            <a:r>
              <a:rPr lang="ko-KR" altLang="en-US" dirty="0"/>
              <a:t> </a:t>
            </a:r>
            <a:r>
              <a:rPr lang="en-US" altLang="ko-KR" dirty="0"/>
              <a:t>67%.. </a:t>
            </a:r>
            <a:r>
              <a:rPr lang="ko-KR" altLang="en-US" dirty="0"/>
              <a:t>논문 쓸 정도냐 이거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We check the accuracy of our lexicon classification. In principle, the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criteria of judging the accuracy is how well the classification of sentiment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agrees with human judgments.32) We evaluate the accuracy using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documents that are not used in building our lexicons.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Documents for evaluation are introductory statements from the BOK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Governor’s news conference about monetary policy decisions. With the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documents from May 2009 to January 2018, we manually label 2,341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sentences as hawkish, neutral, and dovish. To check the consistency of our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classification, we train a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cs typeface="+mn-cs"/>
              </a:rPr>
              <a:t>Na¨ıve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 Bayes classifier with randomly selected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60% of hawkish and dovish sentences and test with the remaining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sentences. With 30 times of iteration, the average accuracy of classifiers is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about 86%, which we think is above par accuracy.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Finally, we check the accuracy of our lexicons using labeled sentences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that is completely out-of-sample. For the lexicon generated by market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approach, the accuracy is 68% (positive precision: 63%, positive recall: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75%, negative precision: 74%, negative recall: 62%). For the lexicons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generated by lexical approach, the accuracy is 67% (positive precision: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69%, positive recall: 71%, negative precision: 65%, negative recall: 62%).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461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평가방법</a:t>
            </a:r>
            <a:r>
              <a:rPr lang="en-US" altLang="ko-KR" dirty="0"/>
              <a:t>: </a:t>
            </a:r>
            <a:r>
              <a:rPr lang="ko-KR" altLang="en-US" dirty="0"/>
              <a:t>뻔하다</a:t>
            </a:r>
            <a:r>
              <a:rPr lang="en-US" altLang="ko-KR" dirty="0"/>
              <a:t>. </a:t>
            </a:r>
            <a:r>
              <a:rPr lang="ko-KR" altLang="en-US" dirty="0"/>
              <a:t>사람이 </a:t>
            </a:r>
            <a:r>
              <a:rPr lang="ko-KR" altLang="en-US" dirty="0" err="1"/>
              <a:t>한것과</a:t>
            </a:r>
            <a:r>
              <a:rPr lang="ko-KR" altLang="en-US" dirty="0"/>
              <a:t> 비교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트레이닝셋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평가셋</a:t>
            </a:r>
            <a:endParaRPr lang="ko-KR" altLang="en-US" dirty="0"/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회의록 </a:t>
            </a:r>
            <a:r>
              <a:rPr lang="en-US" altLang="ko-KR" dirty="0"/>
              <a:t>2341</a:t>
            </a:r>
            <a:r>
              <a:rPr lang="ko-KR" altLang="en-US" dirty="0"/>
              <a:t>개를</a:t>
            </a:r>
          </a:p>
          <a:p>
            <a:r>
              <a:rPr lang="ko-KR" altLang="en-US" dirty="0"/>
              <a:t>매</a:t>
            </a:r>
            <a:r>
              <a:rPr lang="en-US" altLang="ko-KR" dirty="0"/>
              <a:t>, </a:t>
            </a:r>
            <a:r>
              <a:rPr lang="ko-KR" altLang="en-US" dirty="0"/>
              <a:t>중립</a:t>
            </a:r>
            <a:r>
              <a:rPr lang="en-US" altLang="ko-KR" dirty="0"/>
              <a:t>, </a:t>
            </a:r>
            <a:r>
              <a:rPr lang="ko-KR" altLang="en-US" dirty="0" err="1"/>
              <a:t>도브로</a:t>
            </a:r>
            <a:r>
              <a:rPr lang="ko-KR" altLang="en-US" dirty="0"/>
              <a:t> 분류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나이브베이즈</a:t>
            </a:r>
            <a:r>
              <a:rPr lang="ko-KR" altLang="en-US" dirty="0"/>
              <a:t> 모델로 훈련</a:t>
            </a:r>
            <a:r>
              <a:rPr lang="en-US" altLang="ko-KR" dirty="0"/>
              <a:t>, 86%.</a:t>
            </a:r>
          </a:p>
          <a:p>
            <a:r>
              <a:rPr lang="ko-KR" altLang="en-US" dirty="0"/>
              <a:t>이 모델로 돌려보니까</a:t>
            </a:r>
            <a:r>
              <a:rPr lang="en-US" altLang="ko-KR" dirty="0"/>
              <a:t>, </a:t>
            </a:r>
            <a:r>
              <a:rPr lang="ko-KR" altLang="en-US" dirty="0"/>
              <a:t>마켓은 </a:t>
            </a:r>
            <a:r>
              <a:rPr lang="en-US" altLang="ko-KR" dirty="0"/>
              <a:t>68%, </a:t>
            </a:r>
            <a:r>
              <a:rPr lang="ko-KR" altLang="en-US" dirty="0" err="1"/>
              <a:t>렉시콘은</a:t>
            </a:r>
            <a:r>
              <a:rPr lang="ko-KR" altLang="en-US" dirty="0"/>
              <a:t> </a:t>
            </a:r>
            <a:r>
              <a:rPr lang="en-US" altLang="ko-KR" dirty="0"/>
              <a:t>67%.. </a:t>
            </a:r>
            <a:r>
              <a:rPr lang="ko-KR" altLang="en-US" dirty="0"/>
              <a:t>논문 쓸 정도냐 이거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We check the accuracy of our lexicon classification. In principle, the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criteria of judging the accuracy is how well the classification of sentiment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agrees with human judgments.32) We evaluate the accuracy using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documents that are not used in building our lexicons.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Documents for evaluation are introductory statements from the BOK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Governor’s news conference about monetary policy decisions. With the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documents from May 2009 to January 2018, we manually label 2,341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sentences as hawkish, neutral, and dovish. To check the consistency of our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classification, we train a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cs typeface="+mn-cs"/>
              </a:rPr>
              <a:t>Na¨ıve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 Bayes classifier with randomly selected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60% of hawkish and dovish sentences and test with the remaining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sentences. With 30 times of iteration, the average accuracy of classifiers is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about 86%, which we think is above par accuracy.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Finally, we check the accuracy of our lexicons using labeled sentences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that is completely out-of-sample. For the lexicon generated by market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approach, the accuracy is 68% (positive precision: 63%, positive recall: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75%, negative precision: 74%, negative recall: 62%). For the lexicons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generated by lexical approach, the accuracy is 67% (positive precision: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69%, positive recall: 71%, negative precision: 65%, negative recall: 62%).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555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평가방법</a:t>
            </a:r>
            <a:r>
              <a:rPr lang="en-US" altLang="ko-KR" dirty="0"/>
              <a:t>: </a:t>
            </a:r>
            <a:r>
              <a:rPr lang="ko-KR" altLang="en-US" dirty="0"/>
              <a:t>뻔하다</a:t>
            </a:r>
            <a:r>
              <a:rPr lang="en-US" altLang="ko-KR" dirty="0"/>
              <a:t>. </a:t>
            </a:r>
            <a:r>
              <a:rPr lang="ko-KR" altLang="en-US" dirty="0"/>
              <a:t>사람이 </a:t>
            </a:r>
            <a:r>
              <a:rPr lang="ko-KR" altLang="en-US" dirty="0" err="1"/>
              <a:t>한것과</a:t>
            </a:r>
            <a:r>
              <a:rPr lang="ko-KR" altLang="en-US" dirty="0"/>
              <a:t> 비교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트레이닝셋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평가셋</a:t>
            </a:r>
            <a:endParaRPr lang="ko-KR" altLang="en-US" dirty="0"/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회의록 </a:t>
            </a:r>
            <a:r>
              <a:rPr lang="en-US" altLang="ko-KR" dirty="0"/>
              <a:t>2341</a:t>
            </a:r>
            <a:r>
              <a:rPr lang="ko-KR" altLang="en-US" dirty="0"/>
              <a:t>개를</a:t>
            </a:r>
          </a:p>
          <a:p>
            <a:r>
              <a:rPr lang="ko-KR" altLang="en-US" dirty="0"/>
              <a:t>매</a:t>
            </a:r>
            <a:r>
              <a:rPr lang="en-US" altLang="ko-KR" dirty="0"/>
              <a:t>, </a:t>
            </a:r>
            <a:r>
              <a:rPr lang="ko-KR" altLang="en-US" dirty="0"/>
              <a:t>중립</a:t>
            </a:r>
            <a:r>
              <a:rPr lang="en-US" altLang="ko-KR" dirty="0"/>
              <a:t>, </a:t>
            </a:r>
            <a:r>
              <a:rPr lang="ko-KR" altLang="en-US" dirty="0" err="1"/>
              <a:t>도브로</a:t>
            </a:r>
            <a:r>
              <a:rPr lang="ko-KR" altLang="en-US" dirty="0"/>
              <a:t> 분류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나이브베이즈</a:t>
            </a:r>
            <a:r>
              <a:rPr lang="ko-KR" altLang="en-US" dirty="0"/>
              <a:t> 모델로 훈련</a:t>
            </a:r>
            <a:r>
              <a:rPr lang="en-US" altLang="ko-KR" dirty="0"/>
              <a:t>, 86%.</a:t>
            </a:r>
          </a:p>
          <a:p>
            <a:r>
              <a:rPr lang="ko-KR" altLang="en-US" dirty="0"/>
              <a:t>이 모델로 돌려보니까</a:t>
            </a:r>
            <a:r>
              <a:rPr lang="en-US" altLang="ko-KR" dirty="0"/>
              <a:t>, </a:t>
            </a:r>
            <a:r>
              <a:rPr lang="ko-KR" altLang="en-US" dirty="0"/>
              <a:t>마켓은 </a:t>
            </a:r>
            <a:r>
              <a:rPr lang="en-US" altLang="ko-KR" dirty="0"/>
              <a:t>68%, </a:t>
            </a:r>
            <a:r>
              <a:rPr lang="ko-KR" altLang="en-US" dirty="0" err="1"/>
              <a:t>렉시콘은</a:t>
            </a:r>
            <a:r>
              <a:rPr lang="ko-KR" altLang="en-US" dirty="0"/>
              <a:t> </a:t>
            </a:r>
            <a:r>
              <a:rPr lang="en-US" altLang="ko-KR" dirty="0"/>
              <a:t>67%.. </a:t>
            </a:r>
            <a:r>
              <a:rPr lang="ko-KR" altLang="en-US" dirty="0"/>
              <a:t>논문 쓸 정도냐 이거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We check the accuracy of our lexicon classification. In principle, the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criteria of judging the accuracy is how well the classification of sentiment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agrees with human judgments.32) We evaluate the accuracy using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documents that are not used in building our lexicons.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Documents for evaluation are introductory statements from the BOK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Governor’s news conference about monetary policy decisions. With the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documents from May 2009 to January 2018, we manually label 2,341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sentences as hawkish, neutral, and dovish. To check the consistency of our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classification, we train a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cs typeface="+mn-cs"/>
              </a:rPr>
              <a:t>Na¨ıve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 Bayes classifier with randomly selected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60% of hawkish and dovish sentences and test with the remaining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sentences. With 30 times of iteration, the average accuracy of classifiers is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about 86%, which we think is above par accuracy.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Finally, we check the accuracy of our lexicons using labeled sentences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that is completely out-of-sample. For the lexicon generated by market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approach, the accuracy is 68% (positive precision: 63%, positive recall: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75%, negative precision: 74%, negative recall: 62%). For the lexicons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generated by lexical approach, the accuracy is 67% (positive precision: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69%, positive recall: 71%, negative precision: 65%, negative recall: 62%).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311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평가방법</a:t>
            </a:r>
            <a:r>
              <a:rPr lang="en-US" altLang="ko-KR" dirty="0"/>
              <a:t>: </a:t>
            </a:r>
            <a:r>
              <a:rPr lang="ko-KR" altLang="en-US" dirty="0"/>
              <a:t>뻔하다</a:t>
            </a:r>
            <a:r>
              <a:rPr lang="en-US" altLang="ko-KR" dirty="0"/>
              <a:t>. </a:t>
            </a:r>
            <a:r>
              <a:rPr lang="ko-KR" altLang="en-US" dirty="0"/>
              <a:t>사람이 </a:t>
            </a:r>
            <a:r>
              <a:rPr lang="ko-KR" altLang="en-US" dirty="0" err="1"/>
              <a:t>한것과</a:t>
            </a:r>
            <a:r>
              <a:rPr lang="ko-KR" altLang="en-US" dirty="0"/>
              <a:t> 비교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트레이닝셋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평가셋</a:t>
            </a:r>
            <a:endParaRPr lang="ko-KR" altLang="en-US" dirty="0"/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회의록 </a:t>
            </a:r>
            <a:r>
              <a:rPr lang="en-US" altLang="ko-KR" dirty="0"/>
              <a:t>2341</a:t>
            </a:r>
            <a:r>
              <a:rPr lang="ko-KR" altLang="en-US" dirty="0"/>
              <a:t>개를</a:t>
            </a:r>
          </a:p>
          <a:p>
            <a:r>
              <a:rPr lang="ko-KR" altLang="en-US" dirty="0"/>
              <a:t>매</a:t>
            </a:r>
            <a:r>
              <a:rPr lang="en-US" altLang="ko-KR" dirty="0"/>
              <a:t>, </a:t>
            </a:r>
            <a:r>
              <a:rPr lang="ko-KR" altLang="en-US" dirty="0"/>
              <a:t>중립</a:t>
            </a:r>
            <a:r>
              <a:rPr lang="en-US" altLang="ko-KR" dirty="0"/>
              <a:t>, </a:t>
            </a:r>
            <a:r>
              <a:rPr lang="ko-KR" altLang="en-US" dirty="0" err="1"/>
              <a:t>도브로</a:t>
            </a:r>
            <a:r>
              <a:rPr lang="ko-KR" altLang="en-US" dirty="0"/>
              <a:t> 분류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나이브베이즈</a:t>
            </a:r>
            <a:r>
              <a:rPr lang="ko-KR" altLang="en-US" dirty="0"/>
              <a:t> 모델로 훈련</a:t>
            </a:r>
            <a:r>
              <a:rPr lang="en-US" altLang="ko-KR" dirty="0"/>
              <a:t>, 86%.</a:t>
            </a:r>
          </a:p>
          <a:p>
            <a:r>
              <a:rPr lang="ko-KR" altLang="en-US" dirty="0"/>
              <a:t>이 모델로 돌려보니까</a:t>
            </a:r>
            <a:r>
              <a:rPr lang="en-US" altLang="ko-KR" dirty="0"/>
              <a:t>, </a:t>
            </a:r>
            <a:r>
              <a:rPr lang="ko-KR" altLang="en-US" dirty="0"/>
              <a:t>마켓은 </a:t>
            </a:r>
            <a:r>
              <a:rPr lang="en-US" altLang="ko-KR" dirty="0"/>
              <a:t>68%, </a:t>
            </a:r>
            <a:r>
              <a:rPr lang="ko-KR" altLang="en-US" dirty="0" err="1"/>
              <a:t>렉시콘은</a:t>
            </a:r>
            <a:r>
              <a:rPr lang="ko-KR" altLang="en-US" dirty="0"/>
              <a:t> </a:t>
            </a:r>
            <a:r>
              <a:rPr lang="en-US" altLang="ko-KR" dirty="0"/>
              <a:t>67%.. </a:t>
            </a:r>
            <a:r>
              <a:rPr lang="ko-KR" altLang="en-US" dirty="0"/>
              <a:t>논문 쓸 정도냐 이거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We check the accuracy of our lexicon classification. In principle, the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criteria of judging the accuracy is how well the classification of sentiment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agrees with human judgments.32) We evaluate the accuracy using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documents that are not used in building our lexicons.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Documents for evaluation are introductory statements from the BOK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Governor’s news conference about monetary policy decisions. With the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documents from May 2009 to January 2018, we manually label 2,341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sentences as hawkish, neutral, and dovish. To check the consistency of our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classification, we train a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cs typeface="+mn-cs"/>
              </a:rPr>
              <a:t>Na¨ıve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 Bayes classifier with randomly selected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60% of hawkish and dovish sentences and test with the remaining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sentences. With 30 times of iteration, the average accuracy of classifiers is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about 86%, which we think is above par accuracy.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Finally, we check the accuracy of our lexicons using labeled sentences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that is completely out-of-sample. For the lexicon generated by market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approach, the accuracy is 68% (positive precision: 63%, positive recall: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75%, negative precision: 74%, negative recall: 62%). For the lexicons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generated by lexical approach, the accuracy is 67% (positive precision: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69%, positive recall: 71%, negative precision: 65%, negative recall: 62%).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22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원으로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409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경험적 연구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679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저자는</a:t>
            </a:r>
            <a:r>
              <a:rPr lang="en-US" altLang="ko-KR" dirty="0"/>
              <a:t>, </a:t>
            </a:r>
            <a:r>
              <a:rPr lang="ko-KR" altLang="en-US" dirty="0"/>
              <a:t>이 연구를 통해 세 가지 물음에 긍정적인 답변을 할 수 </a:t>
            </a:r>
            <a:r>
              <a:rPr lang="ko-KR" altLang="en-US" dirty="0" err="1"/>
              <a:t>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397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 질문을 살펴보면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78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통화정책의 </a:t>
            </a:r>
            <a:r>
              <a:rPr lang="en-US" altLang="ko-KR" dirty="0"/>
              <a:t>Sentiment</a:t>
            </a:r>
            <a:r>
              <a:rPr lang="ko-KR" altLang="en-US" dirty="0"/>
              <a:t>를 측정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톤</a:t>
            </a:r>
            <a:r>
              <a:rPr lang="en-US" altLang="ko-KR" dirty="0"/>
              <a:t>(tone)</a:t>
            </a:r>
            <a:r>
              <a:rPr lang="ko-KR" altLang="en-US" dirty="0"/>
              <a:t>를 측정한 후</a:t>
            </a:r>
            <a:r>
              <a:rPr lang="en-US" altLang="ko-KR" dirty="0"/>
              <a:t>, </a:t>
            </a:r>
            <a:r>
              <a:rPr lang="ko-KR" altLang="en-US" dirty="0"/>
              <a:t>의사록 전체 문장들의 </a:t>
            </a:r>
            <a:r>
              <a:rPr lang="ko-KR" altLang="en-US" dirty="0" err="1"/>
              <a:t>센티멘트</a:t>
            </a:r>
            <a:r>
              <a:rPr lang="ko-KR" altLang="en-US" dirty="0"/>
              <a:t> 점수로 결과를 산출하는데</a:t>
            </a:r>
            <a:r>
              <a:rPr lang="en-US" altLang="ko-KR" dirty="0"/>
              <a:t>, </a:t>
            </a:r>
            <a:r>
              <a:rPr lang="ko-KR" altLang="en-US" dirty="0"/>
              <a:t>이때 </a:t>
            </a:r>
            <a:r>
              <a:rPr lang="en-US" altLang="ko-KR" dirty="0"/>
              <a:t>Lydia </a:t>
            </a:r>
            <a:r>
              <a:rPr lang="ko-KR" altLang="en-US" dirty="0"/>
              <a:t>방식을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pc="-150" dirty="0">
                <a:ln>
                  <a:solidFill>
                    <a:srgbClr val="D0CECE">
                      <a:alpha val="0"/>
                    </a:srgbClr>
                  </a:solidFill>
                </a:ln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Baker</a:t>
            </a:r>
            <a:r>
              <a:rPr lang="ko-KR" altLang="en-US" spc="-150" dirty="0">
                <a:ln>
                  <a:solidFill>
                    <a:srgbClr val="D0CECE">
                      <a:alpha val="0"/>
                    </a:srgbClr>
                  </a:solidFill>
                </a:ln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말한 </a:t>
            </a:r>
            <a:r>
              <a:rPr lang="en-US" altLang="ko-KR" spc="-150" dirty="0">
                <a:ln>
                  <a:solidFill>
                    <a:srgbClr val="D0CECE">
                      <a:alpha val="0"/>
                    </a:srgbClr>
                  </a:solidFill>
                </a:ln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EPU(</a:t>
            </a:r>
            <a:r>
              <a:rPr lang="ko-KR" altLang="en-US" spc="-150" dirty="0">
                <a:ln>
                  <a:solidFill>
                    <a:srgbClr val="D0CECE">
                      <a:alpha val="0"/>
                    </a:srgbClr>
                  </a:solidFill>
                </a:ln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경제불확실성 지수</a:t>
            </a:r>
            <a:r>
              <a:rPr lang="en-US" altLang="ko-KR" spc="-150" dirty="0">
                <a:ln>
                  <a:solidFill>
                    <a:srgbClr val="D0CECE">
                      <a:alpha val="0"/>
                    </a:srgbClr>
                  </a:solidFill>
                </a:ln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pc="-150" dirty="0">
                <a:ln>
                  <a:solidFill>
                    <a:srgbClr val="D0CECE">
                      <a:alpha val="0"/>
                    </a:srgbClr>
                  </a:solidFill>
                </a:ln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Jurado</a:t>
            </a:r>
            <a:r>
              <a:rPr lang="ko-KR" altLang="en-US" spc="-150" dirty="0">
                <a:ln>
                  <a:solidFill>
                    <a:srgbClr val="D0CECE">
                      <a:alpha val="0"/>
                    </a:srgbClr>
                  </a:solidFill>
                </a:ln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말한 불확실성 지수</a:t>
            </a:r>
            <a:r>
              <a:rPr lang="en-US" altLang="ko-KR" spc="-150" dirty="0">
                <a:ln>
                  <a:solidFill>
                    <a:srgbClr val="D0CECE">
                      <a:alpha val="0"/>
                    </a:srgbClr>
                  </a:solidFill>
                </a:ln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(UI)</a:t>
            </a:r>
            <a:endParaRPr lang="ko-KR" altLang="en-US" spc="-150" dirty="0">
              <a:ln>
                <a:solidFill>
                  <a:srgbClr val="D0CECE">
                    <a:alpha val="0"/>
                  </a:srgbClr>
                </a:solidFill>
              </a:ln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07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테일러 준칙은 통화정책을 결정할 때 사용하는 개념으로서</a:t>
            </a:r>
            <a:endParaRPr lang="en-US" altLang="ko-KR" dirty="0"/>
          </a:p>
          <a:p>
            <a:r>
              <a:rPr lang="ko-KR" altLang="en-US" dirty="0"/>
              <a:t>베이직한 테일러 식에서 거시경제학 변수 이외에도 통화정책의 변화를 설명하는 데 도움을 줄 만한 변수 </a:t>
            </a:r>
            <a:r>
              <a:rPr lang="en-US" altLang="ko-KR" dirty="0"/>
              <a:t>‘</a:t>
            </a:r>
            <a:r>
              <a:rPr lang="en-US" altLang="ko-KR" dirty="0" err="1"/>
              <a:t>Xt</a:t>
            </a:r>
            <a:r>
              <a:rPr lang="en-US" altLang="ko-KR" dirty="0"/>
              <a:t>’</a:t>
            </a:r>
            <a:r>
              <a:rPr lang="ko-KR" altLang="en-US" dirty="0"/>
              <a:t>를 추가하고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시간에 따른 금리를 예측하기 위해 변수를 이와 같이 변형하였음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//</a:t>
            </a:r>
            <a:r>
              <a:rPr lang="ko-KR" altLang="en-US" dirty="0"/>
              <a:t>거시경제학적으로 통화정책기조를 설명하는 데 유용한 식이다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663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통화정책의 입장변화를 대표하기 위해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두 가지의 변수를 사용하였음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</a:t>
            </a:r>
            <a:r>
              <a:rPr lang="en-US" altLang="ko-KR" dirty="0" err="1"/>
              <a:t>BOKt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MPDt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93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회귀지수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506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시장 기반 분석의 어조와 어휘기반 분석 어조가 매우 중요하고 전반적인 경제적 불확실성에 대한 지표 측정치는 별로 중요하지 않았다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233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555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여전히 시장</a:t>
            </a:r>
            <a:r>
              <a:rPr lang="en-US" altLang="ko-KR" dirty="0"/>
              <a:t>/</a:t>
            </a:r>
            <a:r>
              <a:rPr lang="ko-KR" altLang="en-US" dirty="0"/>
              <a:t>어휘 기반의 톤의 지수와 </a:t>
            </a:r>
            <a:r>
              <a:rPr lang="en-US" altLang="ko-KR" dirty="0"/>
              <a:t>R2 </a:t>
            </a:r>
            <a:r>
              <a:rPr lang="ko-KR" altLang="en-US" dirty="0"/>
              <a:t>지수를 보면 시장</a:t>
            </a:r>
            <a:r>
              <a:rPr lang="en-US" altLang="ko-KR" dirty="0"/>
              <a:t>/</a:t>
            </a:r>
            <a:r>
              <a:rPr lang="ko-KR" altLang="en-US" dirty="0"/>
              <a:t>어휘 기반의 톤이 금리 변화에 대한 설명력이 높다는 걸 알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상당히 많이 높였다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1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후치사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061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028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1D1C1D"/>
                </a:solidFill>
                <a:effectLst/>
              </a:rPr>
              <a:t>robustness : </a:t>
            </a:r>
            <a:r>
              <a:rPr lang="en-US" altLang="ko-KR" dirty="0" err="1"/>
              <a:t>mp</a:t>
            </a:r>
            <a:r>
              <a:rPr lang="ko-KR" altLang="en-US" dirty="0"/>
              <a:t>를 측정하는데 다양한 변수가 사용될 </a:t>
            </a:r>
            <a:r>
              <a:rPr lang="ko-KR" altLang="en-US" dirty="0" err="1"/>
              <a:t>수있는데</a:t>
            </a:r>
            <a:r>
              <a:rPr lang="ko-KR" altLang="en-US" dirty="0"/>
              <a:t> 앞에서 사용하지 않았던 변수들로 구성한 모델에서도 </a:t>
            </a:r>
            <a:r>
              <a:rPr lang="en-US" altLang="ko-KR" dirty="0"/>
              <a:t>tone </a:t>
            </a:r>
            <a:r>
              <a:rPr lang="ko-KR" altLang="en-US" dirty="0" err="1"/>
              <a:t>지표넣었을</a:t>
            </a:r>
            <a:r>
              <a:rPr lang="ko-KR" altLang="en-US" dirty="0"/>
              <a:t> 때 성능이 훨씬 </a:t>
            </a:r>
            <a:r>
              <a:rPr lang="ko-KR" altLang="en-US" dirty="0" err="1"/>
              <a:t>좋게나왔으니까</a:t>
            </a:r>
            <a:r>
              <a:rPr lang="ko-KR" altLang="en-US" dirty="0"/>
              <a:t> 결과적으로 어떤 모델을 </a:t>
            </a:r>
            <a:r>
              <a:rPr lang="ko-KR" altLang="en-US" dirty="0" err="1"/>
              <a:t>구성하던지간에</a:t>
            </a:r>
            <a:r>
              <a:rPr lang="ko-KR" altLang="en-US" dirty="0"/>
              <a:t> </a:t>
            </a:r>
            <a:r>
              <a:rPr lang="en-US" altLang="ko-KR" dirty="0"/>
              <a:t>lexicon variable </a:t>
            </a:r>
            <a:r>
              <a:rPr lang="ko-KR" altLang="en-US" dirty="0" err="1"/>
              <a:t>사용했을때</a:t>
            </a:r>
            <a:r>
              <a:rPr lang="ko-KR" altLang="en-US" dirty="0"/>
              <a:t> 결과가 좋다는 걸 </a:t>
            </a:r>
            <a:r>
              <a:rPr lang="ko-KR" altLang="en-US" dirty="0" err="1"/>
              <a:t>보여주는거라고</a:t>
            </a:r>
            <a:r>
              <a:rPr lang="ko-KR" altLang="en-US" dirty="0"/>
              <a:t> 하네요</a:t>
            </a:r>
            <a:endParaRPr lang="en-US" altLang="ko-KR" dirty="0"/>
          </a:p>
          <a:p>
            <a:r>
              <a:rPr lang="en-US" altLang="ko-KR" dirty="0"/>
              <a:t>-by </a:t>
            </a:r>
            <a:r>
              <a:rPr lang="ko-KR" altLang="en-US" dirty="0" err="1"/>
              <a:t>문인균님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33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1D1C1D"/>
                </a:solidFill>
                <a:effectLst/>
              </a:rPr>
              <a:t>robustness : </a:t>
            </a:r>
            <a:r>
              <a:rPr lang="en-US" altLang="ko-KR" dirty="0" err="1"/>
              <a:t>mp</a:t>
            </a:r>
            <a:r>
              <a:rPr lang="ko-KR" altLang="en-US" dirty="0"/>
              <a:t>를 측정하는데 다양한 변수가 사용될 </a:t>
            </a:r>
            <a:r>
              <a:rPr lang="ko-KR" altLang="en-US" dirty="0" err="1"/>
              <a:t>수있는데</a:t>
            </a:r>
            <a:r>
              <a:rPr lang="ko-KR" altLang="en-US" dirty="0"/>
              <a:t> 앞에서 사용하지 않았던 변수들로 구성한 모델에서도 </a:t>
            </a:r>
            <a:r>
              <a:rPr lang="en-US" altLang="ko-KR" dirty="0"/>
              <a:t>tone </a:t>
            </a:r>
            <a:r>
              <a:rPr lang="ko-KR" altLang="en-US" dirty="0" err="1"/>
              <a:t>지표넣었을</a:t>
            </a:r>
            <a:r>
              <a:rPr lang="ko-KR" altLang="en-US" dirty="0"/>
              <a:t> 때 성능이 훨씬 </a:t>
            </a:r>
            <a:r>
              <a:rPr lang="ko-KR" altLang="en-US" dirty="0" err="1"/>
              <a:t>좋게나왔으니까</a:t>
            </a:r>
            <a:r>
              <a:rPr lang="ko-KR" altLang="en-US" dirty="0"/>
              <a:t> 결과적으로 어떤 모델을 </a:t>
            </a:r>
            <a:r>
              <a:rPr lang="ko-KR" altLang="en-US" dirty="0" err="1"/>
              <a:t>구성하던지간에</a:t>
            </a:r>
            <a:r>
              <a:rPr lang="ko-KR" altLang="en-US" dirty="0"/>
              <a:t> </a:t>
            </a:r>
            <a:r>
              <a:rPr lang="en-US" altLang="ko-KR" dirty="0"/>
              <a:t>lexicon variable </a:t>
            </a:r>
            <a:r>
              <a:rPr lang="ko-KR" altLang="en-US" dirty="0" err="1"/>
              <a:t>사용했을때</a:t>
            </a:r>
            <a:r>
              <a:rPr lang="ko-KR" altLang="en-US" dirty="0"/>
              <a:t> 결과가 좋다는 걸 </a:t>
            </a:r>
            <a:r>
              <a:rPr lang="ko-KR" altLang="en-US" dirty="0" err="1"/>
              <a:t>보여주는거라고</a:t>
            </a:r>
            <a:r>
              <a:rPr lang="ko-KR" altLang="en-US" dirty="0"/>
              <a:t> 하네요</a:t>
            </a:r>
            <a:endParaRPr lang="en-US" altLang="ko-KR" dirty="0"/>
          </a:p>
          <a:p>
            <a:r>
              <a:rPr lang="en-US" altLang="ko-KR" dirty="0"/>
              <a:t>-by </a:t>
            </a:r>
            <a:r>
              <a:rPr lang="ko-KR" altLang="en-US" dirty="0" err="1"/>
              <a:t>문인균님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71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1,2</a:t>
            </a:r>
            <a:r>
              <a:rPr lang="en-US" altLang="ko-KR" baseline="0" dirty="0"/>
              <a:t> </a:t>
            </a:r>
            <a:r>
              <a:rPr lang="ko-KR" altLang="en-US" baseline="0" dirty="0"/>
              <a:t>번은 특정 분야의 구체적인 사전을 사용하는 것이 좋다 하는 것에 대한 결과</a:t>
            </a:r>
            <a:endParaRPr lang="en-US" altLang="ko-KR" baseline="0" dirty="0"/>
          </a:p>
          <a:p>
            <a:r>
              <a:rPr lang="en-US" altLang="ko-KR" baseline="0" dirty="0"/>
              <a:t>3</a:t>
            </a:r>
            <a:r>
              <a:rPr lang="ko-KR" altLang="en-US" baseline="0" dirty="0"/>
              <a:t>번은 한국어를 영어로 번역한 것 보다 한국어 텍스트를 사용하는 것이 더 좋다는 것에 대한 결과를 의미한다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후치사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72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후치사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9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68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cs typeface="+mn-cs"/>
              </a:rPr>
              <a:t>우리는 이제 분석을 위해서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feature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cs typeface="+mn-cs"/>
              </a:rPr>
              <a:t>로 사용하고 있는 각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n-gram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cs typeface="+mn-cs"/>
              </a:rPr>
              <a:t>을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cs typeface="+mn-cs"/>
              </a:rPr>
              <a:t>극성분류해야할텐데요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.</a:t>
            </a:r>
            <a:b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</a:br>
            <a:r>
              <a:rPr lang="ko-KR" altLang="en-US" sz="1200" b="0" i="0" u="none" strike="noStrike" kern="1200" baseline="0" dirty="0">
                <a:solidFill>
                  <a:schemeClr val="tx1"/>
                </a:solidFill>
                <a:cs typeface="+mn-cs"/>
              </a:rPr>
              <a:t>우리는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cs typeface="+mn-cs"/>
              </a:rPr>
              <a:t>두가지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cs typeface="+mn-cs"/>
              </a:rPr>
              <a:t> 방법을 통해서 분류를 할겁니다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40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마켓어프로치는 텍스트로부터도 정량적인 정보를 얻어낼 수 있다는 생각의 접근법입니다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시장에 나와있는 텍스트정보</a:t>
            </a:r>
            <a:r>
              <a:rPr lang="en-US" altLang="ko-KR" dirty="0"/>
              <a:t>, </a:t>
            </a:r>
            <a:r>
              <a:rPr lang="ko-KR" altLang="en-US" dirty="0"/>
              <a:t>우리의 경우에는 </a:t>
            </a:r>
            <a:r>
              <a:rPr lang="ko-KR" altLang="en-US" dirty="0" err="1"/>
              <a:t>금통위</a:t>
            </a:r>
            <a:r>
              <a:rPr lang="ko-KR" altLang="en-US" dirty="0"/>
              <a:t> 회의록</a:t>
            </a:r>
            <a:r>
              <a:rPr lang="en-US" altLang="ko-KR" dirty="0"/>
              <a:t>, </a:t>
            </a:r>
            <a:r>
              <a:rPr lang="ko-KR" altLang="en-US" dirty="0"/>
              <a:t>뉴스기사</a:t>
            </a:r>
            <a:r>
              <a:rPr lang="en-US" altLang="ko-KR" dirty="0"/>
              <a:t>, </a:t>
            </a:r>
            <a:r>
              <a:rPr lang="ko-KR" altLang="en-US" dirty="0"/>
              <a:t>증권사 리포트로부터</a:t>
            </a:r>
            <a:endParaRPr lang="en-US" altLang="ko-KR" dirty="0"/>
          </a:p>
          <a:p>
            <a:r>
              <a:rPr lang="ko-KR" altLang="en-US" dirty="0"/>
              <a:t>금융정보</a:t>
            </a:r>
            <a:r>
              <a:rPr lang="en-US" altLang="ko-KR" dirty="0"/>
              <a:t>, </a:t>
            </a:r>
            <a:r>
              <a:rPr lang="ko-KR" altLang="en-US" dirty="0"/>
              <a:t>기준금리의 방향성을 예측할 수 </a:t>
            </a:r>
            <a:r>
              <a:rPr lang="ko-KR" altLang="en-US" dirty="0" err="1"/>
              <a:t>있다는것입니다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[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출처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중앙일보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] [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이번 주 경제 용어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]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매파와 비둘기파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To determine the relative weights of words,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cs typeface="+mn-cs"/>
              </a:rPr>
              <a:t>Jegadeesh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 and Wu (2013)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use words as the dependent variable and stock returns as the explanatory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variable. If the coefficient of a word is positive and large, than the word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has higher weight. That is, they estimate market reactions and use it as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relative weights. One advantage of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cs typeface="+mn-cs"/>
              </a:rPr>
              <a:t>Jegadeesh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 and Wu (2013) is that it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does not rely on subjective judgment. The difference with our market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approach is that they start from the known word lists like Harvard IV-4 or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LM dictionary and use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cs typeface="+mn-cs"/>
              </a:rPr>
              <a:t>regressionbased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 approach to determine the relative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weights (the sign and the magnitude) of the terms. And they use</a:t>
            </a:r>
          </a:p>
          <a:p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cs typeface="+mn-cs"/>
              </a:rPr>
              <a:t>uni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-gram, not n-grams. 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Our market approach also uses market information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to determine the polarity of features. However, to extract n-grams from a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large corpus and classify their polarity, we use the machine learning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method.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555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 Otherwise, some experts need to manually label training documents. The former is not available for monetary policy. The latter is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labor- and cost-intensive, and is subject to experts’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cs typeface="+mn-cs"/>
              </a:rPr>
              <a:t>judgements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. To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circumvent these problems and exploit the information of financial market,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we label news articles and reports in our corpus as hawkish (dovish) if the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1-month change of Call rates is positive (negative) on the day they are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released.25)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We randomly divide our labeled sentences (more than 4 million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sentences) into a training set and a test set by 9:1 ratio.26) Using 5-grams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(from 1-gram to 5-grams) as features for each sentence, we train the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classifier and check its accuracy.27) The trained NBC yields the conditional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probability of each feature given the class (hawkish/dovish), which we use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as a polarity score of the feature:</a:t>
            </a: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cs typeface="+mn-cs"/>
              </a:rPr>
              <a:t>      </a:t>
            </a: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cs typeface="+mn-cs"/>
              </a:rPr>
              <a:t>    </a:t>
            </a: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cs typeface="+mn-cs"/>
              </a:rPr>
              <a:t>  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&amp;   </a:t>
            </a: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cs typeface="+mn-cs"/>
              </a:rPr>
              <a:t> 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&amp;   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(1)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Roughly speaking, it is like labeling an n-gram as ‘hawkish’ if it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presents itself more often in ‘hawkish’ documents, compared to ‘dovish’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ones.28)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Because we use random sampling and a probabilistic classifier, every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training yields different posterior probability of each class. To obtain better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predictive performance, we repeat this procedure 30 times and use the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average of the polarity scores as a final one. It is called bagging in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machine learning.29) While this is not the direct performance measure of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our lexicon, the average accuracy of NBC is 86% (positive precision: 90%,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positive recall: 84%, negative precision: 82%, negative recall: 88%).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We classify the polarity of our lexicon as hawkish (dovish) if the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polarity score is greater (less) than 1, excluding lexicon in the grey area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using intensity of 1.3 as a threshold.30) The final number of lexicon is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18,685 for hawkish and 21,280 for dovish. A sample of polarity lexicon is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cs typeface="+mn-cs"/>
              </a:rPr>
              <a:t>provided in table 4.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cs typeface="+mn-cs"/>
            </a:endParaRPr>
          </a:p>
          <a:p>
            <a:r>
              <a:rPr lang="ko-KR" altLang="en-US" dirty="0"/>
              <a:t>텍스트로부터 시장상황을 예측하려는 시도가 있었다</a:t>
            </a:r>
            <a:r>
              <a:rPr lang="en-US" altLang="ko-KR" dirty="0"/>
              <a:t>. </a:t>
            </a:r>
            <a:r>
              <a:rPr lang="ko-KR" altLang="en-US" dirty="0"/>
              <a:t>우리도 </a:t>
            </a:r>
            <a:r>
              <a:rPr lang="ko-KR" altLang="en-US" dirty="0" err="1"/>
              <a:t>해볼거다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머신러닝은</a:t>
            </a:r>
            <a:r>
              <a:rPr lang="ko-KR" altLang="en-US" dirty="0"/>
              <a:t> 대개 </a:t>
            </a:r>
            <a:r>
              <a:rPr lang="en-US" altLang="ko-KR" dirty="0"/>
              <a:t>supervised. → </a:t>
            </a:r>
            <a:r>
              <a:rPr lang="ko-KR" altLang="en-US" dirty="0"/>
              <a:t>라벨 필수</a:t>
            </a:r>
            <a:r>
              <a:rPr lang="en-US" altLang="ko-KR" dirty="0"/>
              <a:t>. (</a:t>
            </a:r>
            <a:r>
              <a:rPr lang="ko-KR" altLang="en-US" dirty="0"/>
              <a:t>라벨이 포함된</a:t>
            </a:r>
            <a:r>
              <a:rPr lang="en-US" altLang="ko-KR" dirty="0"/>
              <a:t>)</a:t>
            </a:r>
            <a:r>
              <a:rPr lang="ko-KR" altLang="en-US" dirty="0"/>
              <a:t>트레이닝 셋은 보통</a:t>
            </a:r>
          </a:p>
          <a:p>
            <a:r>
              <a:rPr lang="en-US" altLang="ko-KR" dirty="0"/>
              <a:t>public review</a:t>
            </a:r>
            <a:r>
              <a:rPr lang="ko-KR" altLang="en-US" dirty="0"/>
              <a:t>로부터</a:t>
            </a:r>
          </a:p>
          <a:p>
            <a:r>
              <a:rPr lang="ko-KR" altLang="en-US" dirty="0"/>
              <a:t>하나씩 </a:t>
            </a:r>
            <a:r>
              <a:rPr lang="ko-KR" altLang="en-US" dirty="0" err="1"/>
              <a:t>라벨링</a:t>
            </a:r>
            <a:r>
              <a:rPr lang="ko-KR" altLang="en-US" dirty="0"/>
              <a:t> 하며 얻음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우리경우엔 안됨 </a:t>
            </a:r>
            <a:r>
              <a:rPr lang="en-US" altLang="ko-KR" dirty="0"/>
              <a:t>(</a:t>
            </a:r>
            <a:r>
              <a:rPr lang="ko-KR" altLang="en-US" dirty="0"/>
              <a:t>통화정책</a:t>
            </a:r>
            <a:r>
              <a:rPr lang="en-US" altLang="ko-KR" dirty="0"/>
              <a:t>(1</a:t>
            </a:r>
            <a:r>
              <a:rPr lang="ko-KR" altLang="en-US" dirty="0"/>
              <a:t>번</a:t>
            </a:r>
            <a:r>
              <a:rPr lang="en-US" altLang="ko-KR" dirty="0"/>
              <a:t>) &amp; </a:t>
            </a:r>
            <a:r>
              <a:rPr lang="ko-KR" altLang="en-US" dirty="0" err="1"/>
              <a:t>시간많이</a:t>
            </a:r>
            <a:r>
              <a:rPr lang="en-US" altLang="ko-KR" dirty="0"/>
              <a:t>,</a:t>
            </a:r>
            <a:r>
              <a:rPr lang="ko-KR" altLang="en-US" dirty="0"/>
              <a:t>주관적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))</a:t>
            </a:r>
          </a:p>
          <a:p>
            <a:r>
              <a:rPr lang="ko-KR" altLang="en-US" dirty="0"/>
              <a:t>그래서 </a:t>
            </a:r>
            <a:r>
              <a:rPr lang="ko-KR" altLang="en-US" dirty="0" err="1"/>
              <a:t>라벨링된</a:t>
            </a:r>
            <a:r>
              <a:rPr lang="ko-KR" altLang="en-US" dirty="0"/>
              <a:t> </a:t>
            </a:r>
            <a:r>
              <a:rPr lang="ko-KR" altLang="en-US" dirty="0" err="1"/>
              <a:t>트레이닝셋</a:t>
            </a:r>
            <a:r>
              <a:rPr lang="ko-KR" altLang="en-US" dirty="0"/>
              <a:t> 얻는 방법 </a:t>
            </a:r>
            <a:r>
              <a:rPr lang="en-US" altLang="ko-KR" dirty="0"/>
              <a:t>: </a:t>
            </a:r>
            <a:r>
              <a:rPr lang="ko-KR" altLang="en-US" dirty="0"/>
              <a:t>뉴스기사와 리포트를 한 달간 콜금리 추세에 기반해</a:t>
            </a:r>
            <a:r>
              <a:rPr lang="en-US" altLang="ko-KR" dirty="0"/>
              <a:t>(threshold is ±3bp </a:t>
            </a:r>
            <a:r>
              <a:rPr lang="ko-KR" altLang="en-US" dirty="0"/>
              <a:t>주고</a:t>
            </a:r>
            <a:r>
              <a:rPr lang="en-US" altLang="ko-KR" dirty="0"/>
              <a:t>.) </a:t>
            </a:r>
            <a:r>
              <a:rPr lang="ko-KR" altLang="en-US" dirty="0"/>
              <a:t>긍정</a:t>
            </a:r>
            <a:r>
              <a:rPr lang="en-US" altLang="ko-KR" dirty="0"/>
              <a:t>(</a:t>
            </a:r>
            <a:r>
              <a:rPr lang="ko-KR" altLang="en-US" dirty="0"/>
              <a:t>매</a:t>
            </a:r>
            <a:r>
              <a:rPr lang="en-US" altLang="ko-KR" dirty="0"/>
              <a:t>) </a:t>
            </a:r>
            <a:r>
              <a:rPr lang="ko-KR" altLang="en-US" dirty="0"/>
              <a:t>혹은 부정</a:t>
            </a:r>
            <a:r>
              <a:rPr lang="en-US" altLang="ko-KR" dirty="0"/>
              <a:t>(</a:t>
            </a:r>
            <a:r>
              <a:rPr lang="ko-KR" altLang="en-US" dirty="0" err="1"/>
              <a:t>도브</a:t>
            </a:r>
            <a:r>
              <a:rPr lang="en-US" altLang="ko-KR" dirty="0"/>
              <a:t>) </a:t>
            </a:r>
            <a:r>
              <a:rPr lang="ko-KR" altLang="en-US" dirty="0"/>
              <a:t>이라고 </a:t>
            </a:r>
            <a:r>
              <a:rPr lang="ko-KR" altLang="en-US" dirty="0" err="1"/>
              <a:t>라벨링한다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보통 매파는 경기가 과열 조짐을 보일 때 기준금리를 인상해서 시중에 퍼져 있는 통화를 거둬들이고 물가를 안정시키자는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긴축파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’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 뜻합니다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반대로 비둘기파는 경기를 부양할 목적으로 기준금리를 내려 시중에 돈을 풀자는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cs typeface="+mn-cs"/>
              </a:rPr>
              <a:t>완화파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cs typeface="+mn-cs"/>
              </a:rPr>
              <a:t>’와 통합니다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5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나눔스퀘어" panose="020B0600000101010101" pitchFamily="50" charset="-12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돋움" panose="020B0600000101010101" pitchFamily="50" charset="-127"/>
                <a:cs typeface="돋움" panose="020B0600000101010101" pitchFamily="50" charset="-12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38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63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1489" y="2447473"/>
            <a:ext cx="6789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한국은행 논문발표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문인균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문승현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양지인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이정민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138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13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명조" panose="02020603020101020101" pitchFamily="18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명조" panose="02020603020101020101" pitchFamily="18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명조" panose="02020603020101020101" pitchFamily="18" charset="-127"/>
                <a:ea typeface="나눔스퀘어 Bold" panose="020B0600000101010101" pitchFamily="50" charset="-127"/>
              </a:rPr>
              <a:t>Polarity classification &amp; Sentiment measurement</a:t>
            </a:r>
            <a:endParaRPr lang="ko-KR" altLang="en-US" dirty="0">
              <a:latin typeface="나눔명조" panose="02020603020101020101" pitchFamily="18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48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58396" y="1906884"/>
            <a:ext cx="79864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센티먼트</a:t>
            </a:r>
            <a:r>
              <a:rPr lang="ko-KR" altLang="en-US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 인덱스를 붙여주기 위해</a:t>
            </a:r>
            <a:endParaRPr lang="en-US" altLang="ko-KR" sz="3200" spc="-150" dirty="0">
              <a:solidFill>
                <a:srgbClr val="8DBABD"/>
              </a:solidFill>
              <a:latin typeface="나눔명조" panose="02020603020101020101" pitchFamily="18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우리의 </a:t>
            </a:r>
            <a:r>
              <a:rPr lang="en-US" altLang="ko-KR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features(n-grams)</a:t>
            </a:r>
            <a:r>
              <a:rPr lang="ko-KR" altLang="en-US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polarity</a:t>
            </a:r>
            <a:r>
              <a:rPr lang="ko-KR" altLang="en-US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를 분류한다</a:t>
            </a:r>
            <a:r>
              <a:rPr lang="en-US" altLang="ko-KR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.</a:t>
            </a:r>
            <a:endParaRPr lang="ko-KR" altLang="en-US" sz="3200" spc="-150" dirty="0">
              <a:solidFill>
                <a:srgbClr val="8DBABD"/>
              </a:solidFill>
              <a:latin typeface="나눔명조" panose="02020603020101020101" pitchFamily="18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4313" y="437393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명조" panose="02020603020101020101" pitchFamily="18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1600" y="498947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명조" panose="02020603020101020101" pitchFamily="18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288" y="100692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4. Polarity Classification</a:t>
            </a:r>
            <a:endParaRPr lang="ko-KR" altLang="en-US" spc="-150" dirty="0">
              <a:solidFill>
                <a:srgbClr val="00002F"/>
              </a:solidFill>
              <a:latin typeface="나눔명조" panose="02020603020101020101" pitchFamily="18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5134" y="3514725"/>
            <a:ext cx="2073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두가지</a:t>
            </a:r>
            <a:r>
              <a:rPr lang="ko-KR" altLang="en-US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 방법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17822" y="4660840"/>
            <a:ext cx="2676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Market-</a:t>
            </a: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approach</a:t>
            </a:r>
            <a:endParaRPr lang="ko-KR" altLang="en-US" sz="3200" spc="-150" dirty="0">
              <a:solidFill>
                <a:srgbClr val="8DBABD"/>
              </a:solidFill>
              <a:latin typeface="나눔명조" panose="02020603020101020101" pitchFamily="18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25065" y="4660840"/>
            <a:ext cx="23782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Lexical-</a:t>
            </a: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approach</a:t>
            </a:r>
            <a:endParaRPr lang="ko-KR" altLang="en-US" sz="3200" spc="-150" dirty="0">
              <a:solidFill>
                <a:srgbClr val="8DBABD"/>
              </a:solidFill>
              <a:latin typeface="나눔명조" panose="02020603020101020101" pitchFamily="18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26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4313" y="437393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명조" panose="02020603020101020101" pitchFamily="18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1600" y="498947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명조" panose="02020603020101020101" pitchFamily="18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3199" y="100692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4.1  Market approach</a:t>
            </a:r>
            <a:endParaRPr lang="ko-KR" altLang="en-US" spc="-150" dirty="0">
              <a:solidFill>
                <a:srgbClr val="00002F"/>
              </a:solidFill>
              <a:latin typeface="나눔명조" panose="02020603020101020101" pitchFamily="18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9704" y="3416548"/>
            <a:ext cx="3129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Market Approach</a:t>
            </a:r>
            <a:endParaRPr lang="ko-KR" altLang="en-US" sz="3200" spc="-150" dirty="0">
              <a:solidFill>
                <a:srgbClr val="8DBABD"/>
              </a:solidFill>
              <a:latin typeface="나눔명조" panose="02020603020101020101" pitchFamily="18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59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29127" y="4128950"/>
            <a:ext cx="4090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금통위</a:t>
            </a:r>
            <a:r>
              <a:rPr lang="ko-KR" altLang="en-US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 회의록</a:t>
            </a:r>
            <a:r>
              <a:rPr lang="en-US" altLang="ko-KR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, </a:t>
            </a: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뉴스 기사</a:t>
            </a:r>
            <a:r>
              <a:rPr lang="en-US" altLang="ko-KR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증권사 리포트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4313" y="437393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명조" panose="02020603020101020101" pitchFamily="18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1600" y="498947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명조" panose="02020603020101020101" pitchFamily="18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3199" y="100692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4.1  Market approach</a:t>
            </a:r>
            <a:endParaRPr lang="ko-KR" altLang="en-US" spc="-150" dirty="0">
              <a:solidFill>
                <a:srgbClr val="00002F"/>
              </a:solidFill>
              <a:latin typeface="나눔명조" panose="02020603020101020101" pitchFamily="18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60027" y="2219389"/>
            <a:ext cx="8541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Then, why can’t one extract information from text?</a:t>
            </a:r>
            <a:endParaRPr lang="ko-KR" altLang="en-US" sz="3200" spc="-150" dirty="0">
              <a:solidFill>
                <a:srgbClr val="8DBABD"/>
              </a:solidFill>
              <a:latin typeface="나눔명조" panose="02020603020101020101" pitchFamily="18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5159964" y="4526919"/>
            <a:ext cx="2356338" cy="703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7708" y="4376333"/>
            <a:ext cx="40901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금융 정보 예측</a:t>
            </a:r>
            <a:endParaRPr lang="en-US" altLang="ko-KR" sz="3200" spc="-150" dirty="0">
              <a:solidFill>
                <a:srgbClr val="8DBABD"/>
              </a:solidFill>
              <a:latin typeface="나눔명조" panose="02020603020101020101" pitchFamily="18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ex) </a:t>
            </a:r>
            <a:r>
              <a:rPr lang="ko-KR" altLang="en-US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스퀘어 ExtraBold" panose="020B0600000101010101" pitchFamily="50" charset="-127"/>
              </a:rPr>
              <a:t>기준금리 예측</a:t>
            </a:r>
          </a:p>
        </p:txBody>
      </p:sp>
    </p:spTree>
    <p:extLst>
      <p:ext uri="{BB962C8B-B14F-4D97-AF65-F5344CB8AC3E}">
        <p14:creationId xmlns:p14="http://schemas.microsoft.com/office/powerpoint/2010/main" val="70461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4313" y="437393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1600" y="498947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045" y="1006929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4.1 Market approach</a:t>
            </a:r>
            <a:endParaRPr lang="ko-KR" altLang="en-US" spc="-150" dirty="0">
              <a:solidFill>
                <a:srgbClr val="00002F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22720" y="3356190"/>
            <a:ext cx="8521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문서 발행일 기준 </a:t>
            </a:r>
            <a:r>
              <a:rPr lang="en-US" altLang="ko-KR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달간의 콜금리 추세로 극성 추정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667" y="4647544"/>
            <a:ext cx="4127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매파 </a:t>
            </a:r>
            <a:r>
              <a:rPr lang="en-US" altLang="ko-KR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 </a:t>
            </a:r>
            <a:r>
              <a:rPr lang="ko-KR" altLang="en-US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기준금리인상</a:t>
            </a:r>
            <a:r>
              <a:rPr lang="en-US" altLang="ko-KR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긴축정책</a:t>
            </a:r>
            <a:r>
              <a:rPr lang="en-US" altLang="ko-KR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물가안정</a:t>
            </a:r>
            <a:r>
              <a:rPr lang="en-US" altLang="ko-KR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sz="3200" spc="-150" dirty="0">
              <a:solidFill>
                <a:srgbClr val="8DBABD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94551" y="4647544"/>
            <a:ext cx="4571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비둘기파 </a:t>
            </a:r>
            <a:r>
              <a:rPr lang="en-US" altLang="ko-KR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기준금리인하</a:t>
            </a:r>
            <a:r>
              <a:rPr lang="en-US" altLang="ko-KR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확대정책</a:t>
            </a:r>
            <a:r>
              <a:rPr lang="en-US" altLang="ko-KR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경기부양</a:t>
            </a:r>
            <a:r>
              <a:rPr lang="en-US" altLang="ko-KR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sz="3200" spc="-150" dirty="0">
              <a:solidFill>
                <a:srgbClr val="8DBABD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76320" y="1894189"/>
            <a:ext cx="4254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학습을 위한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라벨링</a:t>
            </a:r>
            <a:r>
              <a:rPr lang="ko-KR" altLang="en-US" sz="3200" spc="-150" dirty="0">
                <a:solidFill>
                  <a:srgbClr val="8DBABD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방법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070561" y="5186153"/>
            <a:ext cx="16164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9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05180" y="1649397"/>
            <a:ext cx="597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NBC Classifier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이용한 학습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453" y="2938469"/>
            <a:ext cx="376173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텍스트데이터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Train-test set(9:1),</a:t>
            </a: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 샘플링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23055" y="3617000"/>
            <a:ext cx="2075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정확도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52318" y="4230135"/>
            <a:ext cx="1217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86 %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19064" y="3617000"/>
            <a:ext cx="3212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배깅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(30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평균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/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5840518" y="4108168"/>
            <a:ext cx="3252639" cy="613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5169"/>
            <a:ext cx="7525800" cy="72400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0" y="5887804"/>
            <a:ext cx="7948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이상이면 매파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1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이하면 비둘기파로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라벨링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화살표 연결선 6"/>
          <p:cNvCxnSpPr>
            <a:stCxn id="12" idx="3"/>
          </p:cNvCxnSpPr>
          <p:nvPr/>
        </p:nvCxnSpPr>
        <p:spPr>
          <a:xfrm>
            <a:off x="4368187" y="3969521"/>
            <a:ext cx="1426717" cy="18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6707701" y="4814910"/>
            <a:ext cx="1641421" cy="136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0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967" y="1006929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4.2  Lexical approach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34288" y="3416548"/>
            <a:ext cx="3360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Lexical Approach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39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32763" y="1707930"/>
            <a:ext cx="135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접근법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964" y="1006929"/>
            <a:ext cx="226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4.2  Lexical approach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6373" y="2949886"/>
            <a:ext cx="11685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두 단어가 같은 상황을 표현하려고 자주 쓰인다면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</a:p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 두 단어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이 경우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, 2 gram)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는 같은 극성을 갖고 있을 것이다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6372" y="4242159"/>
            <a:ext cx="11685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다른 단어들과의 동시출현 상대도수를 계산해서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feature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의 극성을 결정한다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이것은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PMI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라는 방법을 이용해 가능하다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6373" y="5477769"/>
            <a:ext cx="11685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PMI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는 확률 이론에 기반한 </a:t>
            </a:r>
            <a:r>
              <a:rPr lang="ko-KR" altLang="en-US" sz="32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두개의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값 간의 </a:t>
            </a:r>
            <a:r>
              <a:rPr lang="ko-KR" altLang="en-US" sz="32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유사도를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수량화 하는 기법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4605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2667" y="3240701"/>
            <a:ext cx="3773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Seed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들과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n-gram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들을 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벡터공간에 뿌림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964" y="1006929"/>
            <a:ext cx="2260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4.2  Lexical approach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960" y="1376261"/>
            <a:ext cx="94043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ngram2vec &amp; </a:t>
            </a:r>
            <a:r>
              <a:rPr lang="en-US" altLang="ko-KR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SentProp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기법을 사용해 표현</a:t>
            </a:r>
          </a:p>
          <a:p>
            <a:pPr algn="ctr"/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48359" y="3240701"/>
            <a:ext cx="37736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Seed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N-gram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도달한 확률에 비례한 극성 값을 계산함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19421" y="2997800"/>
            <a:ext cx="23671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n-gram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575652" y="3831975"/>
            <a:ext cx="3172707" cy="439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42488" y="4472020"/>
            <a:ext cx="443903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410,902,512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쌍을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서브셋으로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나누고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50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학습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결과치 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bootstrap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7487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82103" y="1191595"/>
            <a:ext cx="3770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Polarity Score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기반한 극성 분류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964" y="1006929"/>
            <a:ext cx="226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4.2  Lexical approach</a:t>
            </a:r>
            <a:endParaRPr lang="ko-KR" altLang="en-US" spc="-15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74783" y="5241518"/>
            <a:ext cx="7948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이상이면 매파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1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이하면 비둘기파로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라벨링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19" y="2914618"/>
            <a:ext cx="9468140" cy="91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49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Introduction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58683" y="1465062"/>
            <a:ext cx="3563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높은 결과값이 나옴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834" y="1006929"/>
            <a:ext cx="259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Tex4.2  Lexical approach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2536" y="3615297"/>
            <a:ext cx="8416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market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과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lexical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유사도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: 69% (9791/14154)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753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07361" y="3040866"/>
            <a:ext cx="2135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Evaluation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9444" y="1006929"/>
            <a:ext cx="157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4.3 Evaluation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539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38007" y="1376261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 방법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9444" y="1006929"/>
            <a:ext cx="157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4.3 Evaluation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3958" y="3360744"/>
            <a:ext cx="47259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OOS 2341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준비하고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매뉴얼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라벨링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중립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비둘기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34433" y="3606965"/>
            <a:ext cx="53591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2. 86%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정확도를 나타내는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NBC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준비</a:t>
            </a:r>
          </a:p>
        </p:txBody>
      </p:sp>
    </p:spTree>
    <p:extLst>
      <p:ext uri="{BB962C8B-B14F-4D97-AF65-F5344CB8AC3E}">
        <p14:creationId xmlns:p14="http://schemas.microsoft.com/office/powerpoint/2010/main" val="2972117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41579" y="2509567"/>
            <a:ext cx="3357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Market approach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9444" y="1006929"/>
            <a:ext cx="157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4.3 Evaluation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95608" y="4166282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정확도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68%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24681" y="2544736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Lexical approach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2415" y="4201451"/>
            <a:ext cx="2390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정확도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67%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51520" y="1104858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훌륭한 결과</a:t>
            </a:r>
          </a:p>
        </p:txBody>
      </p:sp>
    </p:spTree>
    <p:extLst>
      <p:ext uri="{BB962C8B-B14F-4D97-AF65-F5344CB8AC3E}">
        <p14:creationId xmlns:p14="http://schemas.microsoft.com/office/powerpoint/2010/main" val="3318388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1777" y="100692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Evaluation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38428" y="3241476"/>
            <a:ext cx="4291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Measuring Sentiments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444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1777" y="100692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Evaluation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78117" y="1186335"/>
            <a:ext cx="353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문서의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센티먼트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측정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7" y="2429816"/>
            <a:ext cx="68675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56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Empirical Analysis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555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57D03C-C36E-4DD8-9345-4A50B3B66F75}"/>
              </a:ext>
            </a:extLst>
          </p:cNvPr>
          <p:cNvSpPr txBox="1"/>
          <p:nvPr/>
        </p:nvSpPr>
        <p:spPr>
          <a:xfrm>
            <a:off x="865216" y="1994891"/>
            <a:ext cx="10786543" cy="2561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첫째</a:t>
            </a:r>
            <a:r>
              <a:rPr lang="en-US" altLang="ko-KR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Lexicon </a:t>
            </a:r>
            <a:r>
              <a:rPr lang="ko-KR" altLang="en-US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기반의 </a:t>
            </a:r>
            <a:r>
              <a:rPr lang="ko-KR" altLang="en-US" sz="2800" spc="-300" dirty="0">
                <a:solidFill>
                  <a:srgbClr val="00002F"/>
                </a:solidFill>
                <a:highlight>
                  <a:srgbClr val="8DBAB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변수로</a:t>
            </a:r>
            <a:r>
              <a:rPr lang="ko-KR" altLang="en-US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BOK</a:t>
            </a:r>
            <a:r>
              <a:rPr lang="ko-KR" altLang="en-US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2800" spc="-300" dirty="0">
                <a:solidFill>
                  <a:srgbClr val="00002F"/>
                </a:solidFill>
                <a:highlight>
                  <a:srgbClr val="8DBAB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</a:t>
            </a:r>
            <a:r>
              <a:rPr lang="en-US" altLang="ko-KR" sz="2800" spc="-300" dirty="0">
                <a:solidFill>
                  <a:srgbClr val="00002F"/>
                </a:solidFill>
                <a:highlight>
                  <a:srgbClr val="8DBAB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spc="-300" dirty="0">
                <a:solidFill>
                  <a:srgbClr val="00002F"/>
                </a:solidFill>
                <a:highlight>
                  <a:srgbClr val="8DBAB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미래 통화 정책을 결정할 수 있는가</a:t>
            </a:r>
            <a:r>
              <a:rPr lang="en-US" altLang="ko-KR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둘째</a:t>
            </a:r>
            <a:r>
              <a:rPr lang="en-US" altLang="ko-KR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800" spc="-300" dirty="0">
                <a:solidFill>
                  <a:srgbClr val="00002F"/>
                </a:solidFill>
                <a:highlight>
                  <a:srgbClr val="8DBAB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field-specific</a:t>
            </a:r>
            <a:r>
              <a:rPr lang="ko-KR" altLang="en-US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사전을 사용하는 것이 유용한가</a:t>
            </a:r>
            <a:r>
              <a:rPr lang="en-US" altLang="ko-KR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셋째</a:t>
            </a:r>
            <a:r>
              <a:rPr lang="en-US" altLang="ko-KR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영한 텍스트가 아니라</a:t>
            </a:r>
            <a:r>
              <a:rPr lang="en-US" altLang="ko-KR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spc="-300" dirty="0">
                <a:solidFill>
                  <a:srgbClr val="00002F"/>
                </a:solidFill>
                <a:highlight>
                  <a:srgbClr val="8DBAB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한글 원문을 사용하는 것도 유용</a:t>
            </a:r>
            <a:r>
              <a:rPr lang="ko-KR" altLang="en-US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한가</a:t>
            </a:r>
            <a:r>
              <a:rPr lang="en-US" altLang="ko-KR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52455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57D03C-C36E-4DD8-9345-4A50B3B66F75}"/>
              </a:ext>
            </a:extLst>
          </p:cNvPr>
          <p:cNvSpPr txBox="1"/>
          <p:nvPr/>
        </p:nvSpPr>
        <p:spPr>
          <a:xfrm>
            <a:off x="2501105" y="2380935"/>
            <a:ext cx="7189789" cy="1699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Lexicon </a:t>
            </a:r>
            <a:r>
              <a:rPr lang="ko-KR" altLang="en-US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기반의 변수로 </a:t>
            </a:r>
            <a:endParaRPr lang="en-US" altLang="ko-KR" sz="28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BOK</a:t>
            </a:r>
            <a:r>
              <a:rPr lang="ko-KR" altLang="en-US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현재</a:t>
            </a:r>
            <a:r>
              <a:rPr lang="en-US" altLang="ko-KR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미래 통화 정책을 결정할 수 있는가</a:t>
            </a:r>
            <a:r>
              <a:rPr lang="en-US" altLang="ko-KR" sz="28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4816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2"/>
            <a:ext cx="4398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Measures of MP Sentiment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3220" y="1050020"/>
            <a:ext cx="320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Lexicon </a:t>
            </a:r>
            <a:r>
              <a:rPr lang="ko-KR" altLang="en-US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변수로  통화 정책을 결정할 수 있는가</a:t>
            </a:r>
            <a:r>
              <a:rPr lang="en-US" altLang="ko-KR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86E5F-31AF-4DFB-847E-6A427647C08A}"/>
              </a:ext>
            </a:extLst>
          </p:cNvPr>
          <p:cNvSpPr txBox="1"/>
          <p:nvPr/>
        </p:nvSpPr>
        <p:spPr>
          <a:xfrm>
            <a:off x="545974" y="2088321"/>
            <a:ext cx="4452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Tone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측정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6FAC9-887B-4374-8AD9-ECB22A8095A2}"/>
              </a:ext>
            </a:extLst>
          </p:cNvPr>
          <p:cNvSpPr txBox="1"/>
          <p:nvPr/>
        </p:nvSpPr>
        <p:spPr>
          <a:xfrm>
            <a:off x="865886" y="2811123"/>
            <a:ext cx="43603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ko-KR" spc="-150" dirty="0">
                <a:ln>
                  <a:solidFill>
                    <a:srgbClr val="D0CECE">
                      <a:alpha val="0"/>
                    </a:srgbClr>
                  </a:solidFill>
                </a:ln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Market</a:t>
            </a:r>
            <a:r>
              <a:rPr lang="ko-KR" altLang="en-US" spc="-150" dirty="0">
                <a:ln>
                  <a:solidFill>
                    <a:srgbClr val="D0CECE">
                      <a:alpha val="0"/>
                    </a:srgbClr>
                  </a:solidFill>
                </a:ln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pc="-150" dirty="0">
                <a:ln>
                  <a:solidFill>
                    <a:srgbClr val="D0CECE">
                      <a:alpha val="0"/>
                    </a:srgbClr>
                  </a:solidFill>
                </a:ln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approach</a:t>
            </a:r>
            <a:r>
              <a:rPr lang="ko-KR" altLang="en-US" spc="-150" dirty="0">
                <a:ln>
                  <a:solidFill>
                    <a:srgbClr val="D0CECE">
                      <a:alpha val="0"/>
                    </a:srgbClr>
                  </a:solidFill>
                </a:ln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기반 사전을 사용해 </a:t>
            </a:r>
            <a:br>
              <a:rPr lang="en-US" altLang="ko-KR" spc="-150" dirty="0">
                <a:ln>
                  <a:solidFill>
                    <a:srgbClr val="D0CECE">
                      <a:alpha val="0"/>
                    </a:srgbClr>
                  </a:solidFill>
                </a:ln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pc="-150" dirty="0">
                <a:ln>
                  <a:solidFill>
                    <a:srgbClr val="D0CECE">
                      <a:alpha val="0"/>
                    </a:srgbClr>
                  </a:solidFill>
                </a:ln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측정한 지표</a:t>
            </a:r>
            <a:endParaRPr lang="en-US" altLang="ko-KR" spc="-150" dirty="0">
              <a:ln>
                <a:solidFill>
                  <a:srgbClr val="D0CECE">
                    <a:alpha val="0"/>
                  </a:srgbClr>
                </a:solidFill>
              </a:ln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AutoNum type="arabicParenBoth"/>
            </a:pPr>
            <a:r>
              <a:rPr lang="en-US" altLang="ko-KR" spc="-150" dirty="0">
                <a:ln>
                  <a:solidFill>
                    <a:srgbClr val="D0CECE">
                      <a:alpha val="0"/>
                    </a:srgbClr>
                  </a:solidFill>
                </a:ln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Lexical approach</a:t>
            </a:r>
            <a:r>
              <a:rPr lang="ko-KR" altLang="en-US" spc="-150" dirty="0">
                <a:ln>
                  <a:solidFill>
                    <a:srgbClr val="D0CECE">
                      <a:alpha val="0"/>
                    </a:srgbClr>
                  </a:solidFill>
                </a:ln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기반 사전을 사용해 </a:t>
            </a:r>
            <a:br>
              <a:rPr lang="en-US" altLang="ko-KR" spc="-150" dirty="0">
                <a:ln>
                  <a:solidFill>
                    <a:srgbClr val="D0CECE">
                      <a:alpha val="0"/>
                    </a:srgbClr>
                  </a:solidFill>
                </a:ln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pc="-150" dirty="0">
                <a:ln>
                  <a:solidFill>
                    <a:srgbClr val="D0CECE">
                      <a:alpha val="0"/>
                    </a:srgbClr>
                  </a:solidFill>
                </a:ln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측정한 지표</a:t>
            </a:r>
            <a:endParaRPr lang="en-US" altLang="ko-KR" spc="-150" dirty="0">
              <a:ln>
                <a:solidFill>
                  <a:srgbClr val="D0CECE">
                    <a:alpha val="0"/>
                  </a:srgbClr>
                </a:solidFill>
              </a:ln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pc="-150" dirty="0">
                <a:ln>
                  <a:solidFill>
                    <a:srgbClr val="D0CECE">
                      <a:alpha val="0"/>
                    </a:srgbClr>
                  </a:solidFill>
                </a:ln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algn="ctr"/>
            <a:r>
              <a:rPr lang="ko-KR" altLang="en-US" spc="-150" dirty="0">
                <a:ln>
                  <a:solidFill>
                    <a:srgbClr val="D0CECE">
                      <a:alpha val="0"/>
                    </a:srgbClr>
                  </a:solidFill>
                </a:ln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의사록 전체 문장들의 </a:t>
            </a:r>
            <a:endParaRPr lang="en-US" altLang="ko-KR" spc="-150" dirty="0">
              <a:ln>
                <a:solidFill>
                  <a:srgbClr val="D0CECE">
                    <a:alpha val="0"/>
                  </a:srgbClr>
                </a:solidFill>
              </a:ln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pc="-150" dirty="0" err="1">
                <a:ln>
                  <a:solidFill>
                    <a:srgbClr val="D0CECE">
                      <a:alpha val="0"/>
                    </a:srgbClr>
                  </a:solidFill>
                </a:ln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센티멘트</a:t>
            </a:r>
            <a:r>
              <a:rPr lang="ko-KR" altLang="en-US" spc="-150" dirty="0">
                <a:ln>
                  <a:solidFill>
                    <a:srgbClr val="D0CECE">
                      <a:alpha val="0"/>
                    </a:srgbClr>
                  </a:solidFill>
                </a:ln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점수로 결과를 산출</a:t>
            </a:r>
            <a:endParaRPr lang="en-US" altLang="ko-KR" spc="-150" dirty="0">
              <a:ln>
                <a:solidFill>
                  <a:srgbClr val="D0CECE">
                    <a:alpha val="0"/>
                  </a:srgbClr>
                </a:solidFill>
              </a:ln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pc="-150" dirty="0">
              <a:ln>
                <a:solidFill>
                  <a:srgbClr val="D0CECE">
                    <a:alpha val="0"/>
                  </a:srgbClr>
                </a:solidFill>
              </a:ln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C08B5A-706C-45C7-BA7E-DFC0CFB2C5A9}"/>
              </a:ext>
            </a:extLst>
          </p:cNvPr>
          <p:cNvSpPr txBox="1"/>
          <p:nvPr/>
        </p:nvSpPr>
        <p:spPr>
          <a:xfrm>
            <a:off x="1319464" y="5119447"/>
            <a:ext cx="68023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n>
                  <a:solidFill>
                    <a:srgbClr val="70AD47">
                      <a:alpha val="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분석대상</a:t>
            </a:r>
            <a:r>
              <a:rPr lang="en-US" altLang="ko-KR" sz="1200" dirty="0">
                <a:ln>
                  <a:solidFill>
                    <a:srgbClr val="70AD47">
                      <a:alpha val="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>
                <a:ln>
                  <a:solidFill>
                    <a:srgbClr val="70AD47">
                      <a:alpha val="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통화정책</a:t>
            </a:r>
            <a:r>
              <a:rPr lang="en-US" altLang="ko-KR" sz="1200" dirty="0">
                <a:ln>
                  <a:solidFill>
                    <a:srgbClr val="70AD47">
                      <a:alpha val="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(MP)</a:t>
            </a:r>
            <a:endParaRPr lang="ko-KR" altLang="en-US" sz="1200" dirty="0">
              <a:ln>
                <a:solidFill>
                  <a:srgbClr val="70AD47">
                    <a:alpha val="0"/>
                  </a:srgb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552C141-9F7A-4604-8806-AB815088F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06" y="989148"/>
            <a:ext cx="5604520" cy="5286597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694D9922-7C02-4541-A970-711AC9E956F4}"/>
              </a:ext>
            </a:extLst>
          </p:cNvPr>
          <p:cNvSpPr/>
          <p:nvPr/>
        </p:nvSpPr>
        <p:spPr>
          <a:xfrm>
            <a:off x="8254314" y="3688286"/>
            <a:ext cx="543697" cy="599509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023D0EB-952E-48F2-8AEE-205870504E45}"/>
              </a:ext>
            </a:extLst>
          </p:cNvPr>
          <p:cNvSpPr/>
          <p:nvPr/>
        </p:nvSpPr>
        <p:spPr>
          <a:xfrm>
            <a:off x="9163848" y="4614877"/>
            <a:ext cx="543697" cy="599509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65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285750" y="579881"/>
            <a:ext cx="11907520" cy="0"/>
          </a:xfrm>
          <a:custGeom>
            <a:avLst/>
            <a:gdLst/>
            <a:ahLst/>
            <a:cxnLst/>
            <a:rect l="l" t="t" r="r" b="b"/>
            <a:pathLst>
              <a:path w="11907520">
                <a:moveTo>
                  <a:pt x="0" y="0"/>
                </a:moveTo>
                <a:lnTo>
                  <a:pt x="11907520" y="0"/>
                </a:lnTo>
              </a:path>
            </a:pathLst>
          </a:custGeom>
          <a:ln w="28956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 sz="20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98042" y="146430"/>
            <a:ext cx="25361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800" b="0" spc="-26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연구  목적</a:t>
            </a:r>
            <a:endParaRPr sz="2800" dirty="0">
              <a:latin typeface="돋움" panose="020B0600000101010101" pitchFamily="50" charset="-127"/>
              <a:ea typeface="돋움" panose="020B0600000101010101" pitchFamily="50" charset="-127"/>
              <a:cs typeface="WenQuanYi Micro He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09244" y="973755"/>
            <a:ext cx="10574020" cy="2733001"/>
            <a:chOff x="809244" y="853439"/>
            <a:chExt cx="10574020" cy="2181225"/>
          </a:xfrm>
        </p:grpSpPr>
        <p:sp>
          <p:nvSpPr>
            <p:cNvPr id="13" name="object 13"/>
            <p:cNvSpPr/>
            <p:nvPr/>
          </p:nvSpPr>
          <p:spPr>
            <a:xfrm>
              <a:off x="815340" y="1048511"/>
              <a:ext cx="10561320" cy="1979930"/>
            </a:xfrm>
            <a:custGeom>
              <a:avLst/>
              <a:gdLst/>
              <a:ahLst/>
              <a:cxnLst/>
              <a:rect l="l" t="t" r="r" b="b"/>
              <a:pathLst>
                <a:path w="10561320" h="1979930">
                  <a:moveTo>
                    <a:pt x="0" y="1979676"/>
                  </a:moveTo>
                  <a:lnTo>
                    <a:pt x="10561320" y="1979676"/>
                  </a:lnTo>
                  <a:lnTo>
                    <a:pt x="10561320" y="0"/>
                  </a:lnTo>
                  <a:lnTo>
                    <a:pt x="0" y="0"/>
                  </a:lnTo>
                  <a:lnTo>
                    <a:pt x="0" y="1979676"/>
                  </a:lnTo>
                  <a:close/>
                </a:path>
              </a:pathLst>
            </a:custGeom>
            <a:ln w="12192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389888" y="853439"/>
              <a:ext cx="1983105" cy="390525"/>
            </a:xfrm>
            <a:custGeom>
              <a:avLst/>
              <a:gdLst/>
              <a:ahLst/>
              <a:cxnLst/>
              <a:rect l="l" t="t" r="r" b="b"/>
              <a:pathLst>
                <a:path w="1983104" h="390525">
                  <a:moveTo>
                    <a:pt x="1982724" y="0"/>
                  </a:moveTo>
                  <a:lnTo>
                    <a:pt x="0" y="0"/>
                  </a:lnTo>
                  <a:lnTo>
                    <a:pt x="0" y="390143"/>
                  </a:lnTo>
                  <a:lnTo>
                    <a:pt x="1982724" y="390143"/>
                  </a:lnTo>
                  <a:lnTo>
                    <a:pt x="19827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4384" y="882777"/>
            <a:ext cx="1056132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8825">
              <a:lnSpc>
                <a:spcPct val="100000"/>
              </a:lnSpc>
              <a:spcBef>
                <a:spcPts val="100"/>
              </a:spcBef>
            </a:pP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Text as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 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data</a:t>
            </a:r>
            <a:endParaRPr lang="en-US" altLang="ko-KR" spc="-5" dirty="0">
              <a:latin typeface="돋움" panose="020B0600000101010101" pitchFamily="50" charset="-127"/>
              <a:ea typeface="돋움" panose="020B0600000101010101" pitchFamily="50" charset="-127"/>
              <a:cs typeface="WenQuanYi Micro He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altLang="ko-KR" spc="-5" dirty="0">
              <a:latin typeface="돋움" panose="020B0600000101010101" pitchFamily="50" charset="-127"/>
              <a:ea typeface="돋움" panose="020B0600000101010101" pitchFamily="50" charset="-127"/>
              <a:cs typeface="WenQuanYi Micro He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해석과 정량화가 어렵다</a:t>
            </a:r>
            <a:r>
              <a:rPr lang="en-US" altLang="ko-KR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.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경제</a:t>
            </a:r>
            <a:r>
              <a:rPr lang="en-US" altLang="ko-KR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/</a:t>
            </a:r>
            <a:r>
              <a:rPr lang="ko-KR" altLang="en-US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금융 분야에서는 크게 사용되지 않았다</a:t>
            </a:r>
            <a:r>
              <a:rPr lang="en-US" altLang="ko-KR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.</a:t>
            </a: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lang="en-US" altLang="ko-KR" spc="-5" dirty="0">
              <a:latin typeface="돋움" panose="020B0600000101010101" pitchFamily="50" charset="-127"/>
              <a:ea typeface="돋움" panose="020B0600000101010101" pitchFamily="50" charset="-127"/>
              <a:cs typeface="WenQuanYi Micro He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311C8A-4686-484A-8C0A-14ED613864F5}"/>
              </a:ext>
            </a:extLst>
          </p:cNvPr>
          <p:cNvSpPr txBox="1"/>
          <p:nvPr/>
        </p:nvSpPr>
        <p:spPr>
          <a:xfrm>
            <a:off x="502154" y="2386988"/>
            <a:ext cx="109535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ctr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en-US" altLang="ko-KR" sz="2000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“text mining can not only </a:t>
            </a:r>
            <a:r>
              <a:rPr lang="en-US" altLang="ko-KR" sz="2800" b="1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process</a:t>
            </a:r>
            <a:r>
              <a:rPr lang="ko-KR" altLang="en-US" sz="2800" b="1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 </a:t>
            </a:r>
            <a:r>
              <a:rPr lang="en-US" altLang="ko-KR" sz="2800" b="1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more</a:t>
            </a:r>
            <a:r>
              <a:rPr lang="ko-KR" altLang="en-US" sz="2800" b="1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 </a:t>
            </a:r>
            <a:r>
              <a:rPr lang="en-US" altLang="ko-KR" sz="2800" b="1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texts</a:t>
            </a:r>
            <a:r>
              <a:rPr lang="en-US" altLang="ko-KR" sz="2000" b="1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 </a:t>
            </a:r>
            <a:r>
              <a:rPr lang="en-US" altLang="ko-KR" sz="2000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than any person could ever read, </a:t>
            </a:r>
          </a:p>
          <a:p>
            <a:pPr marL="12065" algn="ctr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en-US" altLang="ko-KR" sz="2000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but also </a:t>
            </a:r>
            <a:r>
              <a:rPr lang="en-US" altLang="ko-KR" sz="2800" b="1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extract information</a:t>
            </a:r>
            <a:r>
              <a:rPr lang="en-US" altLang="ko-KR" sz="2800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 </a:t>
            </a:r>
            <a:r>
              <a:rPr lang="en-US" altLang="ko-KR" sz="2000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that might be </a:t>
            </a:r>
            <a:r>
              <a:rPr lang="en-US" altLang="ko-KR" sz="2800" b="1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missed by human </a:t>
            </a:r>
            <a:r>
              <a:rPr lang="en-US" altLang="ko-KR" sz="2000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readers</a:t>
            </a:r>
            <a:r>
              <a:rPr lang="en-US" altLang="ko-KR" sz="1600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”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73EEF6D-CAA2-4293-9BA2-EDF4FBBA2EC5}"/>
              </a:ext>
            </a:extLst>
          </p:cNvPr>
          <p:cNvSpPr/>
          <p:nvPr/>
        </p:nvSpPr>
        <p:spPr>
          <a:xfrm>
            <a:off x="5374173" y="3943378"/>
            <a:ext cx="1209510" cy="819611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AF4D6C-7DBC-4EFE-AD40-A110FD243690}"/>
              </a:ext>
            </a:extLst>
          </p:cNvPr>
          <p:cNvSpPr txBox="1"/>
          <p:nvPr/>
        </p:nvSpPr>
        <p:spPr>
          <a:xfrm>
            <a:off x="1876683" y="5162772"/>
            <a:ext cx="82044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텍스트 마이닝을 활용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금통위 의사록을 바탕으로 </a:t>
            </a:r>
            <a:endParaRPr lang="en-US" altLang="ko-KR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정책금리에 대한 예측과 설명력을 확인한다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923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5493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Explaining the BOK’s MPD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3220" y="1050020"/>
            <a:ext cx="320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Lexicon </a:t>
            </a:r>
            <a:r>
              <a:rPr lang="ko-KR" altLang="en-US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변수로  통화 정책을 결정할 수 있는가</a:t>
            </a:r>
            <a:r>
              <a:rPr lang="en-US" altLang="ko-KR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796256-862F-4336-8C7E-A9F0B068B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055" y="4831647"/>
            <a:ext cx="4443944" cy="7047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4FF65B-2B47-470A-BCAC-A618AB0ADA7C}"/>
              </a:ext>
            </a:extLst>
          </p:cNvPr>
          <p:cNvSpPr txBox="1"/>
          <p:nvPr/>
        </p:nvSpPr>
        <p:spPr>
          <a:xfrm>
            <a:off x="2471662" y="2294861"/>
            <a:ext cx="72486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통화정책 기준 금리를 결정할 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b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테일러 준칙에 따른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ordered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probit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모형을 사용한다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추정의 경우, </a:t>
            </a:r>
            <a:r>
              <a:rPr lang="ko-KR" altLang="en-US" sz="2000" dirty="0">
                <a:highlight>
                  <a:srgbClr val="8DBABD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역학적 특성을 보장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ctr"/>
            <a:r>
              <a:rPr lang="ko-KR" altLang="en-US" sz="2000" dirty="0">
                <a:highlight>
                  <a:srgbClr val="8DBABD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시간에 따른 금리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예측하기 위해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968A765-0CD3-40FA-BA54-0EBF5CD73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662" y="4831647"/>
            <a:ext cx="4165230" cy="13800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55A86C9-2833-47D3-8E24-E46E2EF59A5F}"/>
              </a:ext>
            </a:extLst>
          </p:cNvPr>
          <p:cNvSpPr txBox="1"/>
          <p:nvPr/>
        </p:nvSpPr>
        <p:spPr>
          <a:xfrm>
            <a:off x="1652055" y="5750066"/>
            <a:ext cx="610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n>
                  <a:solidFill>
                    <a:srgbClr val="70AD47">
                      <a:alpha val="0"/>
                    </a:srgbClr>
                  </a:solidFill>
                </a:ln>
              </a:rPr>
              <a:t>*</a:t>
            </a:r>
            <a:r>
              <a:rPr lang="ko-KR" altLang="en-US" sz="1200" dirty="0">
                <a:ln>
                  <a:solidFill>
                    <a:srgbClr val="70AD47">
                      <a:alpha val="0"/>
                    </a:srgbClr>
                  </a:solidFill>
                </a:ln>
              </a:rPr>
              <a:t>거시경제학적으로 </a:t>
            </a:r>
            <a:br>
              <a:rPr lang="en-US" altLang="ko-KR" sz="1200" dirty="0">
                <a:ln>
                  <a:solidFill>
                    <a:srgbClr val="70AD47">
                      <a:alpha val="0"/>
                    </a:srgbClr>
                  </a:solidFill>
                </a:ln>
              </a:rPr>
            </a:br>
            <a:r>
              <a:rPr lang="ko-KR" altLang="en-US" sz="1200" dirty="0">
                <a:ln>
                  <a:solidFill>
                    <a:srgbClr val="70AD47">
                      <a:alpha val="0"/>
                    </a:srgbClr>
                  </a:solidFill>
                </a:ln>
              </a:rPr>
              <a:t>통화정책기조를 설명하는 데 유용한 식이다</a:t>
            </a:r>
          </a:p>
        </p:txBody>
      </p:sp>
    </p:spTree>
    <p:extLst>
      <p:ext uri="{BB962C8B-B14F-4D97-AF65-F5344CB8AC3E}">
        <p14:creationId xmlns:p14="http://schemas.microsoft.com/office/powerpoint/2010/main" val="1824335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3220" y="1050020"/>
            <a:ext cx="320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Lexicon </a:t>
            </a:r>
            <a:r>
              <a:rPr lang="ko-KR" altLang="en-US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변수로  통화 정책을 결정할 수 있는가</a:t>
            </a:r>
            <a:r>
              <a:rPr lang="en-US" altLang="ko-KR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328AE-22DF-4363-9D32-4478D3E7EC29}"/>
              </a:ext>
            </a:extLst>
          </p:cNvPr>
          <p:cNvSpPr txBox="1"/>
          <p:nvPr/>
        </p:nvSpPr>
        <p:spPr>
          <a:xfrm>
            <a:off x="3513016" y="1908944"/>
            <a:ext cx="47789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MP 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대표할 수 있는</a:t>
            </a:r>
            <a:endParaRPr lang="en-US" altLang="ko-KR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가지의  종속변수를 사용하였음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77564C-0C81-44C5-AF97-4AACA90A0D51}"/>
              </a:ext>
            </a:extLst>
          </p:cNvPr>
          <p:cNvSpPr/>
          <p:nvPr/>
        </p:nvSpPr>
        <p:spPr>
          <a:xfrm>
            <a:off x="3492848" y="2928570"/>
            <a:ext cx="1979271" cy="23789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한국은행의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기준금리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BOKt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E05CC6-217F-44B2-A039-28A4205B867E}"/>
              </a:ext>
            </a:extLst>
          </p:cNvPr>
          <p:cNvSpPr/>
          <p:nvPr/>
        </p:nvSpPr>
        <p:spPr>
          <a:xfrm>
            <a:off x="6312651" y="2928570"/>
            <a:ext cx="1979271" cy="23789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한국은행의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기준금리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변경 크기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MPDt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25A0BC-8F15-437F-A0A0-8007F4E5C803}"/>
              </a:ext>
            </a:extLst>
          </p:cNvPr>
          <p:cNvSpPr txBox="1"/>
          <p:nvPr/>
        </p:nvSpPr>
        <p:spPr>
          <a:xfrm>
            <a:off x="6312651" y="5342290"/>
            <a:ext cx="6104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*-1: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인하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0: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변경없음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1: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인상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CBD3A-1713-467B-B110-EFC8DCCC4028}"/>
              </a:ext>
            </a:extLst>
          </p:cNvPr>
          <p:cNvSpPr txBox="1"/>
          <p:nvPr/>
        </p:nvSpPr>
        <p:spPr>
          <a:xfrm>
            <a:off x="1026522" y="435493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Explaining the BOK’s MPD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778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3583FD-9606-4EA9-ADE9-07C8DB0B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876" y="1123656"/>
            <a:ext cx="7667150" cy="56460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E42A2EC-61E3-4F51-8A9F-C96E319929E8}"/>
              </a:ext>
            </a:extLst>
          </p:cNvPr>
          <p:cNvSpPr/>
          <p:nvPr/>
        </p:nvSpPr>
        <p:spPr>
          <a:xfrm>
            <a:off x="7327556" y="4398496"/>
            <a:ext cx="2003584" cy="125301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B4C7B8-7850-483D-97AB-FB324F5F7583}"/>
              </a:ext>
            </a:extLst>
          </p:cNvPr>
          <p:cNvSpPr/>
          <p:nvPr/>
        </p:nvSpPr>
        <p:spPr>
          <a:xfrm>
            <a:off x="7327556" y="6532602"/>
            <a:ext cx="1804087" cy="23711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3220" y="1050020"/>
            <a:ext cx="320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Lexicon </a:t>
            </a:r>
            <a:r>
              <a:rPr lang="ko-KR" altLang="en-US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변수로  통화 정책을 결정할 수 있는가</a:t>
            </a:r>
            <a:r>
              <a:rPr lang="en-US" altLang="ko-KR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3C52A-4A84-4E4B-9901-4EB33ED80A2D}"/>
              </a:ext>
            </a:extLst>
          </p:cNvPr>
          <p:cNvSpPr txBox="1"/>
          <p:nvPr/>
        </p:nvSpPr>
        <p:spPr>
          <a:xfrm>
            <a:off x="1026522" y="435493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Explaining the BOK’s MPD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F6C423-6FAE-4A28-92D3-EC1BFF2308C8}"/>
              </a:ext>
            </a:extLst>
          </p:cNvPr>
          <p:cNvSpPr txBox="1"/>
          <p:nvPr/>
        </p:nvSpPr>
        <p:spPr>
          <a:xfrm>
            <a:off x="865601" y="3405567"/>
            <a:ext cx="2481842" cy="461665"/>
          </a:xfrm>
          <a:prstGeom prst="rect">
            <a:avLst/>
          </a:prstGeom>
          <a:solidFill>
            <a:srgbClr val="70AD47"/>
          </a:solidFill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BOK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정책의 변화</a:t>
            </a:r>
          </a:p>
        </p:txBody>
      </p:sp>
    </p:spTree>
    <p:extLst>
      <p:ext uri="{BB962C8B-B14F-4D97-AF65-F5344CB8AC3E}">
        <p14:creationId xmlns:p14="http://schemas.microsoft.com/office/powerpoint/2010/main" val="2031161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328AE-22DF-4363-9D32-4478D3E7EC29}"/>
              </a:ext>
            </a:extLst>
          </p:cNvPr>
          <p:cNvSpPr txBox="1"/>
          <p:nvPr/>
        </p:nvSpPr>
        <p:spPr>
          <a:xfrm>
            <a:off x="865601" y="3405567"/>
            <a:ext cx="2481842" cy="461665"/>
          </a:xfrm>
          <a:prstGeom prst="rect">
            <a:avLst/>
          </a:prstGeom>
          <a:solidFill>
            <a:srgbClr val="70AD47"/>
          </a:solidFill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BOK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정책의 변화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560EEF-7736-4A6E-968A-C382FCDDF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576" y="1632373"/>
            <a:ext cx="7791450" cy="5105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8B6694A-0856-4C16-8A14-76023AC12422}"/>
              </a:ext>
            </a:extLst>
          </p:cNvPr>
          <p:cNvSpPr/>
          <p:nvPr/>
        </p:nvSpPr>
        <p:spPr>
          <a:xfrm>
            <a:off x="7098062" y="4232460"/>
            <a:ext cx="2003584" cy="125301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D8FBE1-2DDE-4449-9C46-1744767A24FD}"/>
              </a:ext>
            </a:extLst>
          </p:cNvPr>
          <p:cNvSpPr/>
          <p:nvPr/>
        </p:nvSpPr>
        <p:spPr>
          <a:xfrm>
            <a:off x="7241059" y="6365235"/>
            <a:ext cx="1717590" cy="34782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5A8597-C3B0-480C-A6AC-F10DDCDE7C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2084"/>
          <a:stretch/>
        </p:blipFill>
        <p:spPr>
          <a:xfrm>
            <a:off x="3978876" y="1123657"/>
            <a:ext cx="7667150" cy="44693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93220" y="1050020"/>
            <a:ext cx="320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Lexicon </a:t>
            </a:r>
            <a:r>
              <a:rPr lang="ko-KR" altLang="en-US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변수로  통화 정책을 결정할 수 있는가</a:t>
            </a:r>
            <a:r>
              <a:rPr lang="en-US" altLang="ko-KR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64C764-E469-419B-8ED0-59A98B6087F9}"/>
              </a:ext>
            </a:extLst>
          </p:cNvPr>
          <p:cNvSpPr txBox="1"/>
          <p:nvPr/>
        </p:nvSpPr>
        <p:spPr>
          <a:xfrm>
            <a:off x="1026522" y="435493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Explaining the BOK’s MPD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690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518F3C-5FFC-4289-BD47-A3615656B2C2}"/>
              </a:ext>
            </a:extLst>
          </p:cNvPr>
          <p:cNvSpPr txBox="1"/>
          <p:nvPr/>
        </p:nvSpPr>
        <p:spPr>
          <a:xfrm>
            <a:off x="865601" y="3405567"/>
            <a:ext cx="2481842" cy="461665"/>
          </a:xfrm>
          <a:prstGeom prst="rect">
            <a:avLst/>
          </a:prstGeom>
          <a:solidFill>
            <a:srgbClr val="70AD47"/>
          </a:solidFill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BOK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정책의 변화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560EEF-7736-4A6E-968A-C382FCDDF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576" y="1607659"/>
            <a:ext cx="7791450" cy="5105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8B6694A-0856-4C16-8A14-76023AC12422}"/>
              </a:ext>
            </a:extLst>
          </p:cNvPr>
          <p:cNvSpPr/>
          <p:nvPr/>
        </p:nvSpPr>
        <p:spPr>
          <a:xfrm>
            <a:off x="7098062" y="4232460"/>
            <a:ext cx="2003584" cy="125301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D8FBE1-2DDE-4449-9C46-1744767A24FD}"/>
              </a:ext>
            </a:extLst>
          </p:cNvPr>
          <p:cNvSpPr/>
          <p:nvPr/>
        </p:nvSpPr>
        <p:spPr>
          <a:xfrm>
            <a:off x="7241059" y="6365235"/>
            <a:ext cx="1717590" cy="34782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5A8597-C3B0-480C-A6AC-F10DDCDE7C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2084"/>
          <a:stretch/>
        </p:blipFill>
        <p:spPr>
          <a:xfrm>
            <a:off x="3978876" y="1123657"/>
            <a:ext cx="7667150" cy="44693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93220" y="1050020"/>
            <a:ext cx="320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Lexicon </a:t>
            </a:r>
            <a:r>
              <a:rPr lang="ko-KR" altLang="en-US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변수로  통화 정책을 결정할 수 있는가</a:t>
            </a:r>
            <a:r>
              <a:rPr lang="en-US" altLang="ko-KR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D6B1D3-3ED2-4DBB-844D-B902C48C5920}"/>
              </a:ext>
            </a:extLst>
          </p:cNvPr>
          <p:cNvSpPr/>
          <p:nvPr/>
        </p:nvSpPr>
        <p:spPr>
          <a:xfrm>
            <a:off x="0" y="2402401"/>
            <a:ext cx="12192000" cy="2298356"/>
          </a:xfrm>
          <a:prstGeom prst="rect">
            <a:avLst/>
          </a:prstGeom>
          <a:solidFill>
            <a:srgbClr val="00002F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E7410-B994-4A0B-A69C-A71657293EF0}"/>
              </a:ext>
            </a:extLst>
          </p:cNvPr>
          <p:cNvSpPr txBox="1"/>
          <p:nvPr/>
        </p:nvSpPr>
        <p:spPr>
          <a:xfrm>
            <a:off x="4518182" y="3155359"/>
            <a:ext cx="61042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MPD</a:t>
            </a:r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어떨까</a:t>
            </a:r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DD5468-2739-4EA4-B332-DB8DADD955A6}"/>
              </a:ext>
            </a:extLst>
          </p:cNvPr>
          <p:cNvSpPr txBox="1"/>
          <p:nvPr/>
        </p:nvSpPr>
        <p:spPr>
          <a:xfrm>
            <a:off x="1026522" y="435493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Explaining the BOK’s MPD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953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B5BFF90-55FA-41B3-AAF8-9ECB985FB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798" y="863935"/>
            <a:ext cx="7924800" cy="5762625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B6694A-0856-4C16-8A14-76023AC12422}"/>
              </a:ext>
            </a:extLst>
          </p:cNvPr>
          <p:cNvSpPr/>
          <p:nvPr/>
        </p:nvSpPr>
        <p:spPr>
          <a:xfrm>
            <a:off x="7203989" y="4272449"/>
            <a:ext cx="2003584" cy="125301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D8FBE1-2DDE-4449-9C46-1744767A24FD}"/>
              </a:ext>
            </a:extLst>
          </p:cNvPr>
          <p:cNvSpPr/>
          <p:nvPr/>
        </p:nvSpPr>
        <p:spPr>
          <a:xfrm>
            <a:off x="7203989" y="6365235"/>
            <a:ext cx="1754660" cy="26132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3220" y="1050020"/>
            <a:ext cx="320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Lexicon </a:t>
            </a:r>
            <a:r>
              <a:rPr lang="ko-KR" altLang="en-US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변수로  통화 정책을 결정할 수 있는가</a:t>
            </a:r>
            <a:r>
              <a:rPr lang="en-US" altLang="ko-KR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F812F-4ABB-4F18-A11C-D3D87B4ACFFB}"/>
              </a:ext>
            </a:extLst>
          </p:cNvPr>
          <p:cNvSpPr txBox="1"/>
          <p:nvPr/>
        </p:nvSpPr>
        <p:spPr>
          <a:xfrm>
            <a:off x="1026522" y="435493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Explaining the BOK’s MPD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FD859-F45A-46C6-8FF2-7C0F43DC88EC}"/>
              </a:ext>
            </a:extLst>
          </p:cNvPr>
          <p:cNvSpPr txBox="1"/>
          <p:nvPr/>
        </p:nvSpPr>
        <p:spPr>
          <a:xfrm>
            <a:off x="1069803" y="3099313"/>
            <a:ext cx="2259424" cy="156966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한국은행의 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기준금리 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 크기의 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변화</a:t>
            </a:r>
          </a:p>
        </p:txBody>
      </p:sp>
    </p:spTree>
    <p:extLst>
      <p:ext uri="{BB962C8B-B14F-4D97-AF65-F5344CB8AC3E}">
        <p14:creationId xmlns:p14="http://schemas.microsoft.com/office/powerpoint/2010/main" val="3715783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12ACC95-653E-4C32-A42D-0CAC29FD5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672"/>
          <a:stretch/>
        </p:blipFill>
        <p:spPr>
          <a:xfrm>
            <a:off x="4272617" y="1447205"/>
            <a:ext cx="7800975" cy="5188550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3220" y="1050020"/>
            <a:ext cx="320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Lexicon </a:t>
            </a:r>
            <a:r>
              <a:rPr lang="ko-KR" altLang="en-US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변수로  통화 정책을 결정할 수 있는가</a:t>
            </a:r>
            <a:r>
              <a:rPr lang="en-US" altLang="ko-KR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B6694A-0856-4C16-8A14-76023AC12422}"/>
              </a:ext>
            </a:extLst>
          </p:cNvPr>
          <p:cNvSpPr/>
          <p:nvPr/>
        </p:nvSpPr>
        <p:spPr>
          <a:xfrm>
            <a:off x="7707142" y="4133071"/>
            <a:ext cx="2003584" cy="125301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D26112-8EDE-4C13-8E59-CCE993A468C9}"/>
              </a:ext>
            </a:extLst>
          </p:cNvPr>
          <p:cNvSpPr/>
          <p:nvPr/>
        </p:nvSpPr>
        <p:spPr>
          <a:xfrm>
            <a:off x="7821827" y="6241666"/>
            <a:ext cx="1742302" cy="233276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7D2D9F-2512-45D7-8770-9FB2F29199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2669"/>
          <a:stretch/>
        </p:blipFill>
        <p:spPr>
          <a:xfrm>
            <a:off x="4252248" y="897966"/>
            <a:ext cx="7924800" cy="422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7CF2AE-D3CA-4973-AD0A-1204DF5E8CD0}"/>
              </a:ext>
            </a:extLst>
          </p:cNvPr>
          <p:cNvSpPr txBox="1"/>
          <p:nvPr/>
        </p:nvSpPr>
        <p:spPr>
          <a:xfrm>
            <a:off x="1026522" y="435493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Explaining the BOK’s MPD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29493-9D0F-417A-B7B8-399CB5AF7A81}"/>
              </a:ext>
            </a:extLst>
          </p:cNvPr>
          <p:cNvSpPr txBox="1"/>
          <p:nvPr/>
        </p:nvSpPr>
        <p:spPr>
          <a:xfrm>
            <a:off x="1069803" y="3099313"/>
            <a:ext cx="2259424" cy="156966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한국은행의 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기준금리 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 크기의 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변화</a:t>
            </a:r>
          </a:p>
        </p:txBody>
      </p:sp>
    </p:spTree>
    <p:extLst>
      <p:ext uri="{BB962C8B-B14F-4D97-AF65-F5344CB8AC3E}">
        <p14:creationId xmlns:p14="http://schemas.microsoft.com/office/powerpoint/2010/main" val="3339072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B94BB955-CE19-43F4-B8BA-0F952D315A44}"/>
              </a:ext>
            </a:extLst>
          </p:cNvPr>
          <p:cNvSpPr txBox="1"/>
          <p:nvPr/>
        </p:nvSpPr>
        <p:spPr>
          <a:xfrm>
            <a:off x="1069803" y="3099313"/>
            <a:ext cx="2259424" cy="156966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한국은행의 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기준금리 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 크기의 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019B9-C56B-4BA9-BC31-D8FC67B190C8}"/>
              </a:ext>
            </a:extLst>
          </p:cNvPr>
          <p:cNvSpPr txBox="1"/>
          <p:nvPr/>
        </p:nvSpPr>
        <p:spPr>
          <a:xfrm>
            <a:off x="1026522" y="435493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Explaining the BOK’s MPD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2ACC95-653E-4C32-A42D-0CAC29FD5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672"/>
          <a:stretch/>
        </p:blipFill>
        <p:spPr>
          <a:xfrm>
            <a:off x="4272617" y="1447205"/>
            <a:ext cx="7800975" cy="5188550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3220" y="1050020"/>
            <a:ext cx="320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Lexicon </a:t>
            </a:r>
            <a:r>
              <a:rPr lang="ko-KR" altLang="en-US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변수로  통화 정책을 결정할 수 있는가</a:t>
            </a:r>
            <a:r>
              <a:rPr lang="en-US" altLang="ko-KR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B6694A-0856-4C16-8A14-76023AC12422}"/>
              </a:ext>
            </a:extLst>
          </p:cNvPr>
          <p:cNvSpPr/>
          <p:nvPr/>
        </p:nvSpPr>
        <p:spPr>
          <a:xfrm>
            <a:off x="7707142" y="4133071"/>
            <a:ext cx="2003584" cy="125301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D26112-8EDE-4C13-8E59-CCE993A468C9}"/>
              </a:ext>
            </a:extLst>
          </p:cNvPr>
          <p:cNvSpPr/>
          <p:nvPr/>
        </p:nvSpPr>
        <p:spPr>
          <a:xfrm>
            <a:off x="7821827" y="6241666"/>
            <a:ext cx="1742302" cy="233276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7D2D9F-2512-45D7-8770-9FB2F29199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2669"/>
          <a:stretch/>
        </p:blipFill>
        <p:spPr>
          <a:xfrm>
            <a:off x="4252248" y="897966"/>
            <a:ext cx="7924800" cy="422456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53B368-8F26-4D97-8DB6-8FD466F712A7}"/>
              </a:ext>
            </a:extLst>
          </p:cNvPr>
          <p:cNvSpPr/>
          <p:nvPr/>
        </p:nvSpPr>
        <p:spPr>
          <a:xfrm>
            <a:off x="-2595" y="0"/>
            <a:ext cx="12192000" cy="6858000"/>
          </a:xfrm>
          <a:prstGeom prst="rect">
            <a:avLst/>
          </a:prstGeom>
          <a:solidFill>
            <a:srgbClr val="00002F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C0044-978D-43D2-A130-8B3759FFDE6C}"/>
              </a:ext>
            </a:extLst>
          </p:cNvPr>
          <p:cNvSpPr txBox="1"/>
          <p:nvPr/>
        </p:nvSpPr>
        <p:spPr>
          <a:xfrm>
            <a:off x="2103927" y="2073446"/>
            <a:ext cx="7978956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강건한 결과인가</a:t>
            </a: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algn="ctr"/>
            <a:endParaRPr lang="en-US" altLang="ko-KR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b="0" i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거시경제 변수가 </a:t>
            </a:r>
            <a:endParaRPr lang="en-US" altLang="ko-KR" sz="2800" b="0" i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b="0" i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미래 금리에 대한 정보를 </a:t>
            </a:r>
            <a:endParaRPr lang="en-US" altLang="ko-KR" sz="2800" b="0" i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b="0" i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 포함하는 경우라면</a:t>
            </a:r>
            <a:r>
              <a:rPr lang="en-US" altLang="ko-KR" sz="2800" b="0" i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806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3220" y="1050020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결과는 강건한가</a:t>
            </a:r>
            <a:r>
              <a:rPr lang="en-US" altLang="ko-KR" sz="1400" spc="-15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4AFFB-DC37-475A-93ED-B57D86CC7F65}"/>
              </a:ext>
            </a:extLst>
          </p:cNvPr>
          <p:cNvSpPr txBox="1"/>
          <p:nvPr/>
        </p:nvSpPr>
        <p:spPr>
          <a:xfrm>
            <a:off x="2681287" y="1713052"/>
            <a:ext cx="7463480" cy="132343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Apel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and Grimaldi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식 활용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 1.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GDP 성장률을 월별 추정을 위해 IP 성장률로 대체한 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 2.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톤 유무에 따른 회귀 방정식을 계산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9A1F40-F009-4A9A-BEEB-4A165B9CC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3482976"/>
            <a:ext cx="6829425" cy="838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E4ACFA-3F80-4165-AE4E-CF584F17F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7" y="5302114"/>
            <a:ext cx="7715250" cy="1133475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1D46F9F-7E04-4CAF-A7A5-0CDC4C4CD943}"/>
              </a:ext>
            </a:extLst>
          </p:cNvPr>
          <p:cNvSpPr/>
          <p:nvPr/>
        </p:nvSpPr>
        <p:spPr>
          <a:xfrm>
            <a:off x="5980671" y="4487926"/>
            <a:ext cx="518984" cy="602852"/>
          </a:xfrm>
          <a:prstGeom prst="downArrow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73B81D-6486-4202-A24A-16E17B034F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013" t="20602" r="54537" b="46814"/>
          <a:stretch/>
        </p:blipFill>
        <p:spPr>
          <a:xfrm>
            <a:off x="6742672" y="4604686"/>
            <a:ext cx="729049" cy="3693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625FE8-2353-4823-9B91-BB49E344E1D1}"/>
              </a:ext>
            </a:extLst>
          </p:cNvPr>
          <p:cNvSpPr txBox="1"/>
          <p:nvPr/>
        </p:nvSpPr>
        <p:spPr>
          <a:xfrm>
            <a:off x="7471721" y="4604686"/>
            <a:ext cx="61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사용하면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C7F1F1-95CE-45CC-BA07-58ED693A709D}"/>
              </a:ext>
            </a:extLst>
          </p:cNvPr>
          <p:cNvSpPr txBox="1"/>
          <p:nvPr/>
        </p:nvSpPr>
        <p:spPr>
          <a:xfrm>
            <a:off x="1026522" y="435493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Explaining the BOK’s MPD</a:t>
            </a: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5FA5CE-8EDB-40C2-86B2-1854000CD740}"/>
              </a:ext>
            </a:extLst>
          </p:cNvPr>
          <p:cNvSpPr txBox="1"/>
          <p:nvPr/>
        </p:nvSpPr>
        <p:spPr>
          <a:xfrm>
            <a:off x="7035873" y="3886819"/>
            <a:ext cx="67900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(*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0" i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괄호 안의 숫자는 표준오류</a:t>
            </a:r>
            <a:r>
              <a:rPr lang="en-US" altLang="ko-KR" sz="1200" b="0" i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E15561D-3DF4-4C0F-B20E-B9AF5090B128}"/>
              </a:ext>
            </a:extLst>
          </p:cNvPr>
          <p:cNvSpPr/>
          <p:nvPr/>
        </p:nvSpPr>
        <p:spPr>
          <a:xfrm>
            <a:off x="8404655" y="5993026"/>
            <a:ext cx="1853383" cy="399344"/>
          </a:xfrm>
          <a:prstGeom prst="rect">
            <a:avLst/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15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Empirical Analysis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285750" y="579881"/>
            <a:ext cx="11907520" cy="0"/>
          </a:xfrm>
          <a:custGeom>
            <a:avLst/>
            <a:gdLst/>
            <a:ahLst/>
            <a:cxnLst/>
            <a:rect l="l" t="t" r="r" b="b"/>
            <a:pathLst>
              <a:path w="11907520">
                <a:moveTo>
                  <a:pt x="0" y="0"/>
                </a:moveTo>
                <a:lnTo>
                  <a:pt x="11907520" y="0"/>
                </a:lnTo>
              </a:path>
            </a:pathLst>
          </a:custGeom>
          <a:ln w="28956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 sz="20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98042" y="146430"/>
            <a:ext cx="25361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800" b="0" spc="-26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연구  방법</a:t>
            </a:r>
            <a:endParaRPr sz="2800" dirty="0">
              <a:latin typeface="돋움" panose="020B0600000101010101" pitchFamily="50" charset="-127"/>
              <a:ea typeface="돋움" panose="020B0600000101010101" pitchFamily="50" charset="-127"/>
              <a:cs typeface="WenQuanYi Micro Hei"/>
            </a:endParaRPr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5E691306-BBA8-42FF-8F7E-F2FEB5F34687}"/>
              </a:ext>
            </a:extLst>
          </p:cNvPr>
          <p:cNvSpPr txBox="1"/>
          <p:nvPr/>
        </p:nvSpPr>
        <p:spPr>
          <a:xfrm>
            <a:off x="811901" y="983371"/>
            <a:ext cx="4603946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8825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감성과 어조 측정</a:t>
            </a:r>
            <a:endParaRPr lang="en-US" altLang="ko-KR" sz="2400" spc="-5" dirty="0">
              <a:latin typeface="돋움" panose="020B0600000101010101" pitchFamily="50" charset="-127"/>
              <a:ea typeface="돋움" panose="020B0600000101010101" pitchFamily="50" charset="-127"/>
              <a:cs typeface="WenQuanYi Micro Hei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lang="en-US" altLang="ko-KR" spc="-5" dirty="0">
              <a:latin typeface="돋움" panose="020B0600000101010101" pitchFamily="50" charset="-127"/>
              <a:ea typeface="돋움" panose="020B0600000101010101" pitchFamily="50" charset="-127"/>
              <a:cs typeface="WenQuanYi Micro He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2005</a:t>
            </a:r>
            <a:r>
              <a:rPr lang="ko-KR" altLang="en-US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년 </a:t>
            </a:r>
            <a:r>
              <a:rPr lang="en-US" altLang="ko-KR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5</a:t>
            </a:r>
            <a:r>
              <a:rPr lang="ko-KR" altLang="en-US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월</a:t>
            </a:r>
            <a:r>
              <a:rPr lang="en-US" altLang="ko-KR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 ~ 2017</a:t>
            </a:r>
            <a:r>
              <a:rPr lang="ko-KR" altLang="en-US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년 </a:t>
            </a:r>
            <a:r>
              <a:rPr lang="en-US" altLang="ko-KR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12</a:t>
            </a:r>
            <a:r>
              <a:rPr lang="ko-KR" altLang="en-US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월의 데이터</a:t>
            </a:r>
            <a:endParaRPr lang="en-US" altLang="ko-KR" spc="-5" dirty="0">
              <a:latin typeface="돋움" panose="020B0600000101010101" pitchFamily="50" charset="-127"/>
              <a:ea typeface="돋움" panose="020B0600000101010101" pitchFamily="50" charset="-127"/>
              <a:cs typeface="WenQuanYi Micro Hei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en-US" altLang="ko-KR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	</a:t>
            </a:r>
          </a:p>
        </p:txBody>
      </p:sp>
      <p:sp>
        <p:nvSpPr>
          <p:cNvPr id="58" name="object 13">
            <a:extLst>
              <a:ext uri="{FF2B5EF4-FFF2-40B4-BE49-F238E27FC236}">
                <a16:creationId xmlns:a16="http://schemas.microsoft.com/office/drawing/2014/main" id="{D07AC9F9-05DE-4624-8EA8-D22E9D9485A7}"/>
              </a:ext>
            </a:extLst>
          </p:cNvPr>
          <p:cNvSpPr/>
          <p:nvPr/>
        </p:nvSpPr>
        <p:spPr>
          <a:xfrm>
            <a:off x="6320742" y="2197803"/>
            <a:ext cx="5094423" cy="3001349"/>
          </a:xfrm>
          <a:custGeom>
            <a:avLst/>
            <a:gdLst/>
            <a:ahLst/>
            <a:cxnLst/>
            <a:rect l="l" t="t" r="r" b="b"/>
            <a:pathLst>
              <a:path w="10561320" h="1979930">
                <a:moveTo>
                  <a:pt x="0" y="1979676"/>
                </a:moveTo>
                <a:lnTo>
                  <a:pt x="10561320" y="1979676"/>
                </a:lnTo>
                <a:lnTo>
                  <a:pt x="10561320" y="0"/>
                </a:lnTo>
                <a:lnTo>
                  <a:pt x="0" y="0"/>
                </a:lnTo>
                <a:lnTo>
                  <a:pt x="0" y="1979676"/>
                </a:lnTo>
                <a:close/>
              </a:path>
            </a:pathLst>
          </a:custGeom>
          <a:ln w="12192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 lang="en-US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4DA638EB-5F77-4D83-A704-D1F63FF7334E}"/>
              </a:ext>
            </a:extLst>
          </p:cNvPr>
          <p:cNvSpPr txBox="1"/>
          <p:nvPr/>
        </p:nvSpPr>
        <p:spPr>
          <a:xfrm>
            <a:off x="5965190" y="1586992"/>
            <a:ext cx="497804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8825">
              <a:lnSpc>
                <a:spcPct val="100000"/>
              </a:lnSpc>
              <a:spcBef>
                <a:spcPts val="100"/>
              </a:spcBef>
            </a:pPr>
            <a:r>
              <a:rPr lang="en-US" altLang="ko-KR" sz="2800" spc="-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Lexicon-based indicator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F2D1F3-4C70-4310-BE70-8522C765AE58}"/>
              </a:ext>
            </a:extLst>
          </p:cNvPr>
          <p:cNvSpPr txBox="1"/>
          <p:nvPr/>
        </p:nvSpPr>
        <p:spPr>
          <a:xfrm>
            <a:off x="6485591" y="1808848"/>
            <a:ext cx="47647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통화정책을 효과적으로 설명</a:t>
            </a: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경제정책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&amp;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거시경제 불확실성 척도보다 뛰어난 성능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FAB5037-05C3-46DD-95C9-E49AA47FEB60}"/>
              </a:ext>
            </a:extLst>
          </p:cNvPr>
          <p:cNvGrpSpPr/>
          <p:nvPr/>
        </p:nvGrpSpPr>
        <p:grpSpPr>
          <a:xfrm>
            <a:off x="720301" y="2196524"/>
            <a:ext cx="3999131" cy="4452048"/>
            <a:chOff x="2566966" y="1838331"/>
            <a:chExt cx="3999131" cy="445204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34B903C1-8F01-4302-97C5-2915A33EDAE1}"/>
                </a:ext>
              </a:extLst>
            </p:cNvPr>
            <p:cNvSpPr/>
            <p:nvPr/>
          </p:nvSpPr>
          <p:spPr>
            <a:xfrm>
              <a:off x="2803440" y="2007022"/>
              <a:ext cx="3526185" cy="1224597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1" name="화살표: 아래쪽 80">
              <a:extLst>
                <a:ext uri="{FF2B5EF4-FFF2-40B4-BE49-F238E27FC236}">
                  <a16:creationId xmlns:a16="http://schemas.microsoft.com/office/drawing/2014/main" id="{1862567C-C587-4DE7-A159-1DBE20D65B57}"/>
                </a:ext>
              </a:extLst>
            </p:cNvPr>
            <p:cNvSpPr/>
            <p:nvPr/>
          </p:nvSpPr>
          <p:spPr>
            <a:xfrm>
              <a:off x="4230315" y="5032980"/>
              <a:ext cx="683369" cy="437356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5A99A053-C910-4378-BDF4-CD46326A6B08}"/>
                </a:ext>
              </a:extLst>
            </p:cNvPr>
            <p:cNvSpPr/>
            <p:nvPr/>
          </p:nvSpPr>
          <p:spPr>
            <a:xfrm>
              <a:off x="2566966" y="5470336"/>
              <a:ext cx="3999131" cy="820043"/>
            </a:xfrm>
            <a:custGeom>
              <a:avLst/>
              <a:gdLst>
                <a:gd name="connsiteX0" fmla="*/ 0 w 3280172"/>
                <a:gd name="connsiteY0" fmla="*/ 0 h 820043"/>
                <a:gd name="connsiteX1" fmla="*/ 3280172 w 3280172"/>
                <a:gd name="connsiteY1" fmla="*/ 0 h 820043"/>
                <a:gd name="connsiteX2" fmla="*/ 3280172 w 3280172"/>
                <a:gd name="connsiteY2" fmla="*/ 820043 h 820043"/>
                <a:gd name="connsiteX3" fmla="*/ 0 w 3280172"/>
                <a:gd name="connsiteY3" fmla="*/ 820043 h 820043"/>
                <a:gd name="connsiteX4" fmla="*/ 0 w 3280172"/>
                <a:gd name="connsiteY4" fmla="*/ 0 h 82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0172" h="820043">
                  <a:moveTo>
                    <a:pt x="0" y="0"/>
                  </a:moveTo>
                  <a:lnTo>
                    <a:pt x="3280172" y="0"/>
                  </a:lnTo>
                  <a:lnTo>
                    <a:pt x="3280172" y="820043"/>
                  </a:lnTo>
                  <a:lnTo>
                    <a:pt x="0" y="82004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6248" tIns="206248" rIns="206248" bIns="206248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Sentiment &amp; tone</a:t>
              </a:r>
            </a:p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(Lexicon-based indicator)</a:t>
              </a: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0BA217B9-69BF-4427-B1D1-4806D142C30E}"/>
                </a:ext>
              </a:extLst>
            </p:cNvPr>
            <p:cNvSpPr/>
            <p:nvPr/>
          </p:nvSpPr>
          <p:spPr>
            <a:xfrm>
              <a:off x="4085441" y="3353531"/>
              <a:ext cx="1230064" cy="1230064"/>
            </a:xfrm>
            <a:custGeom>
              <a:avLst/>
              <a:gdLst>
                <a:gd name="connsiteX0" fmla="*/ 0 w 1230064"/>
                <a:gd name="connsiteY0" fmla="*/ 615032 h 1230064"/>
                <a:gd name="connsiteX1" fmla="*/ 615032 w 1230064"/>
                <a:gd name="connsiteY1" fmla="*/ 0 h 1230064"/>
                <a:gd name="connsiteX2" fmla="*/ 1230064 w 1230064"/>
                <a:gd name="connsiteY2" fmla="*/ 615032 h 1230064"/>
                <a:gd name="connsiteX3" fmla="*/ 615032 w 1230064"/>
                <a:gd name="connsiteY3" fmla="*/ 1230064 h 1230064"/>
                <a:gd name="connsiteX4" fmla="*/ 0 w 1230064"/>
                <a:gd name="connsiteY4" fmla="*/ 615032 h 123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0064" h="1230064">
                  <a:moveTo>
                    <a:pt x="0" y="615032"/>
                  </a:moveTo>
                  <a:cubicBezTo>
                    <a:pt x="0" y="275359"/>
                    <a:pt x="275359" y="0"/>
                    <a:pt x="615032" y="0"/>
                  </a:cubicBezTo>
                  <a:cubicBezTo>
                    <a:pt x="954705" y="0"/>
                    <a:pt x="1230064" y="275359"/>
                    <a:pt x="1230064" y="615032"/>
                  </a:cubicBezTo>
                  <a:cubicBezTo>
                    <a:pt x="1230064" y="954705"/>
                    <a:pt x="954705" y="1230064"/>
                    <a:pt x="615032" y="1230064"/>
                  </a:cubicBezTo>
                  <a:cubicBezTo>
                    <a:pt x="275359" y="1230064"/>
                    <a:pt x="0" y="954705"/>
                    <a:pt x="0" y="6150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7919" tIns="197919" rIns="197919" bIns="19791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tx1"/>
                  </a:solidFill>
                </a:rPr>
                <a:t>News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tx1"/>
                  </a:solidFill>
                </a:rPr>
                <a:t>articles</a:t>
              </a: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9058CECF-D2E2-483E-A592-4EA8147C150A}"/>
                </a:ext>
              </a:extLst>
            </p:cNvPr>
            <p:cNvSpPr/>
            <p:nvPr/>
          </p:nvSpPr>
          <p:spPr>
            <a:xfrm>
              <a:off x="3205261" y="2403390"/>
              <a:ext cx="1230064" cy="1230064"/>
            </a:xfrm>
            <a:custGeom>
              <a:avLst/>
              <a:gdLst>
                <a:gd name="connsiteX0" fmla="*/ 0 w 1230064"/>
                <a:gd name="connsiteY0" fmla="*/ 615032 h 1230064"/>
                <a:gd name="connsiteX1" fmla="*/ 615032 w 1230064"/>
                <a:gd name="connsiteY1" fmla="*/ 0 h 1230064"/>
                <a:gd name="connsiteX2" fmla="*/ 1230064 w 1230064"/>
                <a:gd name="connsiteY2" fmla="*/ 615032 h 1230064"/>
                <a:gd name="connsiteX3" fmla="*/ 615032 w 1230064"/>
                <a:gd name="connsiteY3" fmla="*/ 1230064 h 1230064"/>
                <a:gd name="connsiteX4" fmla="*/ 0 w 1230064"/>
                <a:gd name="connsiteY4" fmla="*/ 615032 h 123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0064" h="1230064">
                  <a:moveTo>
                    <a:pt x="0" y="615032"/>
                  </a:moveTo>
                  <a:cubicBezTo>
                    <a:pt x="0" y="275359"/>
                    <a:pt x="275359" y="0"/>
                    <a:pt x="615032" y="0"/>
                  </a:cubicBezTo>
                  <a:cubicBezTo>
                    <a:pt x="954705" y="0"/>
                    <a:pt x="1230064" y="275359"/>
                    <a:pt x="1230064" y="615032"/>
                  </a:cubicBezTo>
                  <a:cubicBezTo>
                    <a:pt x="1230064" y="954705"/>
                    <a:pt x="954705" y="1230064"/>
                    <a:pt x="615032" y="1230064"/>
                  </a:cubicBezTo>
                  <a:cubicBezTo>
                    <a:pt x="275359" y="1230064"/>
                    <a:pt x="0" y="954705"/>
                    <a:pt x="0" y="6150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7919" tIns="197919" rIns="197919" bIns="19791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chemeClr val="tx1"/>
                  </a:solidFill>
                </a:rPr>
                <a:t>MPB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 err="1">
                  <a:solidFill>
                    <a:schemeClr val="tx1"/>
                  </a:solidFill>
                </a:rPr>
                <a:t>minurtes</a:t>
              </a:r>
              <a:endParaRPr lang="en-US" sz="1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66DFF82-964F-4043-9347-BF04DA235C0B}"/>
                </a:ext>
              </a:extLst>
            </p:cNvPr>
            <p:cNvSpPr/>
            <p:nvPr/>
          </p:nvSpPr>
          <p:spPr>
            <a:xfrm>
              <a:off x="4462660" y="2105988"/>
              <a:ext cx="1230064" cy="1230064"/>
            </a:xfrm>
            <a:custGeom>
              <a:avLst/>
              <a:gdLst>
                <a:gd name="connsiteX0" fmla="*/ 0 w 1230064"/>
                <a:gd name="connsiteY0" fmla="*/ 615032 h 1230064"/>
                <a:gd name="connsiteX1" fmla="*/ 615032 w 1230064"/>
                <a:gd name="connsiteY1" fmla="*/ 0 h 1230064"/>
                <a:gd name="connsiteX2" fmla="*/ 1230064 w 1230064"/>
                <a:gd name="connsiteY2" fmla="*/ 615032 h 1230064"/>
                <a:gd name="connsiteX3" fmla="*/ 615032 w 1230064"/>
                <a:gd name="connsiteY3" fmla="*/ 1230064 h 1230064"/>
                <a:gd name="connsiteX4" fmla="*/ 0 w 1230064"/>
                <a:gd name="connsiteY4" fmla="*/ 615032 h 123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0064" h="1230064">
                  <a:moveTo>
                    <a:pt x="0" y="615032"/>
                  </a:moveTo>
                  <a:cubicBezTo>
                    <a:pt x="0" y="275359"/>
                    <a:pt x="275359" y="0"/>
                    <a:pt x="615032" y="0"/>
                  </a:cubicBezTo>
                  <a:cubicBezTo>
                    <a:pt x="954705" y="0"/>
                    <a:pt x="1230064" y="275359"/>
                    <a:pt x="1230064" y="615032"/>
                  </a:cubicBezTo>
                  <a:cubicBezTo>
                    <a:pt x="1230064" y="954705"/>
                    <a:pt x="954705" y="1230064"/>
                    <a:pt x="615032" y="1230064"/>
                  </a:cubicBezTo>
                  <a:cubicBezTo>
                    <a:pt x="275359" y="1230064"/>
                    <a:pt x="0" y="954705"/>
                    <a:pt x="0" y="6150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7919" tIns="197919" rIns="197919" bIns="197919" numCol="1" spcCol="1270" anchor="ctr" anchorCtr="0">
              <a:noAutofit/>
            </a:bodyPr>
            <a:lstStyle/>
            <a:p>
              <a:pPr algn="ctr"/>
              <a:r>
                <a:rPr lang="en-US" altLang="ko-KR" sz="1400" dirty="0"/>
                <a:t>Bond analyst</a:t>
              </a:r>
            </a:p>
            <a:p>
              <a:pPr algn="ctr"/>
              <a:r>
                <a:rPr lang="en-US" altLang="ko-KR" sz="1400" dirty="0"/>
                <a:t>reports</a:t>
              </a:r>
              <a:endParaRPr lang="ko-KR" altLang="en-US" sz="1400" dirty="0"/>
            </a:p>
          </p:txBody>
        </p:sp>
        <p:sp>
          <p:nvSpPr>
            <p:cNvPr id="86" name="도형 85">
              <a:extLst>
                <a:ext uri="{FF2B5EF4-FFF2-40B4-BE49-F238E27FC236}">
                  <a16:creationId xmlns:a16="http://schemas.microsoft.com/office/drawing/2014/main" id="{909D9B80-4AC8-4923-A911-CFF9522D2A3B}"/>
                </a:ext>
              </a:extLst>
            </p:cNvPr>
            <p:cNvSpPr/>
            <p:nvPr/>
          </p:nvSpPr>
          <p:spPr>
            <a:xfrm>
              <a:off x="2640359" y="1838331"/>
              <a:ext cx="3826867" cy="3061494"/>
            </a:xfrm>
            <a:prstGeom prst="funnel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ko-KR" altLang="en-US" dirty="0"/>
            </a:p>
          </p:txBody>
        </p:sp>
      </p:grpSp>
      <p:cxnSp>
        <p:nvCxnSpPr>
          <p:cNvPr id="106" name="연결선: 구부러짐 105">
            <a:extLst>
              <a:ext uri="{FF2B5EF4-FFF2-40B4-BE49-F238E27FC236}">
                <a16:creationId xmlns:a16="http://schemas.microsoft.com/office/drawing/2014/main" id="{7BB925E6-F819-4208-A46F-A2C44D10C3F8}"/>
              </a:ext>
            </a:extLst>
          </p:cNvPr>
          <p:cNvCxnSpPr>
            <a:cxnSpLocks/>
          </p:cNvCxnSpPr>
          <p:nvPr/>
        </p:nvCxnSpPr>
        <p:spPr>
          <a:xfrm flipV="1">
            <a:off x="4022168" y="3939211"/>
            <a:ext cx="2060308" cy="206001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263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6412" y="480257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Empirical Analysis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9803" y="2053652"/>
            <a:ext cx="1027557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특정 분야에 대한 사전을 사용하는 것이 중요한가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sz="1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영문 번역본이 아니라 한국 원문으로 사용하는 것이 중요한가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2198" y="4076283"/>
            <a:ext cx="16321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FFC000"/>
                </a:solidFill>
              </a:rPr>
              <a:t>YES</a:t>
            </a:r>
            <a:endParaRPr lang="ko-KR" altLang="en-US" sz="6600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6522" y="102657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다른 지표와 비교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983658" y="946284"/>
            <a:ext cx="24257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9872" y="2279306"/>
                <a:ext cx="10031400" cy="1024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28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한국어 범용 목적의 사전</a:t>
                </a:r>
                <a:endParaRPr lang="en-US" altLang="ko-KR" sz="28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r>
                  <a:rPr lang="en-US" altLang="ko-KR" sz="3200" spc="-150" dirty="0">
                    <a:solidFill>
                      <a:srgbClr val="8DBABD"/>
                    </a:solidFill>
                    <a:ea typeface="나눔스퀘어 ExtraBold" panose="020B0600000101010101" pitchFamily="50" charset="-127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pc="-150" smtClean="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800" b="0" i="1" spc="-150" smtClean="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𝑡𝑜𝑛𝑒</m:t>
                        </m:r>
                      </m:e>
                      <m:sup>
                        <m:r>
                          <a:rPr lang="en-US" altLang="ko-KR" sz="2800" b="0" i="1" spc="-150" smtClean="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𝑘𝑠𝑎</m:t>
                        </m:r>
                      </m:sup>
                    </m:sSup>
                  </m:oMath>
                </a14:m>
                <a:r>
                  <a:rPr lang="en-US" altLang="ko-KR" sz="32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: </a:t>
                </a:r>
                <a:r>
                  <a:rPr lang="ko-KR" altLang="en-US" sz="20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서울대에서 개발한 </a:t>
                </a:r>
                <a:r>
                  <a:rPr lang="en-US" altLang="ko-KR" sz="20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KKMA</a:t>
                </a:r>
                <a:r>
                  <a:rPr lang="ko-KR" altLang="en-US" sz="20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를 기반으로 한 한국어 텍스트를 분석하기 위한 유명한 툴</a:t>
                </a:r>
                <a:endParaRPr lang="en-US" altLang="ko-KR" sz="20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72" y="2279306"/>
                <a:ext cx="10031400" cy="1024511"/>
              </a:xfrm>
              <a:prstGeom prst="rect">
                <a:avLst/>
              </a:prstGeom>
              <a:blipFill rotWithShape="0">
                <a:blip r:embed="rId2"/>
                <a:stretch>
                  <a:fillRect l="-1094" t="-6548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6522" y="1040858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다른 지표와 비교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9872" y="3617813"/>
                <a:ext cx="11154272" cy="200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28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영어 기반의 지표 </a:t>
                </a:r>
                <a:endParaRPr lang="en-US" altLang="ko-KR" sz="28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r>
                  <a:rPr lang="en-US" altLang="ko-KR" sz="3200" spc="-150" dirty="0">
                    <a:solidFill>
                      <a:srgbClr val="8DBABD"/>
                    </a:solidFill>
                    <a:ea typeface="나눔스퀘어 ExtraBold" panose="020B0600000101010101" pitchFamily="50" charset="-127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pc="-150" smtClean="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800" b="0" i="1" spc="-150" smtClean="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𝑡𝑜𝑛𝑒</m:t>
                        </m:r>
                      </m:e>
                      <m:sup>
                        <m:r>
                          <a:rPr lang="en-US" altLang="ko-KR" sz="2800" b="0" i="1" spc="-150" smtClean="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𝑔𝑜𝑜𝑔𝑙𝑒</m:t>
                        </m:r>
                      </m:sup>
                    </m:sSup>
                  </m:oMath>
                </a14:m>
                <a:r>
                  <a:rPr lang="en-US" altLang="ko-KR" sz="32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: </a:t>
                </a:r>
                <a:r>
                  <a:rPr lang="en-US" altLang="ko-KR" sz="20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Google Cloud Natural Language</a:t>
                </a:r>
                <a:r>
                  <a:rPr lang="ko-KR" altLang="en-US" sz="20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에서 제공하는 감성 분석 서비스 사용해 회의록 </a:t>
                </a:r>
                <a:r>
                  <a:rPr lang="en-US" altLang="ko-KR" sz="20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tone</a:t>
                </a:r>
                <a:r>
                  <a:rPr lang="ko-KR" altLang="en-US" sz="20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분석</a:t>
                </a:r>
                <a:endParaRPr lang="en-US" altLang="ko-KR" sz="20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r>
                  <a:rPr lang="en-US" altLang="ko-KR" sz="2800" spc="-150" dirty="0">
                    <a:solidFill>
                      <a:srgbClr val="8DBABD"/>
                    </a:solidFill>
                    <a:ea typeface="나눔스퀘어 ExtraBold" panose="020B0600000101010101" pitchFamily="50" charset="-127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8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𝑡𝑜𝑛𝑒</m:t>
                        </m:r>
                      </m:e>
                      <m:sup>
                        <m:r>
                          <a:rPr lang="en-US" altLang="ko-KR" sz="2800" b="0" i="1" spc="-150" smtClean="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𝐻𝐼𝑉</m:t>
                        </m:r>
                        <m:r>
                          <a:rPr lang="en-US" altLang="ko-KR" sz="2800" b="0" i="1" spc="-150" smtClean="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sz="32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: </a:t>
                </a:r>
                <a:r>
                  <a:rPr lang="ko-KR" altLang="en-US" sz="20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범용 </a:t>
                </a:r>
                <a:r>
                  <a:rPr lang="en-US" altLang="ko-KR" sz="20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Harvard IV-4 </a:t>
                </a:r>
                <a:r>
                  <a:rPr lang="ko-KR" altLang="en-US" sz="20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사전에 기반</a:t>
                </a:r>
                <a:endParaRPr lang="en-US" altLang="ko-KR" sz="20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r>
                  <a:rPr lang="en-US" altLang="ko-KR" sz="2800" spc="-150" dirty="0">
                    <a:solidFill>
                      <a:srgbClr val="8DBABD"/>
                    </a:solidFill>
                    <a:ea typeface="나눔스퀘어 ExtraBold" panose="020B0600000101010101" pitchFamily="50" charset="-127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8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𝑡𝑜𝑛𝑒</m:t>
                        </m:r>
                      </m:e>
                      <m:sup>
                        <m:r>
                          <a:rPr lang="en-US" altLang="ko-KR" sz="2800" b="0" i="1" spc="-150" smtClean="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𝐿𝑀</m:t>
                        </m:r>
                      </m:sup>
                    </m:sSup>
                  </m:oMath>
                </a14:m>
                <a:r>
                  <a:rPr lang="en-US" altLang="ko-KR" sz="32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   : </a:t>
                </a:r>
                <a:r>
                  <a:rPr lang="ko-KR" altLang="en-US" sz="20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특정 분야에 대한 구체적인 사전에 기반</a:t>
                </a:r>
                <a:endParaRPr lang="en-US" altLang="ko-KR" sz="20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72" y="3617813"/>
                <a:ext cx="11154272" cy="2000548"/>
              </a:xfrm>
              <a:prstGeom prst="rect">
                <a:avLst/>
              </a:prstGeom>
              <a:blipFill rotWithShape="0">
                <a:blip r:embed="rId3"/>
                <a:stretch>
                  <a:fillRect l="-984" t="-3040" b="-8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06412" y="480257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Empirical Analysis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983658" y="946284"/>
            <a:ext cx="24257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83658" y="946284"/>
            <a:ext cx="24257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0620" y="1015014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다른 지표와 비교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t="3069"/>
          <a:stretch/>
        </p:blipFill>
        <p:spPr>
          <a:xfrm>
            <a:off x="3897429" y="732208"/>
            <a:ext cx="4566675" cy="362341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607761" y="3352603"/>
            <a:ext cx="327529" cy="3261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31962" y="4631419"/>
                <a:ext cx="8631017" cy="1527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pc="-150" smtClean="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4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𝑡𝑜𝑛𝑒</m:t>
                        </m:r>
                      </m:e>
                      <m:sup>
                        <m:r>
                          <a:rPr lang="en-US" altLang="ko-KR" sz="24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𝑚𝑘𝑡</m:t>
                        </m:r>
                      </m:sup>
                    </m:sSup>
                    <m:r>
                      <a:rPr lang="ko-KR" altLang="en-US" sz="2400" i="1" spc="-15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</a:rPr>
                      <m:t>는</m:t>
                    </m:r>
                  </m:oMath>
                </a14:m>
                <a:r>
                  <a:rPr lang="en-US" altLang="ko-KR" sz="24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4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𝑡𝑜𝑛𝑒</m:t>
                        </m:r>
                      </m:e>
                      <m:sup>
                        <m:r>
                          <a:rPr lang="en-US" altLang="ko-KR" sz="24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𝑘𝑠𝑎</m:t>
                        </m:r>
                      </m:sup>
                    </m:sSup>
                  </m:oMath>
                </a14:m>
                <a:r>
                  <a:rPr lang="en-US" altLang="ko-KR" sz="24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ko-KR" altLang="en-US" sz="24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보다</a:t>
                </a:r>
                <a:r>
                  <a:rPr lang="en-US" altLang="ko-KR" sz="24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ko-KR" altLang="en-US" sz="24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한국의 정책 금리를 설명하는 데 더 뛰어나다</a:t>
                </a:r>
                <a:r>
                  <a:rPr lang="en-US" altLang="ko-KR" sz="24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altLang="ko-KR" sz="10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4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𝑡𝑜𝑛𝑒</m:t>
                        </m:r>
                      </m:e>
                      <m:sup>
                        <m:r>
                          <a:rPr lang="en-US" altLang="ko-KR" sz="2400" b="0" i="1" spc="-150" smtClean="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𝐿𝑀</m:t>
                        </m:r>
                      </m:sup>
                    </m:sSup>
                  </m:oMath>
                </a14:m>
                <a:r>
                  <a:rPr lang="en-US" altLang="ko-KR" sz="24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ko-KR" altLang="en-US" sz="24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4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𝑡𝑜𝑛𝑒</m:t>
                        </m:r>
                      </m:e>
                      <m:sup>
                        <m:r>
                          <a:rPr lang="en-US" altLang="ko-KR" sz="2400" b="0" i="1" spc="-150" smtClean="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𝑔𝑜𝑜𝑔𝑙𝑒</m:t>
                        </m:r>
                      </m:sup>
                    </m:sSup>
                  </m:oMath>
                </a14:m>
                <a:r>
                  <a:rPr lang="ko-KR" altLang="en-US" sz="24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pc="-150" smtClean="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4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𝑡𝑜𝑛𝑒</m:t>
                        </m:r>
                      </m:e>
                      <m:sup>
                        <m:r>
                          <a:rPr lang="en-US" altLang="ko-KR" sz="2400" b="0" i="1" spc="-150" smtClean="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𝐻𝐼𝑉</m:t>
                        </m:r>
                        <m:r>
                          <a:rPr lang="en-US" altLang="ko-KR" sz="2400" b="0" i="1" spc="-150" smtClean="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4</m:t>
                        </m:r>
                      </m:sup>
                    </m:sSup>
                    <m:r>
                      <a:rPr lang="en-US" altLang="ko-KR" sz="2400" b="0" i="1" spc="-150" smtClean="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</a:rPr>
                      <m:t> </m:t>
                    </m:r>
                    <m:r>
                      <a:rPr lang="ko-KR" altLang="en-US" sz="2400" i="1" spc="-15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</a:rPr>
                      <m:t>보</m:t>
                    </m:r>
                  </m:oMath>
                </a14:m>
                <a:r>
                  <a:rPr lang="ko-KR" altLang="en-US" sz="24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다 더 뛰어나다</a:t>
                </a:r>
                <a:r>
                  <a:rPr lang="en-US" altLang="ko-KR" sz="24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.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altLang="ko-KR" sz="1000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4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𝑡𝑜𝑛𝑒</m:t>
                        </m:r>
                      </m:e>
                      <m:sup>
                        <m:r>
                          <a:rPr lang="en-US" altLang="ko-KR" sz="2400" b="0" i="1" spc="-150" smtClean="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𝑚𝑘𝑡</m:t>
                        </m:r>
                      </m:sup>
                    </m:sSup>
                    <m:r>
                      <a:rPr lang="ko-KR" altLang="en-US" sz="2400" i="1" spc="-150" smtClean="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</a:rPr>
                      <m:t>는</m:t>
                    </m:r>
                  </m:oMath>
                </a14:m>
                <a:r>
                  <a:rPr lang="en-US" altLang="ko-KR" sz="24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4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𝑡𝑜𝑛𝑒</m:t>
                        </m:r>
                      </m:e>
                      <m:sup>
                        <m:r>
                          <a:rPr lang="en-US" altLang="ko-KR" sz="24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𝐿𝑀</m:t>
                        </m:r>
                      </m:sup>
                    </m:sSup>
                    <m:r>
                      <a:rPr lang="en-US" altLang="ko-KR" sz="2400" b="0" i="1" spc="-150" smtClean="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</a:rPr>
                      <m:t>,</m:t>
                    </m:r>
                  </m:oMath>
                </a14:m>
                <a:r>
                  <a:rPr lang="en-US" altLang="ko-KR" sz="24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4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𝑡𝑜𝑛𝑒</m:t>
                        </m:r>
                      </m:e>
                      <m:sup>
                        <m:r>
                          <a:rPr lang="en-US" altLang="ko-KR" sz="2400" b="0" i="1" spc="-150" smtClean="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𝑔𝑜𝑜𝑔𝑙𝑒</m:t>
                        </m:r>
                      </m:sup>
                    </m:sSup>
                    <m:r>
                      <a:rPr lang="en-US" altLang="ko-KR" sz="2400" b="0" i="1" spc="-150" smtClean="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</a:rPr>
                      <m:t>,</m:t>
                    </m:r>
                    <m:sSup>
                      <m:sSupPr>
                        <m:ctrlPr>
                          <a:rPr lang="en-US" altLang="ko-KR" sz="24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400" i="1" spc="-15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𝑡𝑜𝑛𝑒</m:t>
                        </m:r>
                      </m:e>
                      <m:sup>
                        <m:r>
                          <a:rPr lang="en-US" altLang="ko-KR" sz="2400" b="0" i="1" spc="-150" smtClean="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𝐻𝐼𝑉</m:t>
                        </m:r>
                        <m:r>
                          <a:rPr lang="en-US" altLang="ko-KR" sz="2400" b="0" i="1" spc="-150" smtClean="0">
                            <a:solidFill>
                              <a:srgbClr val="8DBABD"/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</a:rPr>
                          <m:t>4</m:t>
                        </m:r>
                      </m:sup>
                    </m:sSup>
                  </m:oMath>
                </a14:m>
                <a:r>
                  <a:rPr lang="ko-KR" altLang="en-US" sz="24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보다 더 뛰어나다</a:t>
                </a:r>
                <a:r>
                  <a:rPr lang="en-US" altLang="ko-KR" sz="2400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62" y="4631419"/>
                <a:ext cx="8631017" cy="1527726"/>
              </a:xfrm>
              <a:prstGeom prst="rect">
                <a:avLst/>
              </a:prstGeom>
              <a:blipFill rotWithShape="0">
                <a:blip r:embed="rId4"/>
                <a:stretch>
                  <a:fillRect l="-1059" t="-3200" r="-353" b="-88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455532" y="4598399"/>
            <a:ext cx="8585831" cy="1009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07449" y="4739620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특정 분야의 사전을 </a:t>
            </a:r>
            <a:endParaRPr lang="en-US" altLang="ko-KR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사용하는 것이 좋다</a:t>
            </a:r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5532" y="5687522"/>
            <a:ext cx="8585831" cy="471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305887" y="5607686"/>
            <a:ext cx="2610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번역본보다 한글 텍스트를</a:t>
            </a:r>
            <a:endParaRPr lang="en-US" altLang="ko-KR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사용하는 것이 좋다</a:t>
            </a:r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9154337" y="5007867"/>
            <a:ext cx="170143" cy="1903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9156597" y="5828159"/>
            <a:ext cx="170143" cy="1903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06412" y="480257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Empirical Analysis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Concluding Remarks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903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75296" y="1914015"/>
            <a:ext cx="1045831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한국은행 정책금리나 거시경제 변수에 비해 어떤 종류의 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정보를 갖고 있는지 알아보는 것이 중요하다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중앙은행의 통화정책이 효율적인지 판단하는데 사용할 수 있다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거시경제적 불확실성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대중의 기대치를 특정하기 위한 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다른 지표를 구성하는데 응용될 수 있다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026522" y="960612"/>
            <a:ext cx="2645366" cy="28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9056" y="480257"/>
            <a:ext cx="290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Concluding Remarks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문인균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문승현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양지인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이정민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5" name="Group 29">
            <a:extLst>
              <a:ext uri="{FF2B5EF4-FFF2-40B4-BE49-F238E27FC236}">
                <a16:creationId xmlns:a16="http://schemas.microsoft.com/office/drawing/2014/main" id="{C52E2E61-F518-419C-A9D7-92525BFC78C6}"/>
              </a:ext>
            </a:extLst>
          </p:cNvPr>
          <p:cNvGrpSpPr/>
          <p:nvPr/>
        </p:nvGrpSpPr>
        <p:grpSpPr>
          <a:xfrm>
            <a:off x="2419834" y="1970158"/>
            <a:ext cx="8697593" cy="2363900"/>
            <a:chOff x="1633635" y="1755670"/>
            <a:chExt cx="6682781" cy="1816297"/>
          </a:xfrm>
          <a:solidFill>
            <a:schemeClr val="accent6"/>
          </a:solidFill>
        </p:grpSpPr>
        <p:sp>
          <p:nvSpPr>
            <p:cNvPr id="6" name="Block Arc 30">
              <a:extLst>
                <a:ext uri="{FF2B5EF4-FFF2-40B4-BE49-F238E27FC236}">
                  <a16:creationId xmlns:a16="http://schemas.microsoft.com/office/drawing/2014/main" id="{26209FDA-7DB7-4D1F-A39C-924843ABE5CF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31">
              <a:extLst>
                <a:ext uri="{FF2B5EF4-FFF2-40B4-BE49-F238E27FC236}">
                  <a16:creationId xmlns:a16="http://schemas.microsoft.com/office/drawing/2014/main" id="{9DDB9A33-C0E3-4742-934B-B3E85707294B}"/>
                </a:ext>
              </a:extLst>
            </p:cNvPr>
            <p:cNvSpPr/>
            <p:nvPr/>
          </p:nvSpPr>
          <p:spPr>
            <a:xfrm>
              <a:off x="1633635" y="1755670"/>
              <a:ext cx="5808713" cy="7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32">
              <a:extLst>
                <a:ext uri="{FF2B5EF4-FFF2-40B4-BE49-F238E27FC236}">
                  <a16:creationId xmlns:a16="http://schemas.microsoft.com/office/drawing/2014/main" id="{F2B90F59-3721-40AA-87CE-41B52CBC3E0E}"/>
                </a:ext>
              </a:extLst>
            </p:cNvPr>
            <p:cNvSpPr/>
            <p:nvPr/>
          </p:nvSpPr>
          <p:spPr>
            <a:xfrm>
              <a:off x="3029770" y="3499967"/>
              <a:ext cx="4398026" cy="7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35">
            <a:extLst>
              <a:ext uri="{FF2B5EF4-FFF2-40B4-BE49-F238E27FC236}">
                <a16:creationId xmlns:a16="http://schemas.microsoft.com/office/drawing/2014/main" id="{E2EB00C2-3227-4B53-8BDB-652821999B74}"/>
              </a:ext>
            </a:extLst>
          </p:cNvPr>
          <p:cNvSpPr/>
          <p:nvPr/>
        </p:nvSpPr>
        <p:spPr>
          <a:xfrm>
            <a:off x="1663750" y="1634443"/>
            <a:ext cx="756084" cy="75608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38">
            <a:extLst>
              <a:ext uri="{FF2B5EF4-FFF2-40B4-BE49-F238E27FC236}">
                <a16:creationId xmlns:a16="http://schemas.microsoft.com/office/drawing/2014/main" id="{2A1FECAD-D727-4853-93C8-B5EEBB2B865E}"/>
              </a:ext>
            </a:extLst>
          </p:cNvPr>
          <p:cNvSpPr/>
          <p:nvPr/>
        </p:nvSpPr>
        <p:spPr>
          <a:xfrm>
            <a:off x="5283456" y="1634443"/>
            <a:ext cx="756084" cy="75608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46A9C0E2-4ABF-46A7-932A-577C4CC5D880}"/>
              </a:ext>
            </a:extLst>
          </p:cNvPr>
          <p:cNvSpPr/>
          <p:nvPr/>
        </p:nvSpPr>
        <p:spPr>
          <a:xfrm>
            <a:off x="8871390" y="1634443"/>
            <a:ext cx="756084" cy="75608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ectangle 44">
            <a:extLst>
              <a:ext uri="{FF2B5EF4-FFF2-40B4-BE49-F238E27FC236}">
                <a16:creationId xmlns:a16="http://schemas.microsoft.com/office/drawing/2014/main" id="{396EA8A0-8B54-4F41-9B98-7BD51E9090E7}"/>
              </a:ext>
            </a:extLst>
          </p:cNvPr>
          <p:cNvSpPr/>
          <p:nvPr/>
        </p:nvSpPr>
        <p:spPr>
          <a:xfrm>
            <a:off x="3494704" y="3905271"/>
            <a:ext cx="756084" cy="75608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ectangle 47">
            <a:extLst>
              <a:ext uri="{FF2B5EF4-FFF2-40B4-BE49-F238E27FC236}">
                <a16:creationId xmlns:a16="http://schemas.microsoft.com/office/drawing/2014/main" id="{CCE047C6-63C9-4E36-B77D-83E4D09F60EF}"/>
              </a:ext>
            </a:extLst>
          </p:cNvPr>
          <p:cNvSpPr/>
          <p:nvPr/>
        </p:nvSpPr>
        <p:spPr>
          <a:xfrm>
            <a:off x="7114170" y="3905271"/>
            <a:ext cx="756084" cy="75608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Group 48">
            <a:extLst>
              <a:ext uri="{FF2B5EF4-FFF2-40B4-BE49-F238E27FC236}">
                <a16:creationId xmlns:a16="http://schemas.microsoft.com/office/drawing/2014/main" id="{4CBAC78D-5749-4559-B4B7-0D4BBF8BE411}"/>
              </a:ext>
            </a:extLst>
          </p:cNvPr>
          <p:cNvGrpSpPr/>
          <p:nvPr/>
        </p:nvGrpSpPr>
        <p:grpSpPr>
          <a:xfrm>
            <a:off x="3655208" y="1794948"/>
            <a:ext cx="435077" cy="435077"/>
            <a:chOff x="1547664" y="3147814"/>
            <a:chExt cx="720080" cy="720080"/>
          </a:xfrm>
        </p:grpSpPr>
        <p:sp>
          <p:nvSpPr>
            <p:cNvPr id="15" name="Oval 49">
              <a:extLst>
                <a:ext uri="{FF2B5EF4-FFF2-40B4-BE49-F238E27FC236}">
                  <a16:creationId xmlns:a16="http://schemas.microsoft.com/office/drawing/2014/main" id="{51A5D556-C75B-409F-AF1E-9AF9D6C268E9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50">
              <a:extLst>
                <a:ext uri="{FF2B5EF4-FFF2-40B4-BE49-F238E27FC236}">
                  <a16:creationId xmlns:a16="http://schemas.microsoft.com/office/drawing/2014/main" id="{87453BBF-5387-48B2-8EE9-7AC0B4FEDC59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51">
            <a:extLst>
              <a:ext uri="{FF2B5EF4-FFF2-40B4-BE49-F238E27FC236}">
                <a16:creationId xmlns:a16="http://schemas.microsoft.com/office/drawing/2014/main" id="{6A940F0F-D05E-439B-B1CC-4C6E15A6F4D0}"/>
              </a:ext>
            </a:extLst>
          </p:cNvPr>
          <p:cNvGrpSpPr/>
          <p:nvPr/>
        </p:nvGrpSpPr>
        <p:grpSpPr>
          <a:xfrm>
            <a:off x="7274674" y="1794948"/>
            <a:ext cx="435077" cy="435077"/>
            <a:chOff x="1547664" y="3147814"/>
            <a:chExt cx="720080" cy="720080"/>
          </a:xfrm>
        </p:grpSpPr>
        <p:sp>
          <p:nvSpPr>
            <p:cNvPr id="18" name="Oval 52">
              <a:extLst>
                <a:ext uri="{FF2B5EF4-FFF2-40B4-BE49-F238E27FC236}">
                  <a16:creationId xmlns:a16="http://schemas.microsoft.com/office/drawing/2014/main" id="{583DC85C-9583-4728-B2F6-89F20E25F290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Chevron 53">
              <a:extLst>
                <a:ext uri="{FF2B5EF4-FFF2-40B4-BE49-F238E27FC236}">
                  <a16:creationId xmlns:a16="http://schemas.microsoft.com/office/drawing/2014/main" id="{018A0F3C-EA56-4202-AB82-406B9FAE57EE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54">
            <a:extLst>
              <a:ext uri="{FF2B5EF4-FFF2-40B4-BE49-F238E27FC236}">
                <a16:creationId xmlns:a16="http://schemas.microsoft.com/office/drawing/2014/main" id="{551C86C0-0F6D-4B11-9135-560970C3C5C3}"/>
              </a:ext>
            </a:extLst>
          </p:cNvPr>
          <p:cNvGrpSpPr/>
          <p:nvPr/>
        </p:nvGrpSpPr>
        <p:grpSpPr>
          <a:xfrm rot="10800000">
            <a:off x="5443960" y="4065775"/>
            <a:ext cx="435077" cy="435077"/>
            <a:chOff x="1547664" y="3147814"/>
            <a:chExt cx="720080" cy="720080"/>
          </a:xfrm>
        </p:grpSpPr>
        <p:sp>
          <p:nvSpPr>
            <p:cNvPr id="21" name="Oval 55">
              <a:extLst>
                <a:ext uri="{FF2B5EF4-FFF2-40B4-BE49-F238E27FC236}">
                  <a16:creationId xmlns:a16="http://schemas.microsoft.com/office/drawing/2014/main" id="{58428C90-670C-4FA3-9CFB-60FF8179BEDA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Chevron 56">
              <a:extLst>
                <a:ext uri="{FF2B5EF4-FFF2-40B4-BE49-F238E27FC236}">
                  <a16:creationId xmlns:a16="http://schemas.microsoft.com/office/drawing/2014/main" id="{9E70C54B-25C0-41E1-88F3-BC4E6E20EE51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57">
            <a:extLst>
              <a:ext uri="{FF2B5EF4-FFF2-40B4-BE49-F238E27FC236}">
                <a16:creationId xmlns:a16="http://schemas.microsoft.com/office/drawing/2014/main" id="{D51BD364-B238-46AE-915E-2A090844F7C1}"/>
              </a:ext>
            </a:extLst>
          </p:cNvPr>
          <p:cNvGrpSpPr/>
          <p:nvPr/>
        </p:nvGrpSpPr>
        <p:grpSpPr>
          <a:xfrm rot="5400000">
            <a:off x="10827079" y="2934571"/>
            <a:ext cx="435077" cy="435077"/>
            <a:chOff x="1547664" y="3147814"/>
            <a:chExt cx="720080" cy="720080"/>
          </a:xfrm>
        </p:grpSpPr>
        <p:sp>
          <p:nvSpPr>
            <p:cNvPr id="24" name="Oval 58">
              <a:extLst>
                <a:ext uri="{FF2B5EF4-FFF2-40B4-BE49-F238E27FC236}">
                  <a16:creationId xmlns:a16="http://schemas.microsoft.com/office/drawing/2014/main" id="{4DEF2EEE-722E-4CAD-873E-B44BF98D3BD1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Chevron 59">
              <a:extLst>
                <a:ext uri="{FF2B5EF4-FFF2-40B4-BE49-F238E27FC236}">
                  <a16:creationId xmlns:a16="http://schemas.microsoft.com/office/drawing/2014/main" id="{111C1706-9F9E-4151-946F-E687616D5049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Isosceles Triangle 51">
            <a:extLst>
              <a:ext uri="{FF2B5EF4-FFF2-40B4-BE49-F238E27FC236}">
                <a16:creationId xmlns:a16="http://schemas.microsoft.com/office/drawing/2014/main" id="{EF6B7E82-60AF-4358-A661-B2BE21D643D9}"/>
              </a:ext>
            </a:extLst>
          </p:cNvPr>
          <p:cNvSpPr/>
          <p:nvPr/>
        </p:nvSpPr>
        <p:spPr>
          <a:xfrm>
            <a:off x="5491038" y="1870205"/>
            <a:ext cx="353479" cy="25920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0E025E4C-868C-448D-A2DF-B2D2C5B320B6}"/>
              </a:ext>
            </a:extLst>
          </p:cNvPr>
          <p:cNvSpPr/>
          <p:nvPr/>
        </p:nvSpPr>
        <p:spPr>
          <a:xfrm>
            <a:off x="1856151" y="1830180"/>
            <a:ext cx="383447" cy="3834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A546B187-5E08-4312-87DD-C307C9D249A3}"/>
              </a:ext>
            </a:extLst>
          </p:cNvPr>
          <p:cNvSpPr/>
          <p:nvPr/>
        </p:nvSpPr>
        <p:spPr>
          <a:xfrm>
            <a:off x="9075337" y="1870205"/>
            <a:ext cx="367653" cy="2824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7">
            <a:extLst>
              <a:ext uri="{FF2B5EF4-FFF2-40B4-BE49-F238E27FC236}">
                <a16:creationId xmlns:a16="http://schemas.microsoft.com/office/drawing/2014/main" id="{7BACE424-C0F7-43C1-B18A-8BA783C1F4CA}"/>
              </a:ext>
            </a:extLst>
          </p:cNvPr>
          <p:cNvSpPr/>
          <p:nvPr/>
        </p:nvSpPr>
        <p:spPr>
          <a:xfrm>
            <a:off x="3685852" y="4090150"/>
            <a:ext cx="373787" cy="32257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 Same Side Corner Rectangle 36">
            <a:extLst>
              <a:ext uri="{FF2B5EF4-FFF2-40B4-BE49-F238E27FC236}">
                <a16:creationId xmlns:a16="http://schemas.microsoft.com/office/drawing/2014/main" id="{6690801C-CD8F-4B4E-9068-85C75C3B6242}"/>
              </a:ext>
            </a:extLst>
          </p:cNvPr>
          <p:cNvSpPr/>
          <p:nvPr/>
        </p:nvSpPr>
        <p:spPr>
          <a:xfrm>
            <a:off x="7294474" y="4101301"/>
            <a:ext cx="379797" cy="30027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FEB705A4-37F3-4541-A7CA-61D802484C54}"/>
              </a:ext>
            </a:extLst>
          </p:cNvPr>
          <p:cNvSpPr/>
          <p:nvPr/>
        </p:nvSpPr>
        <p:spPr>
          <a:xfrm>
            <a:off x="285750" y="579881"/>
            <a:ext cx="11907520" cy="0"/>
          </a:xfrm>
          <a:custGeom>
            <a:avLst/>
            <a:gdLst/>
            <a:ahLst/>
            <a:cxnLst/>
            <a:rect l="l" t="t" r="r" b="b"/>
            <a:pathLst>
              <a:path w="11907520">
                <a:moveTo>
                  <a:pt x="0" y="0"/>
                </a:moveTo>
                <a:lnTo>
                  <a:pt x="11907520" y="0"/>
                </a:lnTo>
              </a:path>
            </a:pathLst>
          </a:custGeom>
          <a:ln w="28956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 sz="20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EA5CA7FA-C9C4-41DF-B5C0-F72D7114B1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1918" y="146430"/>
            <a:ext cx="25361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800" b="0" spc="-265" dirty="0">
                <a:latin typeface="돋움" panose="020B0600000101010101" pitchFamily="50" charset="-127"/>
                <a:ea typeface="돋움" panose="020B0600000101010101" pitchFamily="50" charset="-127"/>
                <a:cs typeface="WenQuanYi Micro Hei"/>
              </a:rPr>
              <a:t>감성분석 절차</a:t>
            </a:r>
            <a:endParaRPr sz="2800" dirty="0">
              <a:latin typeface="돋움" panose="020B0600000101010101" pitchFamily="50" charset="-127"/>
              <a:ea typeface="돋움" panose="020B0600000101010101" pitchFamily="50" charset="-127"/>
              <a:cs typeface="WenQuanYi Micro He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71626B-4D9B-4D9D-8D8B-A1450DB2A4C5}"/>
              </a:ext>
            </a:extLst>
          </p:cNvPr>
          <p:cNvSpPr txBox="1"/>
          <p:nvPr/>
        </p:nvSpPr>
        <p:spPr>
          <a:xfrm>
            <a:off x="1240519" y="2481068"/>
            <a:ext cx="1614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Preparing the Corpus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9A6489-6062-490C-9611-BFBDD934FEE5}"/>
              </a:ext>
            </a:extLst>
          </p:cNvPr>
          <p:cNvSpPr txBox="1"/>
          <p:nvPr/>
        </p:nvSpPr>
        <p:spPr>
          <a:xfrm>
            <a:off x="4595051" y="2565798"/>
            <a:ext cx="2127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Pre-processing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5F7508-995F-4C77-BEE7-E848B5CD0708}"/>
              </a:ext>
            </a:extLst>
          </p:cNvPr>
          <p:cNvSpPr txBox="1"/>
          <p:nvPr/>
        </p:nvSpPr>
        <p:spPr>
          <a:xfrm>
            <a:off x="6576501" y="4946781"/>
            <a:ext cx="1815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Classification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8C414A-A70C-4404-8AC0-81EDCA8F790D}"/>
              </a:ext>
            </a:extLst>
          </p:cNvPr>
          <p:cNvSpPr txBox="1"/>
          <p:nvPr/>
        </p:nvSpPr>
        <p:spPr>
          <a:xfrm>
            <a:off x="8428342" y="2571849"/>
            <a:ext cx="1642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Feature Selection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C34EF0-80D1-4FBC-BF91-C0A97049BF31}"/>
              </a:ext>
            </a:extLst>
          </p:cNvPr>
          <p:cNvSpPr txBox="1"/>
          <p:nvPr/>
        </p:nvSpPr>
        <p:spPr>
          <a:xfrm>
            <a:off x="3051655" y="4792892"/>
            <a:ext cx="1642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Measuring sentiments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09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285750" y="579881"/>
            <a:ext cx="11907520" cy="0"/>
          </a:xfrm>
          <a:custGeom>
            <a:avLst/>
            <a:gdLst/>
            <a:ahLst/>
            <a:cxnLst/>
            <a:rect l="l" t="t" r="r" b="b"/>
            <a:pathLst>
              <a:path w="11907520">
                <a:moveTo>
                  <a:pt x="0" y="0"/>
                </a:moveTo>
                <a:lnTo>
                  <a:pt x="11907520" y="0"/>
                </a:lnTo>
              </a:path>
            </a:pathLst>
          </a:custGeom>
          <a:ln w="28956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 sz="20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B5A57C1-4569-4060-98D4-B1008A33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AABD4-34EE-4A16-877C-6A62B264D8CD}"/>
              </a:ext>
            </a:extLst>
          </p:cNvPr>
          <p:cNvSpPr txBox="1"/>
          <p:nvPr/>
        </p:nvSpPr>
        <p:spPr>
          <a:xfrm>
            <a:off x="906387" y="118216"/>
            <a:ext cx="6277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1) Preparing the Corpus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36D661F-8328-44C5-9226-633B65F8ABBF}"/>
              </a:ext>
            </a:extLst>
          </p:cNvPr>
          <p:cNvSpPr/>
          <p:nvPr/>
        </p:nvSpPr>
        <p:spPr>
          <a:xfrm>
            <a:off x="911351" y="3291839"/>
            <a:ext cx="3310254" cy="2871299"/>
          </a:xfrm>
          <a:custGeom>
            <a:avLst/>
            <a:gdLst/>
            <a:ahLst/>
            <a:cxnLst/>
            <a:rect l="l" t="t" r="r" b="b"/>
            <a:pathLst>
              <a:path w="3310254" h="3108960">
                <a:moveTo>
                  <a:pt x="3310128" y="0"/>
                </a:moveTo>
                <a:lnTo>
                  <a:pt x="0" y="0"/>
                </a:lnTo>
                <a:lnTo>
                  <a:pt x="0" y="3108960"/>
                </a:lnTo>
                <a:lnTo>
                  <a:pt x="3310128" y="3108960"/>
                </a:lnTo>
                <a:lnTo>
                  <a:pt x="331012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9206AC5-157A-4E1D-8C8C-1BE23B8CDBBB}"/>
              </a:ext>
            </a:extLst>
          </p:cNvPr>
          <p:cNvSpPr txBox="1"/>
          <p:nvPr/>
        </p:nvSpPr>
        <p:spPr>
          <a:xfrm>
            <a:off x="911352" y="3291840"/>
            <a:ext cx="3310254" cy="2889252"/>
          </a:xfrm>
          <a:prstGeom prst="rect">
            <a:avLst/>
          </a:prstGeom>
          <a:ln w="12192">
            <a:solidFill>
              <a:srgbClr val="BEBEBE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lang="ko-KR" altLang="en-US" sz="1750" dirty="0">
              <a:latin typeface="나눔스퀘어" panose="020B0600000101010101" pitchFamily="50" charset="-127"/>
              <a:cs typeface="WenQuanYi Micro Hei"/>
            </a:endParaRPr>
          </a:p>
          <a:p>
            <a:pPr marL="377190" indent="-287020">
              <a:lnSpc>
                <a:spcPct val="100000"/>
              </a:lnSpc>
              <a:buFont typeface="Arial"/>
              <a:buChar char="•"/>
              <a:tabLst>
                <a:tab pos="377190" algn="l"/>
                <a:tab pos="377825" algn="l"/>
              </a:tabLst>
            </a:pPr>
            <a:endParaRPr lang="en-US" altLang="ko-KR" sz="1800" spc="-195" dirty="0">
              <a:latin typeface="나눔스퀘어" panose="020B0600000101010101" pitchFamily="50" charset="-127"/>
              <a:cs typeface="WenQuanYi Micro Hei"/>
            </a:endParaRPr>
          </a:p>
          <a:p>
            <a:pPr marL="377190" indent="-287020">
              <a:lnSpc>
                <a:spcPct val="100000"/>
              </a:lnSpc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lang="ko-KR" altLang="en-US" sz="1800" spc="-195" dirty="0">
                <a:latin typeface="나눔스퀘어" panose="020B0600000101010101" pitchFamily="50" charset="-127"/>
                <a:cs typeface="WenQuanYi Micro Hei"/>
              </a:rPr>
              <a:t>통화정책회의를 녹음한 것</a:t>
            </a:r>
            <a:endParaRPr lang="en-US" altLang="ko-KR" sz="1800" dirty="0">
              <a:latin typeface="나눔스퀘어" panose="020B0600000101010101" pitchFamily="50" charset="-127"/>
              <a:cs typeface="WenQuanYi Micro Hei"/>
            </a:endParaRPr>
          </a:p>
          <a:p>
            <a:pPr marL="377190" indent="-287020">
              <a:lnSpc>
                <a:spcPct val="100000"/>
              </a:lnSpc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lang="ko-KR" altLang="en-US" dirty="0">
                <a:latin typeface="나눔스퀘어" panose="020B0600000101010101" pitchFamily="50" charset="-127"/>
                <a:cs typeface="WenQuanYi Micro Hei"/>
              </a:rPr>
              <a:t>구성요소</a:t>
            </a:r>
            <a:r>
              <a:rPr lang="en-US" altLang="ko-KR" dirty="0">
                <a:latin typeface="나눔스퀘어" panose="020B0600000101010101" pitchFamily="50" charset="-127"/>
                <a:cs typeface="WenQuanYi Micro Hei"/>
              </a:rPr>
              <a:t>:</a:t>
            </a:r>
          </a:p>
          <a:p>
            <a:pPr marL="433070" indent="-342900">
              <a:lnSpc>
                <a:spcPct val="100000"/>
              </a:lnSpc>
              <a:buFont typeface="+mj-ea"/>
              <a:buAutoNum type="circleNumDbPlain"/>
              <a:tabLst>
                <a:tab pos="377190" algn="l"/>
                <a:tab pos="377825" algn="l"/>
              </a:tabLst>
            </a:pPr>
            <a:r>
              <a:rPr lang="ko-KR" altLang="en-US" dirty="0">
                <a:latin typeface="나눔스퀘어" panose="020B0600000101010101" pitchFamily="50" charset="-127"/>
                <a:cs typeface="WenQuanYi Micro Hei"/>
              </a:rPr>
              <a:t>행정 세부사항 개요</a:t>
            </a:r>
            <a:endParaRPr lang="en-US" altLang="ko-KR" dirty="0">
              <a:latin typeface="나눔스퀘어" panose="020B0600000101010101" pitchFamily="50" charset="-127"/>
              <a:cs typeface="WenQuanYi Micro Hei"/>
            </a:endParaRPr>
          </a:p>
          <a:p>
            <a:pPr marL="433070" indent="-342900">
              <a:lnSpc>
                <a:spcPct val="100000"/>
              </a:lnSpc>
              <a:buFont typeface="+mj-ea"/>
              <a:buAutoNum type="circleNumDbPlain"/>
              <a:tabLst>
                <a:tab pos="377190" algn="l"/>
                <a:tab pos="377825" algn="l"/>
              </a:tabLst>
            </a:pPr>
            <a:r>
              <a:rPr lang="ko-KR" altLang="en-US" dirty="0">
                <a:latin typeface="나눔스퀘어" panose="020B0600000101010101" pitchFamily="50" charset="-127"/>
                <a:cs typeface="WenQuanYi Micro Hei"/>
              </a:rPr>
              <a:t>경제현황 논의 </a:t>
            </a:r>
            <a:endParaRPr lang="en-US" altLang="ko-KR" dirty="0">
              <a:latin typeface="나눔스퀘어" panose="020B0600000101010101" pitchFamily="50" charset="-127"/>
              <a:cs typeface="WenQuanYi Micro Hei"/>
            </a:endParaRPr>
          </a:p>
          <a:p>
            <a:pPr marL="433070" indent="-342900">
              <a:lnSpc>
                <a:spcPct val="100000"/>
              </a:lnSpc>
              <a:buFont typeface="+mj-ea"/>
              <a:buAutoNum type="circleNumDbPlain"/>
              <a:tabLst>
                <a:tab pos="377190" algn="l"/>
                <a:tab pos="377825" algn="l"/>
              </a:tabLst>
            </a:pPr>
            <a:r>
              <a:rPr lang="ko-KR" altLang="en-US" dirty="0">
                <a:latin typeface="나눔스퀘어" panose="020B0600000101010101" pitchFamily="50" charset="-127"/>
                <a:cs typeface="WenQuanYi Micro Hei"/>
              </a:rPr>
              <a:t>통화정책 관련 논의</a:t>
            </a:r>
            <a:endParaRPr lang="en-US" altLang="ko-KR" dirty="0">
              <a:latin typeface="나눔스퀘어" panose="020B0600000101010101" pitchFamily="50" charset="-127"/>
              <a:cs typeface="WenQuanYi Micro Hei"/>
            </a:endParaRPr>
          </a:p>
          <a:p>
            <a:pPr marL="433070" indent="-342900">
              <a:lnSpc>
                <a:spcPct val="100000"/>
              </a:lnSpc>
              <a:buFont typeface="+mj-ea"/>
              <a:buAutoNum type="circleNumDbPlain"/>
              <a:tabLst>
                <a:tab pos="377190" algn="l"/>
                <a:tab pos="377825" algn="l"/>
              </a:tabLst>
            </a:pPr>
            <a:r>
              <a:rPr lang="ko-KR" altLang="en-US" dirty="0">
                <a:latin typeface="나눔스퀘어" panose="020B0600000101010101" pitchFamily="50" charset="-127"/>
                <a:cs typeface="WenQuanYi Micro Hei"/>
              </a:rPr>
              <a:t>통화정책 심의 결과</a:t>
            </a:r>
            <a:endParaRPr lang="en-US" altLang="ko-KR" sz="1800" dirty="0">
              <a:latin typeface="나눔스퀘어" panose="020B0600000101010101" pitchFamily="50" charset="-127"/>
              <a:cs typeface="WenQuanYi Micro Hei"/>
            </a:endParaRPr>
          </a:p>
          <a:p>
            <a:pPr marL="377190" indent="-287020">
              <a:lnSpc>
                <a:spcPct val="100000"/>
              </a:lnSpc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lang="ko-KR" altLang="en-US" dirty="0">
                <a:latin typeface="나눔스퀘어" panose="020B0600000101010101" pitchFamily="50" charset="-127"/>
                <a:cs typeface="WenQuanYi Micro Hei"/>
              </a:rPr>
              <a:t>세계 금융위기 이후 회의록의 분량이 </a:t>
            </a:r>
            <a:r>
              <a:rPr lang="ko-KR" altLang="en-US" dirty="0" err="1">
                <a:latin typeface="나눔스퀘어" panose="020B0600000101010101" pitchFamily="50" charset="-127"/>
                <a:cs typeface="WenQuanYi Micro Hei"/>
              </a:rPr>
              <a:t>길어짐</a:t>
            </a:r>
            <a:endParaRPr lang="ko-KR" altLang="en-US" sz="1800" dirty="0">
              <a:latin typeface="나눔스퀘어" panose="020B0600000101010101" pitchFamily="50" charset="-127"/>
              <a:cs typeface="WenQuanYi Micro Hei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F17BB70-20BD-419A-AFE9-72A859FE33C5}"/>
              </a:ext>
            </a:extLst>
          </p:cNvPr>
          <p:cNvSpPr txBox="1"/>
          <p:nvPr/>
        </p:nvSpPr>
        <p:spPr>
          <a:xfrm>
            <a:off x="8065007" y="3305555"/>
            <a:ext cx="331216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192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 dirty="0">
              <a:latin typeface="나눔스퀘어" panose="020B0600000101010101" pitchFamily="50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2100" dirty="0">
              <a:latin typeface="나눔스퀘어" panose="020B0600000101010101" pitchFamily="50" charset="-127"/>
              <a:cs typeface="Times New Roman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cs typeface="Times New Roman"/>
              </a:rPr>
              <a:t>채권시장</a:t>
            </a:r>
            <a:r>
              <a:rPr lang="en-US" altLang="ko-KR" sz="1600" dirty="0">
                <a:latin typeface="나눔스퀘어" panose="020B0600000101010101" pitchFamily="50" charset="-127"/>
                <a:cs typeface="Times New Roman"/>
              </a:rPr>
              <a:t>&amp;</a:t>
            </a:r>
            <a:r>
              <a:rPr lang="ko-KR" altLang="en-US" sz="1600" dirty="0">
                <a:latin typeface="나눔스퀘어" panose="020B0600000101010101" pitchFamily="50" charset="-127"/>
                <a:cs typeface="Times New Roman"/>
              </a:rPr>
              <a:t>통화정책에 대한 전문가의 시각을 보여주는 데이터</a:t>
            </a: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스퀘어" panose="020B0600000101010101" pitchFamily="50" charset="-127"/>
                <a:cs typeface="Times New Roman"/>
              </a:rPr>
              <a:t>비격식</a:t>
            </a:r>
            <a:r>
              <a:rPr lang="ko-KR" altLang="en-US" sz="1600" dirty="0">
                <a:latin typeface="나눔스퀘어" panose="020B0600000101010101" pitchFamily="50" charset="-127"/>
                <a:cs typeface="Times New Roman"/>
              </a:rPr>
              <a:t> 문체를 사전에 담기 위해</a:t>
            </a: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나눔스퀘어" panose="020B0600000101010101" pitchFamily="50" charset="-127"/>
              <a:cs typeface="Times New Roman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나눔스퀘어" panose="020B0600000101010101" pitchFamily="50" charset="-127"/>
              <a:cs typeface="Times New Roman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나눔스퀘어" panose="020B0600000101010101" pitchFamily="50" charset="-127"/>
              <a:cs typeface="Times New Roman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나눔스퀘어" panose="020B0600000101010101" pitchFamily="50" charset="-127"/>
              <a:cs typeface="Times New Roman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나눔스퀘어" panose="020B0600000101010101" pitchFamily="50" charset="-127"/>
              <a:cs typeface="Times New Roman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63799EE5-594F-4C08-A567-D972A47ED605}"/>
              </a:ext>
            </a:extLst>
          </p:cNvPr>
          <p:cNvSpPr txBox="1"/>
          <p:nvPr/>
        </p:nvSpPr>
        <p:spPr>
          <a:xfrm>
            <a:off x="4488179" y="3291840"/>
            <a:ext cx="3312160" cy="2939266"/>
          </a:xfrm>
          <a:prstGeom prst="rect">
            <a:avLst/>
          </a:prstGeom>
          <a:solidFill>
            <a:schemeClr val="bg1">
              <a:lumMod val="95000"/>
            </a:schemeClr>
          </a:solidFill>
          <a:ln w="12192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나눔스퀘어" panose="020B0600000101010101" pitchFamily="50" charset="-127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ko-KR" sz="2700" dirty="0">
              <a:latin typeface="나눔스퀘어" panose="020B0600000101010101" pitchFamily="50" charset="-127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US" altLang="ko-KR" spc="-195" dirty="0">
                <a:latin typeface="나눔스퀘어" panose="020B0600000101010101" pitchFamily="50" charset="-127"/>
              </a:rPr>
              <a:t>‘</a:t>
            </a:r>
            <a:r>
              <a:rPr lang="ko-KR" altLang="en-US" spc="-195" dirty="0">
                <a:latin typeface="나눔스퀘어" panose="020B0600000101010101" pitchFamily="50" charset="-127"/>
              </a:rPr>
              <a:t>금리</a:t>
            </a:r>
            <a:r>
              <a:rPr lang="en-US" altLang="ko-KR" spc="-195" dirty="0">
                <a:latin typeface="나눔스퀘어" panose="020B0600000101010101" pitchFamily="50" charset="-127"/>
              </a:rPr>
              <a:t>’ </a:t>
            </a:r>
            <a:r>
              <a:rPr lang="ko-KR" altLang="en-US" spc="-195" dirty="0">
                <a:latin typeface="나눔스퀘어" panose="020B0600000101010101" pitchFamily="50" charset="-127"/>
              </a:rPr>
              <a:t>키워드를 포함한 기사 대상</a:t>
            </a:r>
            <a:endParaRPr lang="en-US" altLang="ko-KR" spc="-195" dirty="0">
              <a:latin typeface="나눔스퀘어" panose="020B0600000101010101" pitchFamily="50" charset="-127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ko-KR" altLang="en-US" spc="-195" dirty="0">
                <a:latin typeface="나눔스퀘어" panose="020B0600000101010101" pitchFamily="50" charset="-127"/>
              </a:rPr>
              <a:t>탑 </a:t>
            </a:r>
            <a:r>
              <a:rPr lang="en-US" altLang="ko-KR" spc="-195" dirty="0">
                <a:latin typeface="나눔스퀘어" panose="020B0600000101010101" pitchFamily="50" charset="-127"/>
              </a:rPr>
              <a:t>3 </a:t>
            </a:r>
            <a:r>
              <a:rPr lang="ko-KR" altLang="en-US" spc="-195" dirty="0">
                <a:latin typeface="나눔스퀘어" panose="020B0600000101010101" pitchFamily="50" charset="-127"/>
              </a:rPr>
              <a:t>언론사기사만 사용</a:t>
            </a:r>
            <a:endParaRPr lang="en-US" altLang="ko-KR" spc="-195" dirty="0">
              <a:latin typeface="나눔스퀘어" panose="020B0600000101010101" pitchFamily="50" charset="-127"/>
            </a:endParaRPr>
          </a:p>
          <a:p>
            <a:pPr marL="742950" lvl="1" indent="-285750">
              <a:spcBef>
                <a:spcPts val="20"/>
              </a:spcBef>
              <a:buFont typeface="Wingdings" panose="05000000000000000000" pitchFamily="2" charset="2"/>
              <a:buChar char="Ø"/>
            </a:pPr>
            <a:r>
              <a:rPr lang="ko-KR" altLang="en-US" spc="-195" dirty="0">
                <a:latin typeface="나눔스퀘어" panose="020B0600000101010101" pitchFamily="50" charset="-127"/>
              </a:rPr>
              <a:t>중복요인으로 인하여</a:t>
            </a:r>
            <a:endParaRPr lang="en-US" altLang="ko-KR" spc="-195" dirty="0">
              <a:latin typeface="나눔스퀘어" panose="020B0600000101010101" pitchFamily="50" charset="-127"/>
            </a:endParaRPr>
          </a:p>
          <a:p>
            <a:pPr lvl="1">
              <a:spcBef>
                <a:spcPts val="20"/>
              </a:spcBef>
            </a:pPr>
            <a:r>
              <a:rPr lang="en-US" altLang="ko-KR" spc="-195" dirty="0">
                <a:latin typeface="나눔스퀘어" panose="020B0600000101010101" pitchFamily="50" charset="-127"/>
              </a:rPr>
              <a:t>42% </a:t>
            </a:r>
            <a:r>
              <a:rPr lang="ko-KR" altLang="en-US" spc="-195" dirty="0">
                <a:latin typeface="나눔스퀘어" panose="020B0600000101010101" pitchFamily="50" charset="-127"/>
              </a:rPr>
              <a:t>연합 </a:t>
            </a:r>
            <a:r>
              <a:rPr lang="ko-KR" altLang="en-US" spc="-195" dirty="0" err="1">
                <a:latin typeface="나눔스퀘어" panose="020B0600000101010101" pitchFamily="50" charset="-127"/>
              </a:rPr>
              <a:t>인포맥스</a:t>
            </a:r>
            <a:endParaRPr lang="en-US" altLang="ko-KR" spc="-195" dirty="0">
              <a:latin typeface="나눔스퀘어" panose="020B0600000101010101" pitchFamily="50" charset="-127"/>
            </a:endParaRPr>
          </a:p>
          <a:p>
            <a:pPr lvl="1">
              <a:spcBef>
                <a:spcPts val="20"/>
              </a:spcBef>
            </a:pPr>
            <a:r>
              <a:rPr lang="en-US" altLang="ko-KR" spc="-195" dirty="0">
                <a:latin typeface="나눔스퀘어" panose="020B0600000101010101" pitchFamily="50" charset="-127"/>
              </a:rPr>
              <a:t>33% </a:t>
            </a:r>
            <a:r>
              <a:rPr lang="ko-KR" altLang="en-US" spc="-195" dirty="0" err="1">
                <a:latin typeface="나눔스퀘어" panose="020B0600000101010101" pitchFamily="50" charset="-127"/>
              </a:rPr>
              <a:t>이데일리</a:t>
            </a:r>
            <a:endParaRPr lang="en-US" altLang="ko-KR" spc="-195" dirty="0">
              <a:latin typeface="나눔스퀘어" panose="020B0600000101010101" pitchFamily="50" charset="-127"/>
            </a:endParaRPr>
          </a:p>
          <a:p>
            <a:pPr lvl="1">
              <a:spcBef>
                <a:spcPts val="20"/>
              </a:spcBef>
            </a:pPr>
            <a:r>
              <a:rPr lang="en-US" altLang="ko-KR" spc="-195" dirty="0">
                <a:latin typeface="나눔스퀘어" panose="020B0600000101010101" pitchFamily="50" charset="-127"/>
              </a:rPr>
              <a:t>25% </a:t>
            </a:r>
            <a:r>
              <a:rPr lang="ko-KR" altLang="en-US" spc="-195" dirty="0">
                <a:latin typeface="나눔스퀘어" panose="020B0600000101010101" pitchFamily="50" charset="-127"/>
              </a:rPr>
              <a:t>연합뉴스</a:t>
            </a:r>
            <a:endParaRPr lang="en-US" altLang="ko-KR" spc="-195" dirty="0">
              <a:latin typeface="나눔스퀘어" panose="020B0600000101010101" pitchFamily="50" charset="-127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ko-KR" altLang="en-US" dirty="0">
              <a:latin typeface="나눔스퀘어" panose="020B0600000101010101" pitchFamily="50" charset="-127"/>
              <a:cs typeface="Times New Roman"/>
            </a:endParaRPr>
          </a:p>
          <a:p>
            <a:pPr marL="378460" marR="33274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endParaRPr sz="1800" dirty="0">
              <a:latin typeface="나눔스퀘어" panose="020B0600000101010101" pitchFamily="50" charset="-127"/>
              <a:cs typeface="WenQuanYi Micro Hei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73CE19F1-9614-465F-85F2-41515EC0B003}"/>
              </a:ext>
            </a:extLst>
          </p:cNvPr>
          <p:cNvSpPr txBox="1"/>
          <p:nvPr/>
        </p:nvSpPr>
        <p:spPr>
          <a:xfrm>
            <a:off x="4488179" y="3381755"/>
            <a:ext cx="2557780" cy="405239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556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280"/>
              </a:spcBef>
            </a:pP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cs typeface="WenQuanYi Micro Hei"/>
              </a:rPr>
              <a:t>뉴스 기사</a:t>
            </a:r>
            <a:endParaRPr sz="2400" dirty="0">
              <a:solidFill>
                <a:schemeClr val="bg1"/>
              </a:solidFill>
              <a:latin typeface="나눔스퀘어" panose="020B0600000101010101" pitchFamily="50" charset="-127"/>
              <a:cs typeface="WenQuanYi Micro Hei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098B735E-80B7-46CD-9A32-30F5D9D3FE3D}"/>
              </a:ext>
            </a:extLst>
          </p:cNvPr>
          <p:cNvSpPr txBox="1"/>
          <p:nvPr/>
        </p:nvSpPr>
        <p:spPr>
          <a:xfrm>
            <a:off x="8065007" y="3381755"/>
            <a:ext cx="2559050" cy="405239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556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280"/>
              </a:spcBef>
            </a:pPr>
            <a:r>
              <a:rPr lang="ko-KR" altLang="en-US" sz="2400" spc="-175" dirty="0">
                <a:solidFill>
                  <a:srgbClr val="FFFFFF"/>
                </a:solidFill>
                <a:latin typeface="나눔스퀘어" panose="020B0600000101010101" pitchFamily="50" charset="-127"/>
                <a:cs typeface="WenQuanYi Micro Hei"/>
              </a:rPr>
              <a:t>채권  분석 보고서</a:t>
            </a:r>
            <a:endParaRPr sz="2400" dirty="0">
              <a:latin typeface="나눔스퀘어" panose="020B0600000101010101" pitchFamily="50" charset="-127"/>
              <a:cs typeface="WenQuanYi Micro Hei"/>
            </a:endParaRPr>
          </a:p>
        </p:txBody>
      </p:sp>
      <p:grpSp>
        <p:nvGrpSpPr>
          <p:cNvPr id="15" name="object 12">
            <a:extLst>
              <a:ext uri="{FF2B5EF4-FFF2-40B4-BE49-F238E27FC236}">
                <a16:creationId xmlns:a16="http://schemas.microsoft.com/office/drawing/2014/main" id="{812CB855-DF29-4F30-A62A-A72DCB107B1A}"/>
              </a:ext>
            </a:extLst>
          </p:cNvPr>
          <p:cNvGrpSpPr/>
          <p:nvPr/>
        </p:nvGrpSpPr>
        <p:grpSpPr>
          <a:xfrm>
            <a:off x="809244" y="853439"/>
            <a:ext cx="10574020" cy="2050625"/>
            <a:chOff x="809244" y="853439"/>
            <a:chExt cx="10574020" cy="2181225"/>
          </a:xfrm>
        </p:grpSpPr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8D123740-F9C3-4560-8CF3-98CCE37D7D8F}"/>
                </a:ext>
              </a:extLst>
            </p:cNvPr>
            <p:cNvSpPr/>
            <p:nvPr/>
          </p:nvSpPr>
          <p:spPr>
            <a:xfrm>
              <a:off x="815340" y="1048511"/>
              <a:ext cx="10561320" cy="1979930"/>
            </a:xfrm>
            <a:custGeom>
              <a:avLst/>
              <a:gdLst/>
              <a:ahLst/>
              <a:cxnLst/>
              <a:rect l="l" t="t" r="r" b="b"/>
              <a:pathLst>
                <a:path w="10561320" h="1979930">
                  <a:moveTo>
                    <a:pt x="0" y="1979676"/>
                  </a:moveTo>
                  <a:lnTo>
                    <a:pt x="10561320" y="1979676"/>
                  </a:lnTo>
                  <a:lnTo>
                    <a:pt x="10561320" y="0"/>
                  </a:lnTo>
                  <a:lnTo>
                    <a:pt x="0" y="0"/>
                  </a:lnTo>
                  <a:lnTo>
                    <a:pt x="0" y="1979676"/>
                  </a:lnTo>
                  <a:close/>
                </a:path>
              </a:pathLst>
            </a:custGeom>
            <a:ln w="12192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236FF8A9-858B-4875-898C-E82DB5F35DEE}"/>
                </a:ext>
              </a:extLst>
            </p:cNvPr>
            <p:cNvSpPr/>
            <p:nvPr/>
          </p:nvSpPr>
          <p:spPr>
            <a:xfrm>
              <a:off x="1389888" y="853439"/>
              <a:ext cx="1983105" cy="390525"/>
            </a:xfrm>
            <a:custGeom>
              <a:avLst/>
              <a:gdLst/>
              <a:ahLst/>
              <a:cxnLst/>
              <a:rect l="l" t="t" r="r" b="b"/>
              <a:pathLst>
                <a:path w="1983104" h="390525">
                  <a:moveTo>
                    <a:pt x="1982724" y="0"/>
                  </a:moveTo>
                  <a:lnTo>
                    <a:pt x="0" y="0"/>
                  </a:lnTo>
                  <a:lnTo>
                    <a:pt x="0" y="390143"/>
                  </a:lnTo>
                  <a:lnTo>
                    <a:pt x="1982724" y="390143"/>
                  </a:lnTo>
                  <a:lnTo>
                    <a:pt x="19827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5">
            <a:extLst>
              <a:ext uri="{FF2B5EF4-FFF2-40B4-BE49-F238E27FC236}">
                <a16:creationId xmlns:a16="http://schemas.microsoft.com/office/drawing/2014/main" id="{92DED2BB-49DA-476F-8C9C-01D3B1A5C780}"/>
              </a:ext>
            </a:extLst>
          </p:cNvPr>
          <p:cNvSpPr txBox="1"/>
          <p:nvPr/>
        </p:nvSpPr>
        <p:spPr>
          <a:xfrm>
            <a:off x="894383" y="882777"/>
            <a:ext cx="10386641" cy="19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8825">
              <a:lnSpc>
                <a:spcPct val="100000"/>
              </a:lnSpc>
              <a:spcBef>
                <a:spcPts val="100"/>
              </a:spcBef>
            </a:pPr>
            <a:r>
              <a:rPr lang="ko-KR" altLang="en-US" sz="1800" spc="-215" dirty="0">
                <a:latin typeface="나눔스퀘어" panose="020B0600000101010101" pitchFamily="50" charset="-127"/>
                <a:cs typeface="WenQuanYi Micro Hei"/>
              </a:rPr>
              <a:t>코퍼스 준비</a:t>
            </a:r>
            <a:endParaRPr lang="en-US" altLang="ko-KR" sz="1800" spc="-215" dirty="0">
              <a:latin typeface="나눔스퀘어" panose="020B0600000101010101" pitchFamily="50" charset="-127"/>
              <a:cs typeface="WenQuanYi Micro Hei"/>
            </a:endParaRPr>
          </a:p>
          <a:p>
            <a:pPr marL="758825">
              <a:lnSpc>
                <a:spcPct val="100000"/>
              </a:lnSpc>
              <a:spcBef>
                <a:spcPts val="100"/>
              </a:spcBef>
            </a:pPr>
            <a:endParaRPr lang="ko-KR" altLang="en-US" sz="1800" spc="-215" dirty="0">
              <a:latin typeface="나눔스퀘어" panose="020B0600000101010101" pitchFamily="50" charset="-127"/>
              <a:cs typeface="WenQuanYi Micro He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sz="1800" dirty="0">
                <a:latin typeface="나눔스퀘어" panose="020B0600000101010101" pitchFamily="50" charset="-127"/>
                <a:cs typeface="WenQuanYi Micro Hei"/>
              </a:rPr>
              <a:t>2005</a:t>
            </a:r>
            <a:r>
              <a:rPr lang="ko-KR" altLang="en-US" sz="1800" dirty="0">
                <a:latin typeface="나눔스퀘어" panose="020B0600000101010101" pitchFamily="50" charset="-127"/>
                <a:cs typeface="WenQuanYi Micro Hei"/>
              </a:rPr>
              <a:t>년 </a:t>
            </a:r>
            <a:r>
              <a:rPr lang="en-US" altLang="ko-KR" sz="1800" dirty="0">
                <a:latin typeface="나눔스퀘어" panose="020B0600000101010101" pitchFamily="50" charset="-127"/>
                <a:cs typeface="WenQuanYi Micro Hei"/>
              </a:rPr>
              <a:t>5</a:t>
            </a:r>
            <a:r>
              <a:rPr lang="ko-KR" altLang="en-US" sz="1800" dirty="0">
                <a:latin typeface="나눔스퀘어" panose="020B0600000101010101" pitchFamily="50" charset="-127"/>
                <a:cs typeface="WenQuanYi Micro Hei"/>
              </a:rPr>
              <a:t>월 </a:t>
            </a:r>
            <a:r>
              <a:rPr lang="en-US" altLang="ko-KR" sz="1800" dirty="0">
                <a:latin typeface="나눔스퀘어" panose="020B0600000101010101" pitchFamily="50" charset="-127"/>
                <a:cs typeface="WenQuanYi Micro Hei"/>
              </a:rPr>
              <a:t>~ 2017</a:t>
            </a:r>
            <a:r>
              <a:rPr lang="ko-KR" altLang="en-US" sz="1800" dirty="0">
                <a:latin typeface="나눔스퀘어" panose="020B0600000101010101" pitchFamily="50" charset="-127"/>
                <a:cs typeface="WenQuanYi Micro Hei"/>
              </a:rPr>
              <a:t>년 </a:t>
            </a:r>
            <a:r>
              <a:rPr lang="en-US" altLang="ko-KR" sz="1800" dirty="0">
                <a:latin typeface="나눔스퀘어" panose="020B0600000101010101" pitchFamily="50" charset="-127"/>
                <a:cs typeface="WenQuanYi Micro Hei"/>
              </a:rPr>
              <a:t>12</a:t>
            </a:r>
            <a:r>
              <a:rPr lang="ko-KR" altLang="en-US" sz="1800" dirty="0">
                <a:latin typeface="나눔스퀘어" panose="020B0600000101010101" pitchFamily="50" charset="-127"/>
                <a:cs typeface="WenQuanYi Micro Hei"/>
              </a:rPr>
              <a:t>월 동안 </a:t>
            </a:r>
            <a:r>
              <a:rPr lang="en-US" altLang="ko-KR" sz="1800" dirty="0">
                <a:latin typeface="나눔스퀘어" panose="020B0600000101010101" pitchFamily="50" charset="-127"/>
                <a:cs typeface="WenQuanYi Micro Hei"/>
              </a:rPr>
              <a:t>232,658</a:t>
            </a:r>
            <a:r>
              <a:rPr lang="ko-KR" altLang="en-US" sz="1800" dirty="0">
                <a:latin typeface="나눔스퀘어" panose="020B0600000101010101" pitchFamily="50" charset="-127"/>
                <a:cs typeface="WenQuanYi Micro Hei"/>
              </a:rPr>
              <a:t>개의 데이터를 수집</a:t>
            </a:r>
            <a:endParaRPr lang="en-US" altLang="ko-KR" dirty="0">
              <a:latin typeface="나눔스퀘어" panose="020B0600000101010101" pitchFamily="50" charset="-127"/>
              <a:cs typeface="WenQuanYi Micro He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dirty="0">
                <a:latin typeface="나눔스퀘어" panose="020B0600000101010101" pitchFamily="50" charset="-127"/>
                <a:cs typeface="WenQuanYi Micro Hei"/>
              </a:rPr>
              <a:t>경제</a:t>
            </a:r>
            <a:r>
              <a:rPr lang="en-US" altLang="ko-KR" dirty="0">
                <a:latin typeface="나눔스퀘어" panose="020B0600000101010101" pitchFamily="50" charset="-127"/>
                <a:cs typeface="WenQuanYi Micro Hei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cs typeface="WenQuanYi Micro Hei"/>
              </a:rPr>
              <a:t>금융분야에 특화된 사전을 만들기 위해 방대한 양의 데이터 사용</a:t>
            </a:r>
            <a:endParaRPr lang="en-US" altLang="ko-KR" dirty="0">
              <a:latin typeface="나눔스퀘어" panose="020B0600000101010101" pitchFamily="50" charset="-127"/>
              <a:cs typeface="WenQuanYi Micro He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altLang="ko-KR" dirty="0">
              <a:latin typeface="나눔스퀘어" panose="020B0600000101010101" pitchFamily="50" charset="-127"/>
              <a:cs typeface="WenQuanYi Micro Hei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ü"/>
              <a:tabLst>
                <a:tab pos="299085" algn="l"/>
                <a:tab pos="299720" algn="l"/>
              </a:tabLst>
            </a:pPr>
            <a:r>
              <a:rPr lang="ko-KR" altLang="en-US" dirty="0">
                <a:latin typeface="나눔스퀘어" panose="020B0600000101010101" pitchFamily="50" charset="-127"/>
                <a:cs typeface="WenQuanYi Micro Hei"/>
              </a:rPr>
              <a:t>크고 방대한 토픽을 담은 코퍼스를 구성한다</a:t>
            </a:r>
            <a:r>
              <a:rPr lang="en-US" altLang="ko-KR" dirty="0">
                <a:latin typeface="나눔스퀘어" panose="020B0600000101010101" pitchFamily="50" charset="-127"/>
                <a:cs typeface="WenQuanYi Micro Hei"/>
              </a:rPr>
              <a:t>.</a:t>
            </a: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altLang="ko-KR" sz="1800" dirty="0">
              <a:latin typeface="나눔스퀘어" panose="020B0600000101010101" pitchFamily="50" charset="-127"/>
              <a:cs typeface="WenQuanYi Micro Hei"/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7336DACC-1B2A-47F0-95CA-F00884B789B8}"/>
              </a:ext>
            </a:extLst>
          </p:cNvPr>
          <p:cNvSpPr txBox="1"/>
          <p:nvPr/>
        </p:nvSpPr>
        <p:spPr>
          <a:xfrm>
            <a:off x="911350" y="3374712"/>
            <a:ext cx="2559050" cy="405239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556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280"/>
              </a:spcBef>
            </a:pPr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cs typeface="WenQuanYi Micro Hei"/>
              </a:rPr>
              <a:t>통화정책 회의록</a:t>
            </a:r>
            <a:endParaRPr sz="2400" dirty="0">
              <a:solidFill>
                <a:schemeClr val="bg1"/>
              </a:solidFill>
              <a:latin typeface="나눔스퀘어" panose="020B0600000101010101" pitchFamily="50" charset="-127"/>
              <a:cs typeface="WenQuanYi Micro Hei"/>
            </a:endParaRPr>
          </a:p>
        </p:txBody>
      </p:sp>
    </p:spTree>
    <p:extLst>
      <p:ext uri="{BB962C8B-B14F-4D97-AF65-F5344CB8AC3E}">
        <p14:creationId xmlns:p14="http://schemas.microsoft.com/office/powerpoint/2010/main" val="237836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7">
            <a:extLst>
              <a:ext uri="{FF2B5EF4-FFF2-40B4-BE49-F238E27FC236}">
                <a16:creationId xmlns:a16="http://schemas.microsoft.com/office/drawing/2014/main" id="{509EB847-CC09-49C1-BBEF-A0FD3AA6205F}"/>
              </a:ext>
            </a:extLst>
          </p:cNvPr>
          <p:cNvSpPr txBox="1"/>
          <p:nvPr/>
        </p:nvSpPr>
        <p:spPr>
          <a:xfrm>
            <a:off x="575315" y="1796965"/>
            <a:ext cx="4351584" cy="4924425"/>
          </a:xfrm>
          <a:prstGeom prst="rect">
            <a:avLst/>
          </a:prstGeom>
          <a:solidFill>
            <a:schemeClr val="bg1"/>
          </a:solidFill>
          <a:ln w="12192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US" sz="1600" dirty="0">
              <a:latin typeface="나눔스퀘어" panose="020B0600000101010101" pitchFamily="50" charset="-127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나눔스퀘어" panose="020B0600000101010101" pitchFamily="50" charset="-127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ko-KR" altLang="en-US" sz="1600" dirty="0">
              <a:latin typeface="나눔스퀘어" panose="020B0600000101010101" pitchFamily="50" charset="-127"/>
              <a:cs typeface="Times New Roman"/>
            </a:endParaRPr>
          </a:p>
          <a:p>
            <a:pPr marL="378460" marR="332740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endParaRPr sz="1600" dirty="0">
              <a:latin typeface="나눔스퀘어" panose="020B0600000101010101" pitchFamily="50" charset="-127"/>
              <a:cs typeface="WenQuanYi Micro 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5750" y="579881"/>
            <a:ext cx="11907520" cy="0"/>
          </a:xfrm>
          <a:custGeom>
            <a:avLst/>
            <a:gdLst/>
            <a:ahLst/>
            <a:cxnLst/>
            <a:rect l="l" t="t" r="r" b="b"/>
            <a:pathLst>
              <a:path w="11907520">
                <a:moveTo>
                  <a:pt x="0" y="0"/>
                </a:moveTo>
                <a:lnTo>
                  <a:pt x="11907520" y="0"/>
                </a:lnTo>
              </a:path>
            </a:pathLst>
          </a:custGeom>
          <a:ln w="28956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 sz="20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B5A57C1-4569-4060-98D4-B1008A33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15" name="object 12">
            <a:extLst>
              <a:ext uri="{FF2B5EF4-FFF2-40B4-BE49-F238E27FC236}">
                <a16:creationId xmlns:a16="http://schemas.microsoft.com/office/drawing/2014/main" id="{812CB855-DF29-4F30-A62A-A72DCB107B1A}"/>
              </a:ext>
            </a:extLst>
          </p:cNvPr>
          <p:cNvGrpSpPr/>
          <p:nvPr/>
        </p:nvGrpSpPr>
        <p:grpSpPr>
          <a:xfrm>
            <a:off x="809244" y="670560"/>
            <a:ext cx="10574020" cy="966702"/>
            <a:chOff x="809244" y="853439"/>
            <a:chExt cx="10574020" cy="2181225"/>
          </a:xfrm>
        </p:grpSpPr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8D123740-F9C3-4560-8CF3-98CCE37D7D8F}"/>
                </a:ext>
              </a:extLst>
            </p:cNvPr>
            <p:cNvSpPr/>
            <p:nvPr/>
          </p:nvSpPr>
          <p:spPr>
            <a:xfrm>
              <a:off x="815340" y="1048511"/>
              <a:ext cx="10561320" cy="1979930"/>
            </a:xfrm>
            <a:custGeom>
              <a:avLst/>
              <a:gdLst/>
              <a:ahLst/>
              <a:cxnLst/>
              <a:rect l="l" t="t" r="r" b="b"/>
              <a:pathLst>
                <a:path w="10561320" h="1979930">
                  <a:moveTo>
                    <a:pt x="0" y="1979676"/>
                  </a:moveTo>
                  <a:lnTo>
                    <a:pt x="10561320" y="1979676"/>
                  </a:lnTo>
                  <a:lnTo>
                    <a:pt x="10561320" y="0"/>
                  </a:lnTo>
                  <a:lnTo>
                    <a:pt x="0" y="0"/>
                  </a:lnTo>
                  <a:lnTo>
                    <a:pt x="0" y="1979676"/>
                  </a:lnTo>
                  <a:close/>
                </a:path>
              </a:pathLst>
            </a:custGeom>
            <a:ln w="12192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236FF8A9-858B-4875-898C-E82DB5F35DEE}"/>
                </a:ext>
              </a:extLst>
            </p:cNvPr>
            <p:cNvSpPr/>
            <p:nvPr/>
          </p:nvSpPr>
          <p:spPr>
            <a:xfrm>
              <a:off x="1389888" y="853439"/>
              <a:ext cx="1983105" cy="390525"/>
            </a:xfrm>
            <a:custGeom>
              <a:avLst/>
              <a:gdLst/>
              <a:ahLst/>
              <a:cxnLst/>
              <a:rect l="l" t="t" r="r" b="b"/>
              <a:pathLst>
                <a:path w="1983104" h="390525">
                  <a:moveTo>
                    <a:pt x="1982724" y="0"/>
                  </a:moveTo>
                  <a:lnTo>
                    <a:pt x="0" y="0"/>
                  </a:lnTo>
                  <a:lnTo>
                    <a:pt x="0" y="390143"/>
                  </a:lnTo>
                  <a:lnTo>
                    <a:pt x="1982724" y="390143"/>
                  </a:lnTo>
                  <a:lnTo>
                    <a:pt x="19827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5">
            <a:extLst>
              <a:ext uri="{FF2B5EF4-FFF2-40B4-BE49-F238E27FC236}">
                <a16:creationId xmlns:a16="http://schemas.microsoft.com/office/drawing/2014/main" id="{92DED2BB-49DA-476F-8C9C-01D3B1A5C780}"/>
              </a:ext>
            </a:extLst>
          </p:cNvPr>
          <p:cNvSpPr txBox="1"/>
          <p:nvPr/>
        </p:nvSpPr>
        <p:spPr>
          <a:xfrm>
            <a:off x="894383" y="663321"/>
            <a:ext cx="1038664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8825">
              <a:lnSpc>
                <a:spcPct val="100000"/>
              </a:lnSpc>
              <a:spcBef>
                <a:spcPts val="100"/>
              </a:spcBef>
            </a:pPr>
            <a:r>
              <a:rPr lang="ko-KR" altLang="en-US" sz="1800" spc="-215" dirty="0">
                <a:latin typeface="나눔스퀘어" panose="020B0600000101010101" pitchFamily="50" charset="-127"/>
                <a:cs typeface="WenQuanYi Micro Hei"/>
              </a:rPr>
              <a:t>텍스트 </a:t>
            </a:r>
            <a:r>
              <a:rPr lang="ko-KR" altLang="en-US" sz="1800" spc="-215" dirty="0" err="1">
                <a:latin typeface="나눔스퀘어" panose="020B0600000101010101" pitchFamily="50" charset="-127"/>
                <a:cs typeface="WenQuanYi Micro Hei"/>
              </a:rPr>
              <a:t>전처리</a:t>
            </a:r>
            <a:endParaRPr lang="ko-KR" altLang="en-US" sz="1800" spc="-215" dirty="0">
              <a:latin typeface="나눔스퀘어" panose="020B0600000101010101" pitchFamily="50" charset="-127"/>
              <a:cs typeface="WenQuanYi Micro He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dirty="0">
                <a:latin typeface="나눔스퀘어" panose="020B0600000101010101" pitchFamily="50" charset="-127"/>
                <a:cs typeface="WenQuanYi Micro Hei"/>
              </a:rPr>
              <a:t>한국어 텍스트를 수치로 변환</a:t>
            </a:r>
            <a:r>
              <a:rPr lang="en-US" altLang="ko-KR" dirty="0">
                <a:latin typeface="나눔스퀘어" panose="020B0600000101010101" pitchFamily="50" charset="-127"/>
                <a:cs typeface="WenQuanYi Micro Hei"/>
              </a:rPr>
              <a:t>, 4</a:t>
            </a:r>
            <a:r>
              <a:rPr lang="ko-KR" altLang="en-US" dirty="0">
                <a:latin typeface="나눔스퀘어" panose="020B0600000101010101" pitchFamily="50" charset="-127"/>
                <a:cs typeface="WenQuanYi Micro Hei"/>
              </a:rPr>
              <a:t>가지 문제 존재</a:t>
            </a:r>
            <a:r>
              <a:rPr lang="en-US" altLang="ko-KR" dirty="0">
                <a:latin typeface="나눔스퀘어" panose="020B0600000101010101" pitchFamily="50" charset="-127"/>
                <a:cs typeface="WenQuanYi Micro Hei"/>
              </a:rPr>
              <a:t> -&gt; </a:t>
            </a:r>
            <a:r>
              <a:rPr lang="ko-KR" altLang="en-US" dirty="0">
                <a:latin typeface="나눔스퀘어" panose="020B0600000101010101" pitchFamily="50" charset="-127"/>
                <a:cs typeface="WenQuanYi Micro Hei"/>
              </a:rPr>
              <a:t>형태소 분석기로 해결 가능</a:t>
            </a:r>
            <a:endParaRPr lang="en-US" altLang="ko-KR" dirty="0">
              <a:latin typeface="나눔스퀘어" panose="020B0600000101010101" pitchFamily="50" charset="-127"/>
              <a:cs typeface="WenQuanYi Micro He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dirty="0">
                <a:latin typeface="나눔스퀘어" panose="020B0600000101010101" pitchFamily="50" charset="-127"/>
                <a:cs typeface="WenQuanYi Micro Hei"/>
              </a:rPr>
              <a:t>경제분석에 특화된 </a:t>
            </a:r>
            <a:r>
              <a:rPr lang="en-US" altLang="ko-KR" dirty="0" err="1">
                <a:latin typeface="나눔스퀘어" panose="020B0600000101010101" pitchFamily="50" charset="-127"/>
                <a:cs typeface="WenQuanYi Micro Hei"/>
              </a:rPr>
              <a:t>eKoNLPy</a:t>
            </a:r>
            <a:r>
              <a:rPr lang="en-US" altLang="ko-KR" dirty="0">
                <a:latin typeface="나눔스퀘어" panose="020B0600000101010101" pitchFamily="50" charset="-127"/>
                <a:cs typeface="WenQuanYi Micro Hei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cs typeface="WenQuanYi Micro Hei"/>
              </a:rPr>
              <a:t>사용</a:t>
            </a:r>
            <a:endParaRPr lang="en-US" altLang="ko-KR" dirty="0">
              <a:latin typeface="나눔스퀘어" panose="020B0600000101010101" pitchFamily="50" charset="-127"/>
              <a:cs typeface="WenQuanYi Micro He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altLang="ko-KR" sz="1800" dirty="0">
              <a:latin typeface="나눔스퀘어" panose="020B0600000101010101" pitchFamily="50" charset="-127"/>
              <a:cs typeface="WenQuanYi Micro He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FE963E-C130-4712-B6D4-1DD1EFBDD496}"/>
              </a:ext>
            </a:extLst>
          </p:cNvPr>
          <p:cNvSpPr txBox="1"/>
          <p:nvPr/>
        </p:nvSpPr>
        <p:spPr>
          <a:xfrm>
            <a:off x="906387" y="118216"/>
            <a:ext cx="6277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2) Pre-processing texts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241E63FB-4640-40BC-8D3C-04A220EC2559}"/>
              </a:ext>
            </a:extLst>
          </p:cNvPr>
          <p:cNvSpPr txBox="1"/>
          <p:nvPr/>
        </p:nvSpPr>
        <p:spPr>
          <a:xfrm>
            <a:off x="644258" y="1980988"/>
            <a:ext cx="3960000" cy="984885"/>
          </a:xfrm>
          <a:prstGeom prst="rect">
            <a:avLst/>
          </a:prstGeom>
          <a:solidFill>
            <a:schemeClr val="bg1"/>
          </a:solidFill>
          <a:ln w="12192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US" sz="1600" dirty="0">
              <a:latin typeface="나눔스퀘어" panose="020B0600000101010101" pitchFamily="50" charset="-127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spc="-195" dirty="0">
                <a:latin typeface="나눔스퀘어" panose="020B0600000101010101" pitchFamily="50" charset="-127"/>
              </a:rPr>
              <a:t>후치사</a:t>
            </a:r>
            <a:r>
              <a:rPr lang="en-US" altLang="ko-KR" sz="1600" spc="-195" dirty="0">
                <a:latin typeface="나눔스퀘어" panose="020B0600000101010101" pitchFamily="50" charset="-127"/>
              </a:rPr>
              <a:t>,</a:t>
            </a:r>
            <a:r>
              <a:rPr lang="ko-KR" altLang="en-US" sz="1600" spc="-195" dirty="0">
                <a:latin typeface="나눔스퀘어" panose="020B0600000101010101" pitchFamily="50" charset="-127"/>
              </a:rPr>
              <a:t> 공백 구분</a:t>
            </a:r>
            <a:r>
              <a:rPr lang="en-US" altLang="ko-KR" sz="1600" spc="-195" dirty="0">
                <a:latin typeface="나눔스퀘어" panose="020B0600000101010101" pitchFamily="50" charset="-127"/>
              </a:rPr>
              <a:t>X</a:t>
            </a:r>
            <a:endParaRPr lang="en-US" sz="1600" spc="-195" dirty="0">
              <a:latin typeface="나눔스퀘어" panose="020B0600000101010101" pitchFamily="50" charset="-127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spc="-195" dirty="0">
                <a:latin typeface="나눔스퀘어" panose="020B0600000101010101" pitchFamily="50" charset="-127"/>
              </a:rPr>
              <a:t>띄어쓰기 불규칙적</a:t>
            </a:r>
            <a:endParaRPr lang="en-US" altLang="ko-KR" sz="1600" spc="-195" dirty="0">
              <a:latin typeface="나눔스퀘어" panose="020B0600000101010101" pitchFamily="50" charset="-127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나눔스퀘어" panose="020B0600000101010101" pitchFamily="50" charset="-127"/>
                <a:cs typeface="WenQuanYi Micro Hei"/>
              </a:rPr>
              <a:t>At</a:t>
            </a:r>
            <a:r>
              <a:rPr lang="ko-KR" altLang="en-US" sz="1600" dirty="0">
                <a:latin typeface="나눔스퀘어" panose="020B0600000101010101" pitchFamily="50" charset="-127"/>
                <a:cs typeface="WenQuanYi Micro Hei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cs typeface="WenQuanYi Micro Hei"/>
              </a:rPr>
              <a:t>school</a:t>
            </a:r>
            <a:r>
              <a:rPr lang="ko-KR" altLang="en-US" sz="1600" dirty="0">
                <a:latin typeface="나눔스퀘어" panose="020B0600000101010101" pitchFamily="50" charset="-127"/>
                <a:cs typeface="WenQuanYi Micro Hei"/>
              </a:rPr>
              <a:t> </a:t>
            </a:r>
            <a:r>
              <a:rPr lang="en-US" sz="1600" dirty="0">
                <a:latin typeface="나눔스퀘어" panose="020B0600000101010101" pitchFamily="50" charset="-127"/>
                <a:cs typeface="WenQuanYi Micro Hei"/>
              </a:rPr>
              <a:t>&lt;-&gt; </a:t>
            </a:r>
            <a:r>
              <a:rPr lang="ko-KR" altLang="en-US" sz="1600" dirty="0">
                <a:latin typeface="나눔스퀘어" panose="020B0600000101010101" pitchFamily="50" charset="-127"/>
                <a:cs typeface="WenQuanYi Micro Hei"/>
              </a:rPr>
              <a:t>학교</a:t>
            </a:r>
            <a:r>
              <a:rPr lang="ko-KR" altLang="en-US" sz="1600" i="1" dirty="0">
                <a:latin typeface="나눔스퀘어" panose="020B0600000101010101" pitchFamily="50" charset="-127"/>
                <a:cs typeface="WenQuanYi Micro Hei"/>
              </a:rPr>
              <a:t>에서</a:t>
            </a:r>
            <a:endParaRPr sz="1600" i="1" dirty="0">
              <a:latin typeface="나눔스퀘어" panose="020B0600000101010101" pitchFamily="50" charset="-127"/>
              <a:cs typeface="WenQuanYi Micro Hei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29B16CA4-2183-4DE1-8227-F86DE7E01BE1}"/>
              </a:ext>
            </a:extLst>
          </p:cNvPr>
          <p:cNvSpPr txBox="1"/>
          <p:nvPr/>
        </p:nvSpPr>
        <p:spPr>
          <a:xfrm>
            <a:off x="735699" y="1847149"/>
            <a:ext cx="1458861" cy="34368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556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280"/>
              </a:spcBef>
            </a:pPr>
            <a:r>
              <a:rPr lang="ko-KR" altLang="en-US" sz="2000" dirty="0">
                <a:latin typeface="나눔스퀘어" panose="020B0600000101010101" pitchFamily="50" charset="-127"/>
                <a:cs typeface="WenQuanYi Micro Hei"/>
              </a:rPr>
              <a:t>공백 문제</a:t>
            </a:r>
            <a:endParaRPr sz="2000" dirty="0">
              <a:latin typeface="나눔스퀘어" panose="020B0600000101010101" pitchFamily="50" charset="-127"/>
              <a:cs typeface="WenQuanYi Micro Hei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FD132F6-787B-4424-BE48-4840A93A78E7}"/>
              </a:ext>
            </a:extLst>
          </p:cNvPr>
          <p:cNvSpPr txBox="1"/>
          <p:nvPr/>
        </p:nvSpPr>
        <p:spPr>
          <a:xfrm>
            <a:off x="631333" y="3209717"/>
            <a:ext cx="3960000" cy="861774"/>
          </a:xfrm>
          <a:prstGeom prst="rect">
            <a:avLst/>
          </a:prstGeom>
          <a:solidFill>
            <a:schemeClr val="bg1"/>
          </a:solidFill>
          <a:ln w="12192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lang="ko-KR" altLang="en-US" sz="2400" dirty="0">
              <a:latin typeface="나눔스퀘어" panose="020B0600000101010101" pitchFamily="50" charset="-127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ko-KR" altLang="en-US" sz="1600" spc="-195" dirty="0">
                <a:latin typeface="나눔스퀘어" panose="020B0600000101010101" pitchFamily="50" charset="-127"/>
              </a:rPr>
              <a:t>외래어표기법을 따르지 않는 많은 외래어 존재</a:t>
            </a:r>
            <a:endParaRPr lang="en-US" altLang="ko-KR" sz="1600" spc="-195" dirty="0">
              <a:latin typeface="나눔스퀘어" panose="020B0600000101010101" pitchFamily="50" charset="-127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Ø"/>
            </a:pPr>
            <a:r>
              <a:rPr lang="ko-KR" altLang="en-US" sz="1600" spc="-195" dirty="0">
                <a:latin typeface="나눔스퀘어" panose="020B0600000101010101" pitchFamily="50" charset="-127"/>
                <a:cs typeface="Times New Roman"/>
              </a:rPr>
              <a:t>삐에로</a:t>
            </a:r>
            <a:r>
              <a:rPr lang="en-US" altLang="ko-KR" sz="1600" spc="-195" dirty="0">
                <a:latin typeface="나눔스퀘어" panose="020B0600000101010101" pitchFamily="50" charset="-127"/>
                <a:cs typeface="Times New Roman"/>
              </a:rPr>
              <a:t>(</a:t>
            </a:r>
            <a:r>
              <a:rPr lang="ko-KR" altLang="en-US" sz="1600" spc="-195" dirty="0">
                <a:latin typeface="나눔스퀘어" panose="020B0600000101010101" pitchFamily="50" charset="-127"/>
                <a:cs typeface="Times New Roman"/>
              </a:rPr>
              <a:t>피에로</a:t>
            </a:r>
            <a:r>
              <a:rPr lang="en-US" altLang="ko-KR" sz="1600" spc="-195" dirty="0">
                <a:latin typeface="나눔스퀘어" panose="020B0600000101010101" pitchFamily="50" charset="-127"/>
                <a:cs typeface="Times New Roman"/>
              </a:rPr>
              <a:t>) , </a:t>
            </a:r>
            <a:r>
              <a:rPr lang="ko-KR" altLang="en-US" sz="1600" spc="-195" dirty="0" err="1">
                <a:latin typeface="나눔스퀘어" panose="020B0600000101010101" pitchFamily="50" charset="-127"/>
                <a:cs typeface="Times New Roman"/>
              </a:rPr>
              <a:t>꽁트</a:t>
            </a:r>
            <a:r>
              <a:rPr lang="en-US" altLang="ko-KR" sz="1600" spc="-195" dirty="0">
                <a:latin typeface="나눔스퀘어" panose="020B0600000101010101" pitchFamily="50" charset="-127"/>
                <a:cs typeface="Times New Roman"/>
              </a:rPr>
              <a:t>(</a:t>
            </a:r>
            <a:r>
              <a:rPr lang="ko-KR" altLang="en-US" sz="1600" spc="-195" dirty="0">
                <a:latin typeface="나눔스퀘어" panose="020B0600000101010101" pitchFamily="50" charset="-127"/>
                <a:cs typeface="Times New Roman"/>
              </a:rPr>
              <a:t>콩트</a:t>
            </a:r>
            <a:r>
              <a:rPr lang="en-US" altLang="ko-KR" sz="1600" spc="-195" dirty="0">
                <a:latin typeface="나눔스퀘어" panose="020B0600000101010101" pitchFamily="50" charset="-127"/>
                <a:cs typeface="Times New Roman"/>
              </a:rPr>
              <a:t>), </a:t>
            </a:r>
            <a:r>
              <a:rPr lang="ko-KR" altLang="en-US" sz="1600" spc="-195" dirty="0" err="1">
                <a:latin typeface="나눔스퀘어" panose="020B0600000101010101" pitchFamily="50" charset="-127"/>
                <a:cs typeface="Times New Roman"/>
              </a:rPr>
              <a:t>리조또</a:t>
            </a:r>
            <a:r>
              <a:rPr lang="en-US" altLang="ko-KR" sz="1600" spc="-195" dirty="0">
                <a:latin typeface="나눔스퀘어" panose="020B0600000101010101" pitchFamily="50" charset="-127"/>
                <a:cs typeface="Times New Roman"/>
              </a:rPr>
              <a:t>(</a:t>
            </a:r>
            <a:r>
              <a:rPr lang="ko-KR" altLang="en-US" sz="1600" spc="-195" dirty="0" err="1">
                <a:latin typeface="나눔스퀘어" panose="020B0600000101010101" pitchFamily="50" charset="-127"/>
                <a:cs typeface="Times New Roman"/>
              </a:rPr>
              <a:t>리소토</a:t>
            </a:r>
            <a:r>
              <a:rPr lang="en-US" altLang="ko-KR" sz="1600" spc="-195" dirty="0">
                <a:latin typeface="나눔스퀘어" panose="020B0600000101010101" pitchFamily="50" charset="-127"/>
                <a:cs typeface="Times New Roman"/>
              </a:rPr>
              <a:t>)</a:t>
            </a:r>
            <a:endParaRPr lang="ko-KR" altLang="en-US" sz="1600" dirty="0">
              <a:latin typeface="나눔스퀘어" panose="020B0600000101010101" pitchFamily="50" charset="-127"/>
              <a:cs typeface="Times New Roman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C7682AD8-89EA-46A2-9ED8-67FFDF0D0BEA}"/>
              </a:ext>
            </a:extLst>
          </p:cNvPr>
          <p:cNvSpPr txBox="1"/>
          <p:nvPr/>
        </p:nvSpPr>
        <p:spPr>
          <a:xfrm>
            <a:off x="735698" y="3066811"/>
            <a:ext cx="1458861" cy="34368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556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280"/>
              </a:spcBef>
            </a:pPr>
            <a:r>
              <a:rPr lang="ko-KR" altLang="en-US" sz="2000" dirty="0">
                <a:latin typeface="나눔스퀘어" panose="020B0600000101010101" pitchFamily="50" charset="-127"/>
                <a:cs typeface="WenQuanYi Micro Hei"/>
              </a:rPr>
              <a:t>외래어</a:t>
            </a: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D07D4BC4-4246-4A20-8AF2-BC1D16108CE4}"/>
              </a:ext>
            </a:extLst>
          </p:cNvPr>
          <p:cNvSpPr txBox="1"/>
          <p:nvPr/>
        </p:nvSpPr>
        <p:spPr>
          <a:xfrm>
            <a:off x="631333" y="4496675"/>
            <a:ext cx="3960000" cy="738664"/>
          </a:xfrm>
          <a:prstGeom prst="rect">
            <a:avLst/>
          </a:prstGeom>
          <a:solidFill>
            <a:schemeClr val="bg1"/>
          </a:solidFill>
          <a:ln w="12192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US" sz="1600" dirty="0">
              <a:latin typeface="나눔스퀘어" panose="020B0600000101010101" pitchFamily="50" charset="-127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spc="-195" dirty="0">
                <a:latin typeface="나눔스퀘어" panose="020B0600000101010101" pitchFamily="50" charset="-127"/>
              </a:rPr>
              <a:t>같은 의미를 나타내는 다양한 표기법 존재</a:t>
            </a:r>
            <a:endParaRPr lang="en-US" altLang="ko-KR" sz="1600" spc="-195" dirty="0">
              <a:latin typeface="나눔스퀘어" panose="020B0600000101010101" pitchFamily="50" charset="-127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600" spc="-195" dirty="0">
                <a:latin typeface="나눔스퀘어" panose="020B0600000101010101" pitchFamily="50" charset="-127"/>
                <a:cs typeface="WenQuanYi Micro Hei"/>
              </a:rPr>
              <a:t>인플레이션</a:t>
            </a:r>
            <a:r>
              <a:rPr lang="en-US" altLang="ko-KR" sz="1600" spc="-195" dirty="0">
                <a:latin typeface="나눔스퀘어" panose="020B0600000101010101" pitchFamily="50" charset="-127"/>
                <a:cs typeface="WenQuanYi Micro Hei"/>
              </a:rPr>
              <a:t>/</a:t>
            </a:r>
            <a:r>
              <a:rPr lang="ko-KR" altLang="en-US" sz="1600" spc="-195" dirty="0">
                <a:latin typeface="나눔스퀘어" panose="020B0600000101010101" pitchFamily="50" charset="-127"/>
                <a:cs typeface="WenQuanYi Micro Hei"/>
              </a:rPr>
              <a:t>인플레</a:t>
            </a:r>
            <a:r>
              <a:rPr lang="en-US" altLang="ko-KR" sz="1600" spc="-195" dirty="0">
                <a:latin typeface="나눔스퀘어" panose="020B0600000101010101" pitchFamily="50" charset="-127"/>
                <a:cs typeface="WenQuanYi Micro Hei"/>
              </a:rPr>
              <a:t>/</a:t>
            </a:r>
            <a:r>
              <a:rPr lang="ko-KR" altLang="en-US" sz="1600" spc="-195" dirty="0">
                <a:latin typeface="나눔스퀘어" panose="020B0600000101010101" pitchFamily="50" charset="-127"/>
                <a:cs typeface="WenQuanYi Micro Hei"/>
              </a:rPr>
              <a:t>물가</a:t>
            </a:r>
            <a:endParaRPr sz="1600" dirty="0">
              <a:latin typeface="나눔스퀘어" panose="020B0600000101010101" pitchFamily="50" charset="-127"/>
              <a:cs typeface="WenQuanYi Micro He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6E4562AE-94B4-45D4-9B6B-F988AB830E7D}"/>
              </a:ext>
            </a:extLst>
          </p:cNvPr>
          <p:cNvSpPr txBox="1"/>
          <p:nvPr/>
        </p:nvSpPr>
        <p:spPr>
          <a:xfrm>
            <a:off x="655964" y="5625322"/>
            <a:ext cx="3960000" cy="1107996"/>
          </a:xfrm>
          <a:prstGeom prst="rect">
            <a:avLst/>
          </a:prstGeom>
          <a:solidFill>
            <a:schemeClr val="bg1"/>
          </a:solidFill>
          <a:ln w="12192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lang="ko-KR" altLang="en-US" sz="2400" dirty="0">
              <a:latin typeface="나눔스퀘어" panose="020B0600000101010101" pitchFamily="50" charset="-127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cs typeface="Times New Roman"/>
              </a:rPr>
              <a:t>불규칙적 동사</a:t>
            </a:r>
            <a:r>
              <a:rPr lang="en-US" altLang="ko-KR" sz="1600" dirty="0">
                <a:latin typeface="나눔스퀘어" panose="020B0600000101010101" pitchFamily="50" charset="-127"/>
                <a:cs typeface="Times New Roman"/>
              </a:rPr>
              <a:t>&amp;</a:t>
            </a:r>
            <a:r>
              <a:rPr lang="ko-KR" altLang="en-US" sz="1600" dirty="0">
                <a:latin typeface="나눔스퀘어" panose="020B0600000101010101" pitchFamily="50" charset="-127"/>
                <a:cs typeface="Times New Roman"/>
              </a:rPr>
              <a:t>형용사 활용</a:t>
            </a: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나눔스퀘어" panose="020B0600000101010101" pitchFamily="50" charset="-127"/>
                <a:cs typeface="Times New Roman"/>
              </a:rPr>
              <a:t>알다</a:t>
            </a:r>
            <a:r>
              <a:rPr lang="en-US" altLang="ko-KR" sz="1600" dirty="0">
                <a:latin typeface="나눔스퀘어" panose="020B0600000101010101" pitchFamily="50" charset="-127"/>
                <a:cs typeface="Times New Roman"/>
              </a:rPr>
              <a:t>/</a:t>
            </a:r>
            <a:r>
              <a:rPr lang="ko-KR" altLang="en-US" sz="1600" dirty="0">
                <a:latin typeface="나눔스퀘어" panose="020B0600000101010101" pitchFamily="50" charset="-127"/>
                <a:cs typeface="Times New Roman"/>
              </a:rPr>
              <a:t>알아요</a:t>
            </a:r>
            <a:r>
              <a:rPr lang="en-US" altLang="ko-KR" sz="1600" dirty="0">
                <a:latin typeface="나눔스퀘어" panose="020B0600000101010101" pitchFamily="50" charset="-127"/>
                <a:cs typeface="Times New Roman"/>
              </a:rPr>
              <a:t>/</a:t>
            </a:r>
            <a:r>
              <a:rPr lang="ko-KR" altLang="en-US" sz="1600" dirty="0">
                <a:latin typeface="나눔스퀘어" panose="020B0600000101010101" pitchFamily="50" charset="-127"/>
                <a:cs typeface="Times New Roman"/>
              </a:rPr>
              <a:t>알지만</a:t>
            </a:r>
            <a:r>
              <a:rPr lang="en-US" altLang="ko-KR" sz="1600" dirty="0">
                <a:latin typeface="나눔스퀘어" panose="020B0600000101010101" pitchFamily="50" charset="-127"/>
                <a:cs typeface="Times New Roman"/>
              </a:rPr>
              <a:t>/</a:t>
            </a:r>
            <a:r>
              <a:rPr lang="ko-KR" altLang="en-US" sz="1600" dirty="0">
                <a:latin typeface="나눔스퀘어" panose="020B0600000101010101" pitchFamily="50" charset="-127"/>
                <a:cs typeface="Times New Roman"/>
              </a:rPr>
              <a:t>아는</a:t>
            </a:r>
            <a:r>
              <a:rPr lang="en-US" altLang="ko-KR" sz="1600" dirty="0">
                <a:latin typeface="나눔스퀘어" panose="020B0600000101010101" pitchFamily="50" charset="-127"/>
                <a:cs typeface="Times New Roman"/>
              </a:rPr>
              <a:t>/</a:t>
            </a:r>
            <a:r>
              <a:rPr lang="ko-KR" altLang="en-US" sz="1600" dirty="0">
                <a:latin typeface="나눔스퀘어" panose="020B0600000101010101" pitchFamily="50" charset="-127"/>
                <a:cs typeface="Times New Roman"/>
              </a:rPr>
              <a:t>압니다</a:t>
            </a:r>
            <a:r>
              <a:rPr lang="en-US" altLang="ko-KR" sz="1600" dirty="0">
                <a:latin typeface="나눔스퀘어" panose="020B0600000101010101" pitchFamily="50" charset="-127"/>
                <a:cs typeface="Times New Roman"/>
              </a:rPr>
              <a:t>/</a:t>
            </a:r>
            <a:r>
              <a:rPr lang="ko-KR" altLang="en-US" sz="1600" dirty="0">
                <a:latin typeface="나눔스퀘어" panose="020B0600000101010101" pitchFamily="50" charset="-127"/>
                <a:cs typeface="Times New Roman"/>
              </a:rPr>
              <a:t>알려고</a:t>
            </a:r>
            <a:r>
              <a:rPr lang="en-US" altLang="ko-KR" sz="1600" dirty="0">
                <a:latin typeface="나눔스퀘어" panose="020B0600000101010101" pitchFamily="50" charset="-127"/>
                <a:cs typeface="Times New Roman"/>
              </a:rPr>
              <a:t>...</a:t>
            </a:r>
            <a:endParaRPr lang="ko-KR" altLang="en-US" sz="1600" dirty="0">
              <a:latin typeface="나눔스퀘어" panose="020B0600000101010101" pitchFamily="50" charset="-127"/>
              <a:cs typeface="Times New Roman"/>
            </a:endParaRP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9307857B-452D-4FFF-AD71-01655432FABC}"/>
              </a:ext>
            </a:extLst>
          </p:cNvPr>
          <p:cNvSpPr txBox="1"/>
          <p:nvPr/>
        </p:nvSpPr>
        <p:spPr>
          <a:xfrm>
            <a:off x="747404" y="5491484"/>
            <a:ext cx="1904356" cy="34368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556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280"/>
              </a:spcBef>
            </a:pPr>
            <a:r>
              <a:rPr lang="ko-KR" altLang="en-US" sz="2000" dirty="0">
                <a:latin typeface="나눔스퀘어" panose="020B0600000101010101" pitchFamily="50" charset="-127"/>
                <a:cs typeface="WenQuanYi Micro Hei"/>
              </a:rPr>
              <a:t>불규칙 활용</a:t>
            </a: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50202935-EEC7-41FF-919D-017B4654C80A}"/>
              </a:ext>
            </a:extLst>
          </p:cNvPr>
          <p:cNvSpPr txBox="1"/>
          <p:nvPr/>
        </p:nvSpPr>
        <p:spPr>
          <a:xfrm>
            <a:off x="815340" y="4301717"/>
            <a:ext cx="2037588" cy="34368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556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280"/>
              </a:spcBef>
            </a:pPr>
            <a:r>
              <a:rPr lang="ko-KR" altLang="en-US" sz="2000" dirty="0">
                <a:latin typeface="나눔스퀘어" panose="020B0600000101010101" pitchFamily="50" charset="-127"/>
                <a:cs typeface="WenQuanYi Micro Hei"/>
              </a:rPr>
              <a:t>다양한 표기법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DB43E84D-A0F5-4F23-BE42-02E4E82A6D43}"/>
              </a:ext>
            </a:extLst>
          </p:cNvPr>
          <p:cNvSpPr/>
          <p:nvPr/>
        </p:nvSpPr>
        <p:spPr>
          <a:xfrm>
            <a:off x="5117973" y="2473430"/>
            <a:ext cx="978027" cy="15629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object 7">
            <a:extLst>
              <a:ext uri="{FF2B5EF4-FFF2-40B4-BE49-F238E27FC236}">
                <a16:creationId xmlns:a16="http://schemas.microsoft.com/office/drawing/2014/main" id="{B6DE4460-B68C-41A5-85C5-B442947F28F7}"/>
              </a:ext>
            </a:extLst>
          </p:cNvPr>
          <p:cNvSpPr txBox="1"/>
          <p:nvPr/>
        </p:nvSpPr>
        <p:spPr>
          <a:xfrm>
            <a:off x="6534449" y="2128966"/>
            <a:ext cx="3960000" cy="738664"/>
          </a:xfrm>
          <a:prstGeom prst="rect">
            <a:avLst/>
          </a:prstGeom>
          <a:solidFill>
            <a:schemeClr val="bg1"/>
          </a:solidFill>
          <a:ln w="12192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endParaRPr lang="en-US" sz="1600" dirty="0">
              <a:latin typeface="나눔스퀘어" panose="020B0600000101010101" pitchFamily="50" charset="-127"/>
              <a:cs typeface="WenQuanYi Micro Hei"/>
            </a:endParaRPr>
          </a:p>
          <a:p>
            <a:pPr algn="ctr">
              <a:lnSpc>
                <a:spcPct val="100000"/>
              </a:lnSpc>
            </a:pPr>
            <a:r>
              <a:rPr lang="en-US" sz="1600" dirty="0" err="1">
                <a:latin typeface="나눔스퀘어" panose="020B0600000101010101" pitchFamily="50" charset="-127"/>
                <a:cs typeface="WenQuanYi Micro Hei"/>
              </a:rPr>
              <a:t>KoNLPy</a:t>
            </a:r>
            <a:r>
              <a:rPr lang="ko-KR" altLang="en-US" sz="1600" dirty="0">
                <a:latin typeface="나눔스퀘어" panose="020B0600000101010101" pitchFamily="50" charset="-127"/>
                <a:cs typeface="WenQuanYi Micro Hei"/>
              </a:rPr>
              <a:t>로 해결</a:t>
            </a:r>
            <a:endParaRPr lang="en-US" altLang="ko-KR" sz="1600" dirty="0">
              <a:latin typeface="나눔스퀘어" panose="020B0600000101010101" pitchFamily="50" charset="-127"/>
              <a:cs typeface="WenQuanYi Micro Hei"/>
            </a:endParaRPr>
          </a:p>
          <a:p>
            <a:pPr algn="ctr">
              <a:lnSpc>
                <a:spcPct val="100000"/>
              </a:lnSpc>
            </a:pPr>
            <a:endParaRPr sz="1600" dirty="0">
              <a:latin typeface="나눔스퀘어" panose="020B0600000101010101" pitchFamily="50" charset="-127"/>
              <a:cs typeface="WenQuanYi Micro Hei"/>
            </a:endParaRPr>
          </a:p>
        </p:txBody>
      </p:sp>
      <p:sp>
        <p:nvSpPr>
          <p:cNvPr id="69" name="오른쪽 중괄호 68">
            <a:extLst>
              <a:ext uri="{FF2B5EF4-FFF2-40B4-BE49-F238E27FC236}">
                <a16:creationId xmlns:a16="http://schemas.microsoft.com/office/drawing/2014/main" id="{D1EFEFF4-C7F3-44C9-8B9D-2B1B4F14BF3F}"/>
              </a:ext>
            </a:extLst>
          </p:cNvPr>
          <p:cNvSpPr/>
          <p:nvPr/>
        </p:nvSpPr>
        <p:spPr>
          <a:xfrm>
            <a:off x="5406062" y="3209717"/>
            <a:ext cx="576072" cy="3248443"/>
          </a:xfrm>
          <a:prstGeom prst="rightBrace">
            <a:avLst>
              <a:gd name="adj1" fmla="val 8333"/>
              <a:gd name="adj2" fmla="val 48874"/>
            </a:avLst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object 7">
            <a:extLst>
              <a:ext uri="{FF2B5EF4-FFF2-40B4-BE49-F238E27FC236}">
                <a16:creationId xmlns:a16="http://schemas.microsoft.com/office/drawing/2014/main" id="{E284D8B8-C2E4-406F-A8BA-18691413D52A}"/>
              </a:ext>
            </a:extLst>
          </p:cNvPr>
          <p:cNvSpPr txBox="1"/>
          <p:nvPr/>
        </p:nvSpPr>
        <p:spPr>
          <a:xfrm>
            <a:off x="6541031" y="3066811"/>
            <a:ext cx="3960000" cy="3447098"/>
          </a:xfrm>
          <a:prstGeom prst="rect">
            <a:avLst/>
          </a:prstGeom>
          <a:solidFill>
            <a:schemeClr val="bg1"/>
          </a:solidFill>
          <a:ln w="12192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cs typeface="Times New Roman"/>
              </a:rPr>
              <a:t>4202 field-specific</a:t>
            </a:r>
            <a:r>
              <a:rPr lang="ko-KR" altLang="en-US" sz="1600" dirty="0">
                <a:latin typeface="나눔스퀘어" panose="020B0600000101010101" pitchFamily="50" charset="-127"/>
                <a:cs typeface="Times New Roman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cs typeface="Times New Roman"/>
              </a:rPr>
              <a:t>pre-supplied term</a:t>
            </a: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cs typeface="Times New Roman"/>
              </a:rPr>
              <a:t>1325</a:t>
            </a:r>
            <a:r>
              <a:rPr lang="ko-KR" altLang="en-US" sz="1600" dirty="0">
                <a:latin typeface="나눔스퀘어" panose="020B0600000101010101" pitchFamily="50" charset="-127"/>
                <a:cs typeface="Times New Roman"/>
              </a:rPr>
              <a:t>쌍의 </a:t>
            </a:r>
            <a:r>
              <a:rPr lang="en-US" altLang="ko-KR" sz="1600" dirty="0">
                <a:latin typeface="나눔스퀘어" panose="020B0600000101010101" pitchFamily="50" charset="-127"/>
                <a:cs typeface="Times New Roman"/>
              </a:rPr>
              <a:t>pre-defined synonyms</a:t>
            </a:r>
          </a:p>
          <a:p>
            <a:pPr marL="342900" indent="-34290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나눔스퀘어" panose="020B0600000101010101" pitchFamily="50" charset="-127"/>
                <a:cs typeface="Times New Roman"/>
              </a:rPr>
              <a:t>N-gram</a:t>
            </a:r>
            <a:r>
              <a:rPr lang="ko-KR" altLang="en-US" sz="1600" dirty="0">
                <a:latin typeface="나눔스퀘어" panose="020B0600000101010101" pitchFamily="50" charset="-127"/>
                <a:cs typeface="Times New Roman"/>
              </a:rPr>
              <a:t>으로 해결</a:t>
            </a: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cs typeface="Times New Roman"/>
              </a:rPr>
              <a:t>Stemming </a:t>
            </a:r>
            <a:r>
              <a:rPr lang="ko-KR" altLang="en-US" sz="1600" dirty="0">
                <a:latin typeface="나눔스퀘어" panose="020B0600000101010101" pitchFamily="50" charset="-127"/>
                <a:cs typeface="Times New Roman"/>
              </a:rPr>
              <a:t>혹은 </a:t>
            </a:r>
            <a:r>
              <a:rPr lang="en-US" altLang="ko-KR" sz="1600" dirty="0">
                <a:latin typeface="나눔스퀘어" panose="020B0600000101010101" pitchFamily="50" charset="-127"/>
                <a:cs typeface="Times New Roman"/>
              </a:rPr>
              <a:t>Lemmatization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</p:txBody>
      </p:sp>
      <p:sp>
        <p:nvSpPr>
          <p:cNvPr id="75" name="object 8">
            <a:extLst>
              <a:ext uri="{FF2B5EF4-FFF2-40B4-BE49-F238E27FC236}">
                <a16:creationId xmlns:a16="http://schemas.microsoft.com/office/drawing/2014/main" id="{C31305EB-A3E2-422C-98A1-D17B0187BD1A}"/>
              </a:ext>
            </a:extLst>
          </p:cNvPr>
          <p:cNvSpPr txBox="1"/>
          <p:nvPr/>
        </p:nvSpPr>
        <p:spPr>
          <a:xfrm>
            <a:off x="6778775" y="2965873"/>
            <a:ext cx="1458861" cy="34368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556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280"/>
              </a:spcBef>
            </a:pPr>
            <a:r>
              <a:rPr lang="en-US" altLang="ko-KR" sz="2000" b="1" dirty="0" err="1">
                <a:latin typeface="나눔스퀘어" panose="020B0600000101010101" pitchFamily="50" charset="-127"/>
                <a:cs typeface="WenQuanYi Micro Hei"/>
              </a:rPr>
              <a:t>eKoNLPy</a:t>
            </a:r>
            <a:endParaRPr lang="ko-KR" altLang="en-US" sz="2000" b="1" dirty="0">
              <a:latin typeface="나눔스퀘어" panose="020B0600000101010101" pitchFamily="50" charset="-127"/>
              <a:cs typeface="WenQuanYi Micro Hei"/>
            </a:endParaRPr>
          </a:p>
        </p:txBody>
      </p:sp>
    </p:spTree>
    <p:extLst>
      <p:ext uri="{BB962C8B-B14F-4D97-AF65-F5344CB8AC3E}">
        <p14:creationId xmlns:p14="http://schemas.microsoft.com/office/powerpoint/2010/main" val="359924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EC0832E-FA4D-4C55-B080-95B2A2C4B829}"/>
              </a:ext>
            </a:extLst>
          </p:cNvPr>
          <p:cNvSpPr/>
          <p:nvPr/>
        </p:nvSpPr>
        <p:spPr>
          <a:xfrm>
            <a:off x="7985770" y="4507987"/>
            <a:ext cx="2782560" cy="409919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0D32DF4-165A-4BAA-8FFA-0025E6B12F02}"/>
              </a:ext>
            </a:extLst>
          </p:cNvPr>
          <p:cNvSpPr/>
          <p:nvPr/>
        </p:nvSpPr>
        <p:spPr>
          <a:xfrm>
            <a:off x="8153410" y="3994355"/>
            <a:ext cx="2782560" cy="409919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E5687ED-CC46-45BB-94E0-957E3986BDB6}"/>
              </a:ext>
            </a:extLst>
          </p:cNvPr>
          <p:cNvSpPr/>
          <p:nvPr/>
        </p:nvSpPr>
        <p:spPr>
          <a:xfrm>
            <a:off x="7424928" y="3668305"/>
            <a:ext cx="3511042" cy="409919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B96415-71FB-4ECF-986D-37BD9A88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8119B-F10B-4ED9-A3A2-8D834850B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50ED25BF-06F8-40BF-9515-AA24E066E156}"/>
              </a:ext>
            </a:extLst>
          </p:cNvPr>
          <p:cNvSpPr txBox="1"/>
          <p:nvPr/>
        </p:nvSpPr>
        <p:spPr>
          <a:xfrm>
            <a:off x="771166" y="936259"/>
            <a:ext cx="10576537" cy="984885"/>
          </a:xfrm>
          <a:prstGeom prst="rect">
            <a:avLst/>
          </a:prstGeom>
          <a:solidFill>
            <a:schemeClr val="bg1"/>
          </a:solidFill>
          <a:ln w="12192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cs typeface="Times New Roman"/>
              </a:rPr>
              <a:t>“</a:t>
            </a:r>
            <a:r>
              <a:rPr lang="ko-KR" altLang="en-US" sz="1600" dirty="0"/>
              <a:t>”한국은행이 </a:t>
            </a:r>
            <a:r>
              <a:rPr lang="en-US" altLang="ko-KR" sz="1600" dirty="0"/>
              <a:t>12</a:t>
            </a:r>
            <a:r>
              <a:rPr lang="ko-KR" altLang="en-US" sz="1600" dirty="0"/>
              <a:t>일 금융통화위원회</a:t>
            </a:r>
            <a:r>
              <a:rPr lang="en-US" altLang="ko-KR" sz="1600" dirty="0"/>
              <a:t>(</a:t>
            </a:r>
            <a:r>
              <a:rPr lang="ko-KR" altLang="en-US" sz="1600" dirty="0"/>
              <a:t>금통위</a:t>
            </a:r>
            <a:r>
              <a:rPr lang="en-US" altLang="ko-KR" sz="1600" dirty="0"/>
              <a:t>) </a:t>
            </a:r>
            <a:r>
              <a:rPr lang="ko-KR" altLang="en-US" sz="1600" dirty="0"/>
              <a:t>회의를 열고 기준금리를 현행 연 </a:t>
            </a:r>
            <a:r>
              <a:rPr lang="en-US" altLang="ko-KR" sz="1600" dirty="0"/>
              <a:t>1.50</a:t>
            </a:r>
            <a:r>
              <a:rPr lang="ko-KR" altLang="en-US" sz="1600" dirty="0"/>
              <a:t>로 동결했다</a:t>
            </a:r>
            <a:r>
              <a:rPr lang="en-US" altLang="ko-KR" sz="1600" dirty="0"/>
              <a:t>.</a:t>
            </a:r>
            <a:r>
              <a:rPr lang="en-US" altLang="ko-KR" sz="1600" dirty="0">
                <a:latin typeface="나눔스퀘어" panose="020B0600000101010101" pitchFamily="50" charset="-127"/>
                <a:cs typeface="Times New Roman"/>
              </a:rPr>
              <a:t>”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altLang="ko-KR" sz="1600" dirty="0">
              <a:latin typeface="나눔스퀘어" panose="020B0600000101010101" pitchFamily="50" charset="-127"/>
              <a:cs typeface="Times New Roman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95BEDB4E-8829-4392-BE17-34AD5663E089}"/>
              </a:ext>
            </a:extLst>
          </p:cNvPr>
          <p:cNvSpPr txBox="1"/>
          <p:nvPr/>
        </p:nvSpPr>
        <p:spPr>
          <a:xfrm>
            <a:off x="1008911" y="753025"/>
            <a:ext cx="2877289" cy="34368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556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280"/>
              </a:spcBef>
            </a:pPr>
            <a:r>
              <a:rPr lang="en-US" altLang="ko-KR" sz="2000" b="1" dirty="0" err="1">
                <a:latin typeface="나눔스퀘어" panose="020B0600000101010101" pitchFamily="50" charset="-127"/>
                <a:cs typeface="WenQuanYi Micro Hei"/>
              </a:rPr>
              <a:t>KoNLPy</a:t>
            </a:r>
            <a:r>
              <a:rPr lang="en-US" altLang="ko-KR" sz="2000" b="1" dirty="0">
                <a:latin typeface="나눔스퀘어" panose="020B0600000101010101" pitchFamily="50" charset="-127"/>
                <a:cs typeface="WenQuanYi Micro Hei"/>
              </a:rPr>
              <a:t> vs </a:t>
            </a:r>
            <a:r>
              <a:rPr lang="en-US" altLang="ko-KR" sz="2000" b="1" dirty="0" err="1">
                <a:latin typeface="나눔스퀘어" panose="020B0600000101010101" pitchFamily="50" charset="-127"/>
                <a:cs typeface="WenQuanYi Micro Hei"/>
              </a:rPr>
              <a:t>eKoNLPy</a:t>
            </a:r>
            <a:endParaRPr lang="ko-KR" altLang="en-US" sz="2000" b="1" dirty="0">
              <a:latin typeface="나눔스퀘어" panose="020B0600000101010101" pitchFamily="50" charset="-127"/>
              <a:cs typeface="WenQuanYi Micro Hei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4B9D056E-C8C4-4AD0-B658-D02A86F54116}"/>
              </a:ext>
            </a:extLst>
          </p:cNvPr>
          <p:cNvSpPr/>
          <p:nvPr/>
        </p:nvSpPr>
        <p:spPr>
          <a:xfrm>
            <a:off x="285750" y="579881"/>
            <a:ext cx="11907520" cy="0"/>
          </a:xfrm>
          <a:custGeom>
            <a:avLst/>
            <a:gdLst/>
            <a:ahLst/>
            <a:cxnLst/>
            <a:rect l="l" t="t" r="r" b="b"/>
            <a:pathLst>
              <a:path w="11907520">
                <a:moveTo>
                  <a:pt x="0" y="0"/>
                </a:moveTo>
                <a:lnTo>
                  <a:pt x="11907520" y="0"/>
                </a:lnTo>
              </a:path>
            </a:pathLst>
          </a:custGeom>
          <a:ln w="28956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 sz="20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3F6948-0AD8-4486-9856-1547E87AE386}"/>
              </a:ext>
            </a:extLst>
          </p:cNvPr>
          <p:cNvSpPr txBox="1"/>
          <p:nvPr/>
        </p:nvSpPr>
        <p:spPr>
          <a:xfrm>
            <a:off x="6522742" y="2872530"/>
            <a:ext cx="4474845" cy="2862322"/>
          </a:xfrm>
          <a:prstGeom prst="rect">
            <a:avLst/>
          </a:prstGeom>
          <a:noFill/>
          <a:ln>
            <a:solidFill>
              <a:srgbClr val="BEBEBE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KoNLPy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‘한국은행</a:t>
            </a:r>
            <a:r>
              <a:rPr lang="en-US" altLang="ko-KR" dirty="0"/>
              <a:t>/NNP’, ’</a:t>
            </a:r>
            <a:r>
              <a:rPr lang="ko-KR" altLang="en-US" dirty="0"/>
              <a:t>이</a:t>
            </a:r>
            <a:r>
              <a:rPr lang="en-US" altLang="ko-KR" dirty="0"/>
              <a:t>/JKS’, ’12/SN’, ’</a:t>
            </a:r>
            <a:r>
              <a:rPr lang="ko-KR" altLang="en-US" dirty="0"/>
              <a:t>일</a:t>
            </a:r>
            <a:r>
              <a:rPr lang="en-US" altLang="ko-KR" dirty="0"/>
              <a:t>/NNBC’, ’</a:t>
            </a:r>
            <a:r>
              <a:rPr lang="ko-KR" altLang="en-US" dirty="0"/>
              <a:t>금융</a:t>
            </a:r>
            <a:r>
              <a:rPr lang="en-US" altLang="ko-KR" dirty="0"/>
              <a:t>/NNG’, ’</a:t>
            </a:r>
            <a:r>
              <a:rPr lang="ko-KR" altLang="en-US" dirty="0"/>
              <a:t>통화</a:t>
            </a:r>
            <a:r>
              <a:rPr lang="en-US" altLang="ko-KR" dirty="0"/>
              <a:t>/NNG’, ’</a:t>
            </a:r>
            <a:r>
              <a:rPr lang="ko-KR" altLang="en-US" dirty="0"/>
              <a:t>위원회</a:t>
            </a:r>
            <a:r>
              <a:rPr lang="en-US" altLang="ko-KR" dirty="0"/>
              <a:t>/NNG’, ’(/SSO’, ’ </a:t>
            </a:r>
            <a:r>
              <a:rPr lang="ko-KR" altLang="en-US" dirty="0"/>
              <a:t>금</a:t>
            </a:r>
            <a:r>
              <a:rPr lang="en-US" altLang="ko-KR" dirty="0"/>
              <a:t>/NNG’, ’</a:t>
            </a:r>
            <a:r>
              <a:rPr lang="ko-KR" altLang="en-US" dirty="0"/>
              <a:t>통 </a:t>
            </a:r>
            <a:r>
              <a:rPr lang="en-US" altLang="ko-KR" dirty="0"/>
              <a:t>/NNG’, ’</a:t>
            </a:r>
            <a:r>
              <a:rPr lang="ko-KR" altLang="en-US" dirty="0"/>
              <a:t>위</a:t>
            </a:r>
            <a:r>
              <a:rPr lang="en-US" altLang="ko-KR" dirty="0"/>
              <a:t>/NNG’, ’)/SSC’, ’</a:t>
            </a:r>
            <a:r>
              <a:rPr lang="ko-KR" altLang="en-US" dirty="0"/>
              <a:t>회의</a:t>
            </a:r>
            <a:r>
              <a:rPr lang="en-US" altLang="ko-KR" dirty="0"/>
              <a:t>/NNG’, ’</a:t>
            </a:r>
            <a:r>
              <a:rPr lang="ko-KR" altLang="en-US" dirty="0"/>
              <a:t>를</a:t>
            </a:r>
            <a:r>
              <a:rPr lang="en-US" altLang="ko-KR" dirty="0"/>
              <a:t>/JKO’, ’</a:t>
            </a:r>
            <a:r>
              <a:rPr lang="ko-KR" altLang="en-US" dirty="0"/>
              <a:t>열</a:t>
            </a:r>
            <a:r>
              <a:rPr lang="en-US" altLang="ko-KR" dirty="0"/>
              <a:t>/VV’, ’</a:t>
            </a:r>
            <a:r>
              <a:rPr lang="ko-KR" altLang="en-US" dirty="0"/>
              <a:t>고</a:t>
            </a:r>
            <a:r>
              <a:rPr lang="en-US" altLang="ko-KR" dirty="0"/>
              <a:t>/EC’, ’</a:t>
            </a:r>
            <a:r>
              <a:rPr lang="ko-KR" altLang="en-US" dirty="0"/>
              <a:t>기준</a:t>
            </a:r>
            <a:r>
              <a:rPr lang="en-US" altLang="ko-KR" dirty="0"/>
              <a:t>/NNG’, ’</a:t>
            </a:r>
            <a:r>
              <a:rPr lang="ko-KR" altLang="en-US" dirty="0"/>
              <a:t>금 리</a:t>
            </a:r>
            <a:r>
              <a:rPr lang="en-US" altLang="ko-KR" dirty="0"/>
              <a:t>/NNG’, ’</a:t>
            </a:r>
            <a:r>
              <a:rPr lang="ko-KR" altLang="en-US" dirty="0"/>
              <a:t>를</a:t>
            </a:r>
            <a:r>
              <a:rPr lang="en-US" altLang="ko-KR" dirty="0"/>
              <a:t>/JKO’, ’</a:t>
            </a:r>
            <a:r>
              <a:rPr lang="ko-KR" altLang="en-US" dirty="0"/>
              <a:t>현행</a:t>
            </a:r>
            <a:r>
              <a:rPr lang="en-US" altLang="ko-KR" dirty="0"/>
              <a:t>/NNG’, ’ </a:t>
            </a:r>
            <a:r>
              <a:rPr lang="ko-KR" altLang="en-US" dirty="0"/>
              <a:t>연</a:t>
            </a:r>
            <a:r>
              <a:rPr lang="en-US" altLang="ko-KR" dirty="0"/>
              <a:t>/NNG’, ’1/SN’, ’./SY’, ’50/SN’, ’%/SY’, ’</a:t>
            </a:r>
            <a:r>
              <a:rPr lang="ko-KR" altLang="en-US" dirty="0"/>
              <a:t>로</a:t>
            </a:r>
            <a:r>
              <a:rPr lang="en-US" altLang="ko-KR" dirty="0"/>
              <a:t>/JKB’, ’</a:t>
            </a:r>
            <a:r>
              <a:rPr lang="ko-KR" altLang="en-US" dirty="0"/>
              <a:t>동결</a:t>
            </a:r>
            <a:r>
              <a:rPr lang="en-US" altLang="ko-KR" dirty="0"/>
              <a:t>/NNG’, ’ </a:t>
            </a:r>
            <a:r>
              <a:rPr lang="ko-KR" altLang="en-US" dirty="0"/>
              <a:t>했</a:t>
            </a:r>
            <a:r>
              <a:rPr lang="en-US" altLang="ko-KR" dirty="0"/>
              <a:t>/XSV’, ’</a:t>
            </a:r>
            <a:r>
              <a:rPr lang="ko-KR" altLang="en-US" dirty="0"/>
              <a:t>다</a:t>
            </a:r>
            <a:r>
              <a:rPr lang="en-US" altLang="ko-KR" dirty="0"/>
              <a:t>/EF’, ’./SF’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7282F8-AEC6-4324-8D95-979F1D32ECBE}"/>
              </a:ext>
            </a:extLst>
          </p:cNvPr>
          <p:cNvSpPr txBox="1"/>
          <p:nvPr/>
        </p:nvSpPr>
        <p:spPr>
          <a:xfrm>
            <a:off x="1256030" y="3011029"/>
            <a:ext cx="4474845" cy="2585323"/>
          </a:xfrm>
          <a:prstGeom prst="rect">
            <a:avLst/>
          </a:prstGeom>
          <a:noFill/>
          <a:ln>
            <a:solidFill>
              <a:srgbClr val="BEBEBE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eKoNLPy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‘한국은행</a:t>
            </a:r>
            <a:r>
              <a:rPr lang="en-US" altLang="ko-KR" dirty="0"/>
              <a:t>/NNG’, ’</a:t>
            </a:r>
            <a:r>
              <a:rPr lang="ko-KR" altLang="en-US" dirty="0"/>
              <a:t>이</a:t>
            </a:r>
            <a:r>
              <a:rPr lang="en-US" altLang="ko-KR" dirty="0"/>
              <a:t>/JKS’, ’</a:t>
            </a:r>
            <a:r>
              <a:rPr lang="ko-KR" altLang="en-US" dirty="0"/>
              <a:t>공공요금</a:t>
            </a:r>
            <a:r>
              <a:rPr lang="en-US" altLang="ko-KR" dirty="0"/>
              <a:t>/NNG’, ’12/SN’, ’</a:t>
            </a:r>
            <a:r>
              <a:rPr lang="ko-KR" altLang="en-US" dirty="0"/>
              <a:t>일</a:t>
            </a:r>
            <a:r>
              <a:rPr lang="en-US" altLang="ko-KR" dirty="0"/>
              <a:t>/NNG’, ’</a:t>
            </a:r>
            <a:r>
              <a:rPr lang="ko-KR" altLang="en-US" dirty="0"/>
              <a:t>금융통화위원회</a:t>
            </a:r>
            <a:r>
              <a:rPr lang="en-US" altLang="ko-KR" dirty="0"/>
              <a:t>/NNG’, ’</a:t>
            </a:r>
            <a:r>
              <a:rPr lang="ko-KR" altLang="en-US" dirty="0"/>
              <a:t>금통위</a:t>
            </a:r>
            <a:r>
              <a:rPr lang="en-US" altLang="ko-KR" dirty="0"/>
              <a:t>/NNG’, ’</a:t>
            </a:r>
            <a:r>
              <a:rPr lang="ko-KR" altLang="en-US" dirty="0"/>
              <a:t>회 의</a:t>
            </a:r>
            <a:r>
              <a:rPr lang="en-US" altLang="ko-KR" dirty="0"/>
              <a:t>/NNG’, ’</a:t>
            </a:r>
            <a:r>
              <a:rPr lang="ko-KR" altLang="en-US" dirty="0"/>
              <a:t>를</a:t>
            </a:r>
            <a:r>
              <a:rPr lang="en-US" altLang="ko-KR" dirty="0"/>
              <a:t>/JKO’, ’</a:t>
            </a:r>
            <a:r>
              <a:rPr lang="ko-KR" altLang="en-US" dirty="0"/>
              <a:t>열</a:t>
            </a:r>
            <a:r>
              <a:rPr lang="en-US" altLang="ko-KR" dirty="0"/>
              <a:t>/VV’, ’</a:t>
            </a:r>
            <a:r>
              <a:rPr lang="ko-KR" altLang="en-US" dirty="0"/>
              <a:t>고</a:t>
            </a:r>
            <a:r>
              <a:rPr lang="en-US" altLang="ko-KR" dirty="0"/>
              <a:t>/EC’, ’</a:t>
            </a:r>
            <a:r>
              <a:rPr lang="ko-KR" altLang="en-US" dirty="0"/>
              <a:t>기준금리</a:t>
            </a:r>
            <a:r>
              <a:rPr lang="en-US" altLang="ko-KR" dirty="0"/>
              <a:t>/NNG’, ’</a:t>
            </a:r>
            <a:r>
              <a:rPr lang="ko-KR" altLang="en-US" dirty="0"/>
              <a:t>를</a:t>
            </a:r>
            <a:r>
              <a:rPr lang="en-US" altLang="ko-KR" dirty="0"/>
              <a:t>/JKO’, ’</a:t>
            </a:r>
            <a:r>
              <a:rPr lang="ko-KR" altLang="en-US" dirty="0"/>
              <a:t>현행</a:t>
            </a:r>
            <a:r>
              <a:rPr lang="en-US" altLang="ko-KR" dirty="0"/>
              <a:t>/NNG’, ’</a:t>
            </a:r>
            <a:r>
              <a:rPr lang="ko-KR" altLang="en-US" dirty="0"/>
              <a:t>연</a:t>
            </a:r>
            <a:r>
              <a:rPr lang="en-US" altLang="ko-KR" dirty="0"/>
              <a:t>/NNG’, ’1/SN’, ’./SY’, ’50/SN’, ’%/SY’, ’</a:t>
            </a:r>
            <a:r>
              <a:rPr lang="ko-KR" altLang="en-US" dirty="0"/>
              <a:t>로 </a:t>
            </a:r>
            <a:r>
              <a:rPr lang="en-US" altLang="ko-KR" dirty="0"/>
              <a:t>/JKB’, ’</a:t>
            </a:r>
            <a:r>
              <a:rPr lang="ko-KR" altLang="en-US" dirty="0"/>
              <a:t>동결</a:t>
            </a:r>
            <a:r>
              <a:rPr lang="en-US" altLang="ko-KR" dirty="0"/>
              <a:t>/NNG’, ’</a:t>
            </a:r>
            <a:r>
              <a:rPr lang="ko-KR" altLang="en-US" dirty="0"/>
              <a:t>했</a:t>
            </a:r>
            <a:r>
              <a:rPr lang="en-US" altLang="ko-KR" dirty="0"/>
              <a:t>/XSV’, ’</a:t>
            </a:r>
            <a:r>
              <a:rPr lang="ko-KR" altLang="en-US" dirty="0"/>
              <a:t>다</a:t>
            </a:r>
            <a:r>
              <a:rPr lang="en-US" altLang="ko-KR" dirty="0"/>
              <a:t>/EC’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B3F584-E12E-4593-BD3E-60B12F947BF8}"/>
              </a:ext>
            </a:extLst>
          </p:cNvPr>
          <p:cNvSpPr txBox="1"/>
          <p:nvPr/>
        </p:nvSpPr>
        <p:spPr>
          <a:xfrm>
            <a:off x="906387" y="118216"/>
            <a:ext cx="6277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2) Pre-processing texts –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eKoNLPy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5301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285750" y="579881"/>
            <a:ext cx="11907520" cy="0"/>
          </a:xfrm>
          <a:custGeom>
            <a:avLst/>
            <a:gdLst/>
            <a:ahLst/>
            <a:cxnLst/>
            <a:rect l="l" t="t" r="r" b="b"/>
            <a:pathLst>
              <a:path w="11907520">
                <a:moveTo>
                  <a:pt x="0" y="0"/>
                </a:moveTo>
                <a:lnTo>
                  <a:pt x="11907520" y="0"/>
                </a:lnTo>
              </a:path>
            </a:pathLst>
          </a:custGeom>
          <a:ln w="28956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 sz="20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B5A57C1-4569-4060-98D4-B1008A33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AABD4-34EE-4A16-877C-6A62B264D8CD}"/>
              </a:ext>
            </a:extLst>
          </p:cNvPr>
          <p:cNvSpPr txBox="1"/>
          <p:nvPr/>
        </p:nvSpPr>
        <p:spPr>
          <a:xfrm>
            <a:off x="906387" y="118216"/>
            <a:ext cx="6277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3) Feature Selection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9206AC5-157A-4E1D-8C8C-1BE23B8CDBBB}"/>
              </a:ext>
            </a:extLst>
          </p:cNvPr>
          <p:cNvSpPr txBox="1"/>
          <p:nvPr/>
        </p:nvSpPr>
        <p:spPr>
          <a:xfrm>
            <a:off x="3102864" y="3488643"/>
            <a:ext cx="5782056" cy="2653290"/>
          </a:xfrm>
          <a:prstGeom prst="rect">
            <a:avLst/>
          </a:prstGeom>
          <a:solidFill>
            <a:schemeClr val="bg1">
              <a:lumMod val="95000"/>
            </a:schemeClr>
          </a:solidFill>
          <a:ln w="12192">
            <a:solidFill>
              <a:srgbClr val="BEBEBE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altLang="ko-KR" sz="1750" dirty="0">
                <a:latin typeface="나눔스퀘어" panose="020B0600000101010101" pitchFamily="50" charset="-127"/>
                <a:cs typeface="WenQuanYi Micro Hei"/>
              </a:rPr>
              <a:t>N</a:t>
            </a:r>
            <a:r>
              <a:rPr lang="ko-KR" altLang="en-US" sz="1750" dirty="0">
                <a:latin typeface="나눔스퀘어" panose="020B0600000101010101" pitchFamily="50" charset="-127"/>
                <a:cs typeface="WenQuanYi Micro Hei"/>
              </a:rPr>
              <a:t>을 최대 </a:t>
            </a:r>
            <a:r>
              <a:rPr lang="en-US" altLang="ko-KR" sz="1750" dirty="0">
                <a:latin typeface="나눔스퀘어" panose="020B0600000101010101" pitchFamily="50" charset="-127"/>
                <a:cs typeface="WenQuanYi Micro Hei"/>
              </a:rPr>
              <a:t>5</a:t>
            </a:r>
            <a:r>
              <a:rPr lang="ko-KR" altLang="en-US" sz="1750" dirty="0">
                <a:latin typeface="나눔스퀘어" panose="020B0600000101010101" pitchFamily="50" charset="-127"/>
                <a:cs typeface="WenQuanYi Micro Hei"/>
              </a:rPr>
              <a:t>로 제한</a:t>
            </a:r>
            <a:endParaRPr lang="en-US" altLang="ko-KR" sz="1750" dirty="0">
              <a:latin typeface="나눔스퀘어" panose="020B0600000101010101" pitchFamily="50" charset="-127"/>
              <a:cs typeface="WenQuanYi Micro Hei"/>
            </a:endParaRPr>
          </a:p>
          <a:p>
            <a:pPr marL="285750" indent="-28575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altLang="ko-KR" sz="1750" dirty="0">
              <a:latin typeface="나눔스퀘어" panose="020B0600000101010101" pitchFamily="50" charset="-127"/>
              <a:cs typeface="WenQuanYi Micro Hei"/>
            </a:endParaRPr>
          </a:p>
          <a:p>
            <a:pPr marL="285750" indent="-28575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ko-KR" altLang="en-US" sz="1750" dirty="0">
                <a:latin typeface="나눔스퀘어" panose="020B0600000101010101" pitchFamily="50" charset="-127"/>
                <a:cs typeface="WenQuanYi Micro Hei"/>
              </a:rPr>
              <a:t>특정 품사를 갖는 단어만을 사용</a:t>
            </a:r>
            <a:endParaRPr lang="en-US" altLang="ko-KR" sz="1750" dirty="0">
              <a:latin typeface="나눔스퀘어" panose="020B0600000101010101" pitchFamily="50" charset="-127"/>
              <a:cs typeface="WenQuanYi Micro Hei"/>
            </a:endParaRPr>
          </a:p>
          <a:p>
            <a:pPr marL="285750" indent="-28575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altLang="ko-KR" sz="1750" dirty="0">
              <a:latin typeface="나눔스퀘어" panose="020B0600000101010101" pitchFamily="50" charset="-127"/>
              <a:cs typeface="WenQuanYi Micro Hei"/>
            </a:endParaRPr>
          </a:p>
          <a:p>
            <a:pPr marL="285750" indent="-28575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altLang="ko-KR" sz="1750" dirty="0">
                <a:latin typeface="나눔스퀘어" panose="020B0600000101010101" pitchFamily="50" charset="-127"/>
                <a:cs typeface="WenQuanYi Micro Hei"/>
              </a:rPr>
              <a:t>15</a:t>
            </a:r>
            <a:r>
              <a:rPr lang="ko-KR" altLang="en-US" sz="1750" dirty="0">
                <a:latin typeface="나눔스퀘어" panose="020B0600000101010101" pitchFamily="50" charset="-127"/>
                <a:cs typeface="WenQuanYi Micro Hei"/>
              </a:rPr>
              <a:t>이상 등장하는 </a:t>
            </a:r>
            <a:r>
              <a:rPr lang="en-US" altLang="ko-KR" sz="1750" dirty="0">
                <a:latin typeface="나눔스퀘어" panose="020B0600000101010101" pitchFamily="50" charset="-127"/>
                <a:cs typeface="WenQuanYi Micro Hei"/>
              </a:rPr>
              <a:t>n-gram</a:t>
            </a:r>
            <a:r>
              <a:rPr lang="ko-KR" altLang="en-US" sz="1750" dirty="0">
                <a:latin typeface="나눔스퀘어" panose="020B0600000101010101" pitchFamily="50" charset="-127"/>
                <a:cs typeface="WenQuanYi Micro Hei"/>
              </a:rPr>
              <a:t>만 사용</a:t>
            </a:r>
            <a:endParaRPr lang="en-US" altLang="ko-KR" sz="1750" dirty="0">
              <a:latin typeface="나눔스퀘어" panose="020B0600000101010101" pitchFamily="50" charset="-127"/>
              <a:cs typeface="WenQuanYi Micro Hei"/>
            </a:endParaRPr>
          </a:p>
          <a:p>
            <a:pPr marL="285750" indent="-28575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altLang="ko-KR" sz="1750" dirty="0">
              <a:latin typeface="나눔스퀘어" panose="020B0600000101010101" pitchFamily="50" charset="-127"/>
              <a:cs typeface="WenQuanYi Micro Hei"/>
            </a:endParaRPr>
          </a:p>
          <a:p>
            <a:pPr marL="285750" indent="-28575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altLang="ko-KR" sz="1750" dirty="0">
              <a:latin typeface="나눔스퀘어" panose="020B0600000101010101" pitchFamily="50" charset="-127"/>
              <a:cs typeface="WenQuanYi Micro 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ko-KR" altLang="en-US" sz="1750" dirty="0">
                <a:latin typeface="나눔스퀘어" panose="020B0600000101010101" pitchFamily="50" charset="-127"/>
                <a:cs typeface="WenQuanYi Micro Hei"/>
              </a:rPr>
              <a:t>최종적으로 </a:t>
            </a:r>
            <a:r>
              <a:rPr lang="en-US" altLang="ko-KR" sz="1750" dirty="0">
                <a:latin typeface="나눔스퀘어" panose="020B0600000101010101" pitchFamily="50" charset="-127"/>
                <a:cs typeface="WenQuanYi Micro Hei"/>
              </a:rPr>
              <a:t>2712</a:t>
            </a:r>
            <a:r>
              <a:rPr lang="ko-KR" altLang="en-US" sz="1750" dirty="0">
                <a:latin typeface="나눔스퀘어" panose="020B0600000101010101" pitchFamily="50" charset="-127"/>
                <a:cs typeface="WenQuanYi Micro Hei"/>
              </a:rPr>
              <a:t>개의 단어</a:t>
            </a:r>
            <a:endParaRPr lang="en-US" altLang="ko-KR" sz="1750" dirty="0">
              <a:latin typeface="나눔스퀘어" panose="020B0600000101010101" pitchFamily="50" charset="-127"/>
              <a:cs typeface="WenQuanYi Micro 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altLang="ko-KR" sz="1750" dirty="0">
                <a:latin typeface="나눔스퀘어" panose="020B0600000101010101" pitchFamily="50" charset="-127"/>
                <a:cs typeface="WenQuanYi Micro Hei"/>
              </a:rPr>
              <a:t>73428 n-gram</a:t>
            </a:r>
            <a:r>
              <a:rPr lang="ko-KR" altLang="en-US" sz="1750" dirty="0">
                <a:latin typeface="나눔스퀘어" panose="020B0600000101010101" pitchFamily="50" charset="-127"/>
                <a:cs typeface="WenQuanYi Micro Hei"/>
              </a:rPr>
              <a:t>를 분석에 사용한다</a:t>
            </a:r>
            <a:r>
              <a:rPr lang="en-US" altLang="ko-KR" sz="1750" dirty="0">
                <a:latin typeface="나눔스퀘어" panose="020B0600000101010101" pitchFamily="50" charset="-127"/>
                <a:cs typeface="WenQuanYi Micro Hei"/>
              </a:rPr>
              <a:t>.</a:t>
            </a: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92DED2BB-49DA-476F-8C9C-01D3B1A5C780}"/>
              </a:ext>
            </a:extLst>
          </p:cNvPr>
          <p:cNvSpPr txBox="1"/>
          <p:nvPr/>
        </p:nvSpPr>
        <p:spPr>
          <a:xfrm>
            <a:off x="4774080" y="818092"/>
            <a:ext cx="198597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8825">
              <a:lnSpc>
                <a:spcPct val="100000"/>
              </a:lnSpc>
              <a:spcBef>
                <a:spcPts val="100"/>
              </a:spcBef>
            </a:pPr>
            <a:r>
              <a:rPr lang="en-US" altLang="ko-KR" sz="2400" b="1" dirty="0">
                <a:latin typeface="나눔스퀘어" panose="020B0600000101010101" pitchFamily="50" charset="-127"/>
                <a:cs typeface="WenQuanYi Micro Hei"/>
              </a:rPr>
              <a:t>N-gram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03DDE-A593-4619-8618-BE9C60DA478C}"/>
              </a:ext>
            </a:extLst>
          </p:cNvPr>
          <p:cNvSpPr txBox="1"/>
          <p:nvPr/>
        </p:nvSpPr>
        <p:spPr>
          <a:xfrm>
            <a:off x="906387" y="1775105"/>
            <a:ext cx="4323981" cy="369332"/>
          </a:xfrm>
          <a:prstGeom prst="rect">
            <a:avLst/>
          </a:prstGeom>
          <a:noFill/>
          <a:ln>
            <a:solidFill>
              <a:srgbClr val="BEBEBE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/>
              <a:t>문맥을 파악할 수 있다</a:t>
            </a:r>
            <a:r>
              <a:rPr lang="en-US" altLang="ko-KR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5F9E51-C0FC-4DE3-A0D1-BB315D833DD4}"/>
              </a:ext>
            </a:extLst>
          </p:cNvPr>
          <p:cNvSpPr txBox="1"/>
          <p:nvPr/>
        </p:nvSpPr>
        <p:spPr>
          <a:xfrm>
            <a:off x="6760057" y="1665377"/>
            <a:ext cx="4323981" cy="646331"/>
          </a:xfrm>
          <a:prstGeom prst="rect">
            <a:avLst/>
          </a:prstGeom>
          <a:noFill/>
          <a:ln>
            <a:solidFill>
              <a:srgbClr val="BEBEBE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N</a:t>
            </a:r>
            <a:r>
              <a:rPr lang="ko-KR" altLang="en-US" dirty="0"/>
              <a:t>의 크기가 커지는 경우</a:t>
            </a:r>
            <a:endParaRPr lang="en-US" altLang="ko-KR" dirty="0"/>
          </a:p>
          <a:p>
            <a:pPr algn="ctr"/>
            <a:r>
              <a:rPr lang="en-US" altLang="ko-KR" dirty="0"/>
              <a:t>   </a:t>
            </a:r>
            <a:r>
              <a:rPr lang="ko-KR" altLang="en-US" dirty="0" err="1"/>
              <a:t>오버피팅</a:t>
            </a:r>
            <a:r>
              <a:rPr lang="en-US" altLang="ko-KR" dirty="0"/>
              <a:t>, </a:t>
            </a:r>
            <a:r>
              <a:rPr lang="ko-KR" altLang="en-US" dirty="0"/>
              <a:t>차원이 커진다</a:t>
            </a:r>
            <a:r>
              <a:rPr lang="en-US" altLang="ko-KR" dirty="0"/>
              <a:t>.</a:t>
            </a:r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51A36C42-0DF3-48D5-A5DD-4F4368E2054B}"/>
              </a:ext>
            </a:extLst>
          </p:cNvPr>
          <p:cNvSpPr/>
          <p:nvPr/>
        </p:nvSpPr>
        <p:spPr>
          <a:xfrm>
            <a:off x="5469432" y="1797464"/>
            <a:ext cx="1051560" cy="3821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788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4699</Words>
  <Application>Microsoft Office PowerPoint</Application>
  <PresentationFormat>와이드스크린</PresentationFormat>
  <Paragraphs>747</Paragraphs>
  <Slides>45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6" baseType="lpstr">
      <vt:lpstr>돋움</vt:lpstr>
      <vt:lpstr>Cambria Math</vt:lpstr>
      <vt:lpstr>나눔스퀘어 ExtraBold</vt:lpstr>
      <vt:lpstr>나눔명조</vt:lpstr>
      <vt:lpstr>맑은 고딕</vt:lpstr>
      <vt:lpstr>나눔스퀘어 Bold</vt:lpstr>
      <vt:lpstr>나눔스퀘어</vt:lpstr>
      <vt:lpstr>Wingdings</vt:lpstr>
      <vt:lpstr>Arial</vt:lpstr>
      <vt:lpstr>나눔고딕</vt:lpstr>
      <vt:lpstr>1_Office 테마</vt:lpstr>
      <vt:lpstr>PowerPoint 프레젠테이션</vt:lpstr>
      <vt:lpstr>PowerPoint 프레젠테이션</vt:lpstr>
      <vt:lpstr>연구  목적</vt:lpstr>
      <vt:lpstr>연구  방법</vt:lpstr>
      <vt:lpstr>감성분석 절차</vt:lpstr>
      <vt:lpstr> </vt:lpstr>
      <vt:lpstr> </vt:lpstr>
      <vt:lpstr> 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jynee</cp:lastModifiedBy>
  <cp:revision>35</cp:revision>
  <dcterms:created xsi:type="dcterms:W3CDTF">2017-05-29T09:12:16Z</dcterms:created>
  <dcterms:modified xsi:type="dcterms:W3CDTF">2020-08-27T00:37:57Z</dcterms:modified>
</cp:coreProperties>
</file>