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0" r:id="rId4"/>
    <p:sldId id="261" r:id="rId5"/>
    <p:sldId id="263" r:id="rId6"/>
    <p:sldId id="267" r:id="rId7"/>
    <p:sldId id="268" r:id="rId8"/>
    <p:sldId id="264" r:id="rId9"/>
    <p:sldId id="272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A00"/>
    <a:srgbClr val="005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9" autoAdjust="0"/>
    <p:restoredTop sz="94660"/>
  </p:normalViewPr>
  <p:slideViewPr>
    <p:cSldViewPr snapToGrid="0">
      <p:cViewPr>
        <p:scale>
          <a:sx n="100" d="100"/>
          <a:sy n="100" d="100"/>
        </p:scale>
        <p:origin x="62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11C01-E4EA-4680-9395-CE35C460481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ACBB-326F-42CF-98D6-68BE04B4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6A13-8338-4C78-BC4A-D0EAC96C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21BA7-78D8-4693-B6D4-BF3254FA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3E2F-86B9-4E40-A13D-39B757E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36FB3-B6DB-4276-9C2F-923E660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B2CC-178B-49D0-A516-028E6C4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2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C07B-3080-4E08-9CC6-FED6880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7BE20-B119-4CB7-AEBA-77E37192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C8DA-1E6A-4371-BAA6-C8614414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36DBF-7A3A-485E-8F7F-6BFF1E9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3D02-54AA-41ED-94A4-EAA4A1E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27E0E-D610-490C-BB0E-675938AF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EFD6A-923F-4C60-AB92-C7B9DB5A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0C70-6CEB-414D-BC5C-DF1F0BC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0FC8A-9EF5-4430-B77D-4E242F1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163E-908C-4488-955B-8F828A8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E0F-87E8-4B67-A817-0B0D646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8847D-FBFE-4E8F-9860-401545BD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DB272-DABC-404F-805D-D2D9BD85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8767-BD08-4FBC-9E7A-4EF07ED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CBDC3-08EF-4FF0-B7CD-39EB5099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A0E6-7100-45EC-9434-86AF307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A94D-D668-423B-8B8D-1EA9D512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886A7-1E31-44E2-80BA-470DAD4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38C61-4BD6-40C2-BE0C-501B9C1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940F1-E287-4D62-A649-04885CC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8C55-D067-4E75-ACC0-4988D3C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53F3-41E0-425C-8187-C2A6CD20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A4E7F-3B88-4702-A506-AA8DD61A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4FE61-0E1D-4E0C-824F-CE7169E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B7E20-C544-40B0-98BE-B1DC964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DDF69-31E4-4D5D-8C86-0DE695FC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2B9A-A33A-40B3-A9FA-FF2B511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C84CE-F59A-4065-9F64-850985CF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7C95-D56F-4642-99B4-95F98E7A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5B1B5-C399-4CB4-B32E-70EB26F9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652F2-B47D-4EDA-B714-012C3895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4F01E-3865-4C0C-8E67-FF92E38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28968-84D2-4946-822A-C7A33516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14C32-EB39-4DEB-93B8-D808A41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6BF9-284A-4BAD-ABC0-2411FA8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FBF14-74D9-4702-8741-6B1B212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9280C-64A6-4860-B85C-64298BD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6752B-9732-49A4-8F02-274BBFB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CDF11-9B0A-4933-92A5-B42E93A8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94892-7145-4576-AFA3-E1D2771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693DA-C35F-4703-B8F3-3F443B0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E8DB-1517-4142-BFAF-D97B1EF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F461-D740-4D72-851B-952797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E0FE4-4FAB-4B91-B8F6-A759D0E2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C3575-71F0-4F8D-85B4-17303859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69E5-D8BA-4108-BA30-31BFFB4E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5EE30-A38D-4199-AFD0-D8E5327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50E2-9B15-44E9-BEEF-1C2264DF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C86DF-8F40-424C-B6F4-8D80409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7DC1C-1474-4508-B773-69C189A5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7791-BAD2-4213-A9E0-568513A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C41D5-4A2B-48D7-8360-72A3093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02653-D819-499E-A661-07A1619D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CEB8B-3FAF-489C-98DE-61377A9A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161A6-0855-4B11-B8D2-D548CB7F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75A7-39C1-4529-BA39-0EB41ADB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77B4-AFBB-48B8-A6C0-50355F99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EAE5-E204-4F88-87CA-D65B7FE1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5789"/>
                </a:solidFill>
              </a:rPr>
              <a:t>스케일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18A00"/>
                </a:solidFill>
              </a:rPr>
              <a:t>불량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요인 파악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ko-KR" altLang="en-US" dirty="0"/>
              <a:t>변수선택과 예측 모델링을 중심으로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85FC4D-B8A3-47DF-AC9C-8EB918B91F2C}"/>
              </a:ext>
            </a:extLst>
          </p:cNvPr>
          <p:cNvGrpSpPr/>
          <p:nvPr/>
        </p:nvGrpSpPr>
        <p:grpSpPr>
          <a:xfrm>
            <a:off x="3213100" y="538163"/>
            <a:ext cx="5765800" cy="5765800"/>
            <a:chOff x="3213100" y="627063"/>
            <a:chExt cx="5765800" cy="576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4E3161-0455-4B51-AC35-BF75F5384B47}"/>
                </a:ext>
              </a:extLst>
            </p:cNvPr>
            <p:cNvSpPr/>
            <p:nvPr/>
          </p:nvSpPr>
          <p:spPr>
            <a:xfrm>
              <a:off x="3213100" y="627063"/>
              <a:ext cx="5765800" cy="5765800"/>
            </a:xfrm>
            <a:prstGeom prst="rect">
              <a:avLst/>
            </a:prstGeom>
            <a:noFill/>
            <a:ln w="38100">
              <a:solidFill>
                <a:srgbClr val="005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1EBD8-6927-4411-8F9C-1D20E1678B00}"/>
                </a:ext>
              </a:extLst>
            </p:cNvPr>
            <p:cNvSpPr txBox="1"/>
            <p:nvPr/>
          </p:nvSpPr>
          <p:spPr>
            <a:xfrm>
              <a:off x="4423842" y="699344"/>
              <a:ext cx="3344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2020 </a:t>
              </a:r>
              <a:r>
                <a:rPr lang="en-US" altLang="ko-KR" sz="1400" dirty="0">
                  <a:solidFill>
                    <a:srgbClr val="005789"/>
                  </a:solidFill>
                  <a:latin typeface="+mj-lt"/>
                </a:rPr>
                <a:t>POSCO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BIGDATA &amp; AI ACADEMY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A0FA57D2-C0E9-48DA-91A9-9EE7FA0B7F0E}"/>
              </a:ext>
            </a:extLst>
          </p:cNvPr>
          <p:cNvSpPr txBox="1">
            <a:spLocks/>
          </p:cNvSpPr>
          <p:nvPr/>
        </p:nvSpPr>
        <p:spPr>
          <a:xfrm>
            <a:off x="1523999" y="57785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B4_</a:t>
            </a:r>
            <a:r>
              <a:rPr lang="ko-KR" altLang="en-US" dirty="0"/>
              <a:t>문인균</a:t>
            </a:r>
          </a:p>
        </p:txBody>
      </p:sp>
      <p:pic>
        <p:nvPicPr>
          <p:cNvPr id="1026" name="Picture 2" descr="We're the POSCO">
            <a:extLst>
              <a:ext uri="{FF2B5EF4-FFF2-40B4-BE49-F238E27FC236}">
                <a16:creationId xmlns:a16="http://schemas.microsoft.com/office/drawing/2014/main" id="{95C3D7A3-3C0E-4675-ADC8-8465C61D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6" y="31461"/>
            <a:ext cx="2089233" cy="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2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2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0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기대효과 및 개선점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- </a:t>
            </a:r>
            <a:r>
              <a:rPr lang="ko-KR" altLang="en-US" b="1" dirty="0">
                <a:solidFill>
                  <a:srgbClr val="005789"/>
                </a:solidFill>
              </a:rPr>
              <a:t>진행과정 살펴보기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1D4B8997-ED78-409D-9063-F5892F0C1F3D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8" name="그룹 1002">
              <a:extLst>
                <a:ext uri="{FF2B5EF4-FFF2-40B4-BE49-F238E27FC236}">
                  <a16:creationId xmlns:a16="http://schemas.microsoft.com/office/drawing/2014/main" id="{B6E22DD7-E99C-44D2-A8C2-AD51F7CC72EC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1" name="Object 6">
                <a:extLst>
                  <a:ext uri="{FF2B5EF4-FFF2-40B4-BE49-F238E27FC236}">
                    <a16:creationId xmlns:a16="http://schemas.microsoft.com/office/drawing/2014/main" id="{083470A0-C328-45C7-B93A-5BF569AC2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9" name="그룹 1003">
              <a:extLst>
                <a:ext uri="{FF2B5EF4-FFF2-40B4-BE49-F238E27FC236}">
                  <a16:creationId xmlns:a16="http://schemas.microsoft.com/office/drawing/2014/main" id="{DD0D03A2-9624-4570-AC9D-BF183741BD43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0" name="Object 9">
                <a:extLst>
                  <a:ext uri="{FF2B5EF4-FFF2-40B4-BE49-F238E27FC236}">
                    <a16:creationId xmlns:a16="http://schemas.microsoft.com/office/drawing/2014/main" id="{9D1FC058-F4DD-47F5-AF5D-B259743AE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A05BA034-7E67-4F1C-AD9B-398AB5E72A5A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94F6FFC9-BF5E-43D9-BC7C-F88CF1B0C13C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6" name="Object 14">
                <a:extLst>
                  <a:ext uri="{FF2B5EF4-FFF2-40B4-BE49-F238E27FC236}">
                    <a16:creationId xmlns:a16="http://schemas.microsoft.com/office/drawing/2014/main" id="{5C44637E-70C1-4BF1-AE13-2BED0CAA3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3C8DE156-7B6D-40CF-9C00-70E8BEC69AF9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EC24188C-E4C8-4441-88B9-2DD5A23B3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DF8374FF-10C1-4093-A0A1-271AF8E7EA1E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18" name="그룹 1008">
              <a:extLst>
                <a:ext uri="{FF2B5EF4-FFF2-40B4-BE49-F238E27FC236}">
                  <a16:creationId xmlns:a16="http://schemas.microsoft.com/office/drawing/2014/main" id="{F794E118-E31E-44A5-B533-95963233C1C3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1" name="Object 22">
                <a:extLst>
                  <a:ext uri="{FF2B5EF4-FFF2-40B4-BE49-F238E27FC236}">
                    <a16:creationId xmlns:a16="http://schemas.microsoft.com/office/drawing/2014/main" id="{2F61FB33-A563-4688-A009-FC63022F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E95822FD-D1A1-4692-9C2B-127293F5D0FE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0" name="Object 25">
                <a:extLst>
                  <a:ext uri="{FF2B5EF4-FFF2-40B4-BE49-F238E27FC236}">
                    <a16:creationId xmlns:a16="http://schemas.microsoft.com/office/drawing/2014/main" id="{7A06AF9D-55E9-4D46-BADB-EAF3E626C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748259D9-516E-4C21-9C7A-424A0B1A6B2F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4B137033-3014-4D16-B524-30CD6C44B44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6" name="Object 30">
                <a:extLst>
                  <a:ext uri="{FF2B5EF4-FFF2-40B4-BE49-F238E27FC236}">
                    <a16:creationId xmlns:a16="http://schemas.microsoft.com/office/drawing/2014/main" id="{25BC08A9-FD22-4856-8509-DDDD0DB32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4" name="그룹 1012">
              <a:extLst>
                <a:ext uri="{FF2B5EF4-FFF2-40B4-BE49-F238E27FC236}">
                  <a16:creationId xmlns:a16="http://schemas.microsoft.com/office/drawing/2014/main" id="{DB7281BE-5943-4DA8-B1EC-5ACC932FE89A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5" name="Object 33">
                <a:extLst>
                  <a:ext uri="{FF2B5EF4-FFF2-40B4-BE49-F238E27FC236}">
                    <a16:creationId xmlns:a16="http://schemas.microsoft.com/office/drawing/2014/main" id="{4EA5A97D-4F30-4216-8497-76466534E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3">
            <a:extLst>
              <a:ext uri="{FF2B5EF4-FFF2-40B4-BE49-F238E27FC236}">
                <a16:creationId xmlns:a16="http://schemas.microsoft.com/office/drawing/2014/main" id="{B2DCFC2D-4833-4725-8F8A-27304EBD1574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28" name="그룹 1014">
              <a:extLst>
                <a:ext uri="{FF2B5EF4-FFF2-40B4-BE49-F238E27FC236}">
                  <a16:creationId xmlns:a16="http://schemas.microsoft.com/office/drawing/2014/main" id="{EDDD14AB-DA80-4B16-94F3-6950C7278425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1" name="Object 38">
                <a:extLst>
                  <a:ext uri="{FF2B5EF4-FFF2-40B4-BE49-F238E27FC236}">
                    <a16:creationId xmlns:a16="http://schemas.microsoft.com/office/drawing/2014/main" id="{E3786EDA-700D-477C-8800-D49325CAA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9" name="그룹 1015">
              <a:extLst>
                <a:ext uri="{FF2B5EF4-FFF2-40B4-BE49-F238E27FC236}">
                  <a16:creationId xmlns:a16="http://schemas.microsoft.com/office/drawing/2014/main" id="{062BB785-B246-412E-A0A8-366FCD214176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0" name="Object 41">
                <a:extLst>
                  <a:ext uri="{FF2B5EF4-FFF2-40B4-BE49-F238E27FC236}">
                    <a16:creationId xmlns:a16="http://schemas.microsoft.com/office/drawing/2014/main" id="{877630E6-B186-4E63-B0BA-70FB2594C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596F77-B800-4CBB-AE4A-C4E3D2DF8DD0}"/>
              </a:ext>
            </a:extLst>
          </p:cNvPr>
          <p:cNvSpPr txBox="1"/>
          <p:nvPr/>
        </p:nvSpPr>
        <p:spPr>
          <a:xfrm>
            <a:off x="1297984" y="4244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배경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2830E-FF65-4C6C-9F8F-29124803C427}"/>
              </a:ext>
            </a:extLst>
          </p:cNvPr>
          <p:cNvSpPr txBox="1"/>
          <p:nvPr/>
        </p:nvSpPr>
        <p:spPr>
          <a:xfrm>
            <a:off x="3324276" y="4244900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r>
              <a:rPr lang="ko-KR" altLang="en-US" dirty="0"/>
              <a:t>이상치 제거</a:t>
            </a:r>
            <a:endParaRPr lang="en-US" altLang="ko-KR" dirty="0"/>
          </a:p>
          <a:p>
            <a:r>
              <a:rPr lang="ko-KR" altLang="en-US" dirty="0"/>
              <a:t>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2281C-49D3-421E-B67B-B6182E8F16D9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0A687-94FB-4E04-8A84-0E20CB0A222F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10B1F-302E-4D09-95D1-DDD7D9E5A7CE}"/>
              </a:ext>
            </a:extLst>
          </p:cNvPr>
          <p:cNvSpPr txBox="1"/>
          <p:nvPr/>
        </p:nvSpPr>
        <p:spPr>
          <a:xfrm>
            <a:off x="9494975" y="424387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r>
              <a:rPr lang="ko-KR" altLang="en-US" dirty="0"/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FA760-4352-4D07-931C-E68A5F7B0829}"/>
              </a:ext>
            </a:extLst>
          </p:cNvPr>
          <p:cNvSpPr txBox="1"/>
          <p:nvPr/>
        </p:nvSpPr>
        <p:spPr>
          <a:xfrm>
            <a:off x="5501125" y="13649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18579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3C21C59-4FAE-4AA2-88C1-B66A67AFADE5}"/>
              </a:ext>
            </a:extLst>
          </p:cNvPr>
          <p:cNvGrpSpPr/>
          <p:nvPr/>
        </p:nvGrpSpPr>
        <p:grpSpPr>
          <a:xfrm>
            <a:off x="560174" y="1038507"/>
            <a:ext cx="2755683" cy="2390493"/>
            <a:chOff x="585216" y="2261617"/>
            <a:chExt cx="3181304" cy="275971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AA574D3-7A9C-482C-BAC9-2B4605D2A927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dirty="0"/>
                <a:t>압연 공정에서의 </a:t>
              </a:r>
              <a:endParaRPr lang="en-US" altLang="ko-KR" dirty="0"/>
            </a:p>
            <a:p>
              <a:pPr algn="ctr"/>
              <a:r>
                <a:rPr lang="en-US" altLang="ko-KR" dirty="0"/>
                <a:t>Scale</a:t>
              </a:r>
              <a:r>
                <a:rPr lang="ko-KR" altLang="en-US" dirty="0"/>
                <a:t> 불량 급증</a:t>
              </a:r>
              <a:endParaRPr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1B003DD-EF32-43D6-BDFB-1A399B82DFBB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문제 원인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object 3">
            <a:extLst>
              <a:ext uri="{FF2B5EF4-FFF2-40B4-BE49-F238E27FC236}">
                <a16:creationId xmlns:a16="http://schemas.microsoft.com/office/drawing/2014/main" id="{CDAB955F-5FFD-44B5-ABD3-F1B073DAA3C8}"/>
              </a:ext>
            </a:extLst>
          </p:cNvPr>
          <p:cNvGrpSpPr/>
          <p:nvPr/>
        </p:nvGrpSpPr>
        <p:grpSpPr>
          <a:xfrm>
            <a:off x="3513962" y="1038507"/>
            <a:ext cx="2755683" cy="2390493"/>
            <a:chOff x="585216" y="2261617"/>
            <a:chExt cx="3181304" cy="275971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8CF9FA56-8ADE-4390-9077-C52F6EE8D09D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/>
                <a:t>Scale </a:t>
              </a:r>
              <a:r>
                <a:rPr lang="ko-KR" altLang="en-US" dirty="0"/>
                <a:t>불량 급증에 따른 </a:t>
              </a:r>
              <a:endParaRPr lang="en-US" altLang="ko-KR" dirty="0"/>
            </a:p>
            <a:p>
              <a:pPr algn="ctr"/>
              <a:r>
                <a:rPr lang="ko-KR" altLang="en-US" dirty="0"/>
                <a:t>고객사의 불만 폭주</a:t>
              </a:r>
              <a:endParaRPr dirty="0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F0035E8-78D2-4F2C-8BC3-27E94C1BF150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발생 이슈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6B69C1-86E7-4DDC-ADBB-2070A3EB31A0}"/>
              </a:ext>
            </a:extLst>
          </p:cNvPr>
          <p:cNvSpPr txBox="1"/>
          <p:nvPr/>
        </p:nvSpPr>
        <p:spPr>
          <a:xfrm>
            <a:off x="3186635" y="5836702"/>
            <a:ext cx="81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불량 발생의 근본 원인을 탐색</a:t>
            </a:r>
            <a:r>
              <a:rPr lang="en-US" altLang="ko-KR" b="1" dirty="0"/>
              <a:t> &amp; </a:t>
            </a:r>
            <a:r>
              <a:rPr lang="ko-KR" altLang="en-US" b="1" dirty="0"/>
              <a:t>이를 통해 개선 기회 도출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55DEC564-6B44-4735-8F95-2EA7C7EC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33171"/>
              </p:ext>
            </p:extLst>
          </p:nvPr>
        </p:nvGraphicFramePr>
        <p:xfrm>
          <a:off x="7069514" y="1407839"/>
          <a:ext cx="48176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44">
                  <a:extLst>
                    <a:ext uri="{9D8B030D-6E8A-4147-A177-3AD203B41FA5}">
                      <a16:colId xmlns:a16="http://schemas.microsoft.com/office/drawing/2014/main" val="3591550054"/>
                    </a:ext>
                  </a:extLst>
                </a:gridCol>
                <a:gridCol w="2408844">
                  <a:extLst>
                    <a:ext uri="{9D8B030D-6E8A-4147-A177-3AD203B41FA5}">
                      <a16:colId xmlns:a16="http://schemas.microsoft.com/office/drawing/2014/main" val="2478790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0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압입흠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7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두께부족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5201"/>
                  </a:ext>
                </a:extLst>
              </a:tr>
              <a:tr h="117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F4C650-2F1F-4B0F-B6A4-BFBD913AB3B6}"/>
              </a:ext>
            </a:extLst>
          </p:cNvPr>
          <p:cNvSpPr txBox="1"/>
          <p:nvPr/>
        </p:nvSpPr>
        <p:spPr>
          <a:xfrm>
            <a:off x="3465216" y="1025936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제철소 </a:t>
            </a:r>
            <a:r>
              <a:rPr lang="ko-KR" altLang="en-US" dirty="0" err="1"/>
              <a:t>엔지니어들과의</a:t>
            </a:r>
            <a:r>
              <a:rPr lang="ko-KR" altLang="en-US" dirty="0"/>
              <a:t> 협의를 통해 도출한 잠재적 원인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1FBF632-8849-4BD9-AFAF-84D32455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7130"/>
              </p:ext>
            </p:extLst>
          </p:nvPr>
        </p:nvGraphicFramePr>
        <p:xfrm>
          <a:off x="89831" y="1659085"/>
          <a:ext cx="12003579" cy="309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1">
                  <a:extLst>
                    <a:ext uri="{9D8B030D-6E8A-4147-A177-3AD203B41FA5}">
                      <a16:colId xmlns:a16="http://schemas.microsoft.com/office/drawing/2014/main" val="1262714824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657924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3679745257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501070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940260121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46164856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36561995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854782060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534018094"/>
                    </a:ext>
                  </a:extLst>
                </a:gridCol>
              </a:tblGrid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종속변수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FUR_HZ_TEMP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FUR_SZ_TEMP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FUR_EXTEMP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HSB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ROLLING_TEMP_T5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ROLLING_DESCALING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PT_THICK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0909"/>
                  </a:ext>
                </a:extLst>
              </a:tr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r>
                        <a:rPr lang="ko-KR" altLang="en-US" dirty="0"/>
                        <a:t>발생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가열대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균열대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추출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 Scaling Breaker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사상 압연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압연간 </a:t>
                      </a:r>
                      <a:r>
                        <a:rPr lang="en-US" altLang="ko-KR" dirty="0"/>
                        <a:t>Descaling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판두께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30939"/>
                  </a:ext>
                </a:extLst>
              </a:tr>
              <a:tr h="498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미적용시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8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7FC1FC-6E88-4E64-918E-7E9B2BE67BA5}"/>
              </a:ext>
            </a:extLst>
          </p:cNvPr>
          <p:cNvSpPr txBox="1"/>
          <p:nvPr/>
        </p:nvSpPr>
        <p:spPr>
          <a:xfrm>
            <a:off x="3901231" y="5472944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변수들을 잠재인자로</a:t>
            </a:r>
            <a:r>
              <a:rPr lang="en-US" altLang="ko-KR" dirty="0"/>
              <a:t>, </a:t>
            </a:r>
            <a:r>
              <a:rPr lang="ko-KR" altLang="en-US" dirty="0"/>
              <a:t>추후 분석 결과와 비교</a:t>
            </a:r>
          </a:p>
        </p:txBody>
      </p:sp>
    </p:spTree>
    <p:extLst>
      <p:ext uri="{BB962C8B-B14F-4D97-AF65-F5344CB8AC3E}">
        <p14:creationId xmlns:p14="http://schemas.microsoft.com/office/powerpoint/2010/main" val="11787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97EB8E2-C19E-43A4-8255-07486B23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5" y="1458701"/>
            <a:ext cx="4221846" cy="420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617EF-9FE8-422F-9E2E-231B66785968}"/>
              </a:ext>
            </a:extLst>
          </p:cNvPr>
          <p:cNvSpPr txBox="1"/>
          <p:nvPr/>
        </p:nvSpPr>
        <p:spPr>
          <a:xfrm>
            <a:off x="6091623" y="1838983"/>
            <a:ext cx="52325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수행 절차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데이터 로드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개의 종속변수</a:t>
            </a:r>
            <a:r>
              <a:rPr lang="en-US" altLang="ko-KR" dirty="0"/>
              <a:t>(SCALE), 20</a:t>
            </a:r>
            <a:r>
              <a:rPr lang="ko-KR" altLang="en-US" dirty="0"/>
              <a:t>개의 독립변수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720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수치형 범주형 변수 </a:t>
            </a:r>
            <a:r>
              <a:rPr lang="en-US" altLang="ko-KR" dirty="0"/>
              <a:t>object</a:t>
            </a:r>
            <a:r>
              <a:rPr lang="ko-KR" altLang="en-US" dirty="0"/>
              <a:t>타입으로 변환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불량</a:t>
            </a:r>
            <a:r>
              <a:rPr lang="en-US" altLang="ko-KR" dirty="0"/>
              <a:t>:0, </a:t>
            </a:r>
            <a:r>
              <a:rPr lang="ko-KR" altLang="en-US" dirty="0"/>
              <a:t>양품</a:t>
            </a:r>
            <a:r>
              <a:rPr lang="en-US" altLang="ko-KR" dirty="0"/>
              <a:t>:1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중복데이터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중복데이터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8D3E6-00EF-448C-B5C9-BEE5AC8046F9}"/>
              </a:ext>
            </a:extLst>
          </p:cNvPr>
          <p:cNvSpPr txBox="1"/>
          <p:nvPr/>
        </p:nvSpPr>
        <p:spPr>
          <a:xfrm>
            <a:off x="642551" y="6088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기본사항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9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연속형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5B10F6-5FE0-4775-9B7E-CE6E70DD33C6}"/>
              </a:ext>
            </a:extLst>
          </p:cNvPr>
          <p:cNvSpPr txBox="1"/>
          <p:nvPr/>
        </p:nvSpPr>
        <p:spPr>
          <a:xfrm>
            <a:off x="1165406" y="5857365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FUR_EXTEMP</a:t>
            </a:r>
            <a:r>
              <a:rPr lang="ko-KR" altLang="en-US" b="1" dirty="0"/>
              <a:t> 변수 제거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FUR_SZ_TEMP</a:t>
            </a:r>
            <a:r>
              <a:rPr lang="ko-KR" altLang="en-US" b="1" dirty="0"/>
              <a:t>와 상관계수 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연속형 변수 확인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4AC0EE-90E6-4EE5-8BD6-C1568E91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1239222"/>
            <a:ext cx="5229767" cy="443436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7EDBDD-792C-4550-9C81-5D372B84F976}"/>
              </a:ext>
            </a:extLst>
          </p:cNvPr>
          <p:cNvGrpSpPr/>
          <p:nvPr/>
        </p:nvGrpSpPr>
        <p:grpSpPr>
          <a:xfrm>
            <a:off x="6076859" y="1898945"/>
            <a:ext cx="5994124" cy="2880000"/>
            <a:chOff x="6076859" y="1898945"/>
            <a:chExt cx="5994124" cy="28800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1923C23-CE4B-4C36-B801-6A9D11A9A69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83" y="1898945"/>
              <a:ext cx="1998000" cy="144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FAD90E6-2691-426A-ABF7-4697A58C2E2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43" y="3338945"/>
              <a:ext cx="1998000" cy="1440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AD48C2B-A966-4B69-A542-9F7778FCD96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983" y="3338945"/>
              <a:ext cx="1998000" cy="14400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A0F19E-47FA-4911-84EE-01C2A64A711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921" y="1898945"/>
              <a:ext cx="1998000" cy="144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E230991-F0C8-490D-8446-B5E617FF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859" y="1898945"/>
              <a:ext cx="1998062" cy="1440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6319684" y="5574195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박스플랏으로</a:t>
            </a:r>
            <a:r>
              <a:rPr lang="ko-KR" altLang="en-US" b="1" dirty="0"/>
              <a:t> 이상치 확인 후 처리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ROLLING_TEMP_T5</a:t>
            </a:r>
            <a:r>
              <a:rPr lang="ko-KR" altLang="en-US" b="1" dirty="0"/>
              <a:t>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0</a:t>
            </a:r>
            <a:r>
              <a:rPr lang="ko-KR" altLang="en-US" b="1" dirty="0"/>
              <a:t>이 나올 수 평균으로 대체</a:t>
            </a:r>
            <a:r>
              <a:rPr lang="en-US" altLang="ko-KR" b="1" dirty="0"/>
              <a:t>(6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박스플랏을</a:t>
            </a:r>
            <a:r>
              <a:rPr lang="ko-KR" altLang="en-US" b="1" dirty="0"/>
              <a:t> 이용해 이상치 제거</a:t>
            </a:r>
            <a:r>
              <a:rPr lang="en-US" altLang="ko-KR" b="1" dirty="0"/>
              <a:t>(12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6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범주형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5B10F6-5FE0-4775-9B7E-CE6E70DD33C6}"/>
              </a:ext>
            </a:extLst>
          </p:cNvPr>
          <p:cNvSpPr txBox="1"/>
          <p:nvPr/>
        </p:nvSpPr>
        <p:spPr>
          <a:xfrm>
            <a:off x="1165406" y="5857365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FUR_EXTEMP</a:t>
            </a:r>
            <a:r>
              <a:rPr lang="ko-KR" altLang="en-US" b="1" dirty="0"/>
              <a:t> 변수 제거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FUR_SZ_TEMP</a:t>
            </a:r>
            <a:r>
              <a:rPr lang="ko-KR" altLang="en-US" b="1" dirty="0"/>
              <a:t>와 상관계수 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범주형 변수 확인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6319684" y="5574195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박스플랏으로</a:t>
            </a:r>
            <a:r>
              <a:rPr lang="ko-KR" altLang="en-US" b="1" dirty="0"/>
              <a:t> 이상치 확인 후 처리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ROLLING_TEMP_T5</a:t>
            </a:r>
            <a:r>
              <a:rPr lang="ko-KR" altLang="en-US" b="1" dirty="0"/>
              <a:t>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0</a:t>
            </a:r>
            <a:r>
              <a:rPr lang="ko-KR" altLang="en-US" b="1" dirty="0"/>
              <a:t>이 나올 수 평균으로 대체</a:t>
            </a:r>
            <a:r>
              <a:rPr lang="en-US" altLang="ko-KR" b="1" dirty="0"/>
              <a:t>(6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박스플랏을</a:t>
            </a:r>
            <a:r>
              <a:rPr lang="ko-KR" altLang="en-US" b="1" dirty="0"/>
              <a:t> 이용해 이상치 제거</a:t>
            </a:r>
            <a:r>
              <a:rPr lang="en-US" altLang="ko-KR" b="1" dirty="0"/>
              <a:t>(12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4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BB01B8-1BF3-459E-84C0-B006CA77B43A}"/>
              </a:ext>
            </a:extLst>
          </p:cNvPr>
          <p:cNvSpPr txBox="1"/>
          <p:nvPr/>
        </p:nvSpPr>
        <p:spPr>
          <a:xfrm>
            <a:off x="3700584" y="4089379"/>
            <a:ext cx="700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디폴트 세팅으로 모델 생성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K=5</a:t>
            </a:r>
            <a:r>
              <a:rPr lang="ko-KR" altLang="en-US" b="1" dirty="0"/>
              <a:t>의 </a:t>
            </a:r>
            <a:r>
              <a:rPr lang="en-US" altLang="ko-KR" b="1" dirty="0"/>
              <a:t>CV</a:t>
            </a:r>
            <a:r>
              <a:rPr lang="ko-KR" altLang="en-US" b="1" dirty="0"/>
              <a:t>를 활용하여 학습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트리기반 모델이 높은 정확도를 기록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정확도가 높은 상위 </a:t>
            </a:r>
            <a:r>
              <a:rPr lang="en-US" altLang="ko-KR" b="1" dirty="0"/>
              <a:t>6</a:t>
            </a:r>
            <a:r>
              <a:rPr lang="ko-KR" altLang="en-US" b="1" dirty="0"/>
              <a:t>개 모델을 선택하여 분석을 진행한다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56E77-D4B4-44FA-9712-899A996270FC}"/>
              </a:ext>
            </a:extLst>
          </p:cNvPr>
          <p:cNvSpPr txBox="1"/>
          <p:nvPr/>
        </p:nvSpPr>
        <p:spPr>
          <a:xfrm>
            <a:off x="1524000" y="5963478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모델을 학습하여 예측성능을 높이고</a:t>
            </a:r>
            <a:r>
              <a:rPr lang="en-US" altLang="ko-KR" dirty="0"/>
              <a:t>, </a:t>
            </a:r>
            <a:r>
              <a:rPr lang="ko-KR" altLang="en-US" dirty="0"/>
              <a:t>트리기반 모델을 통해 주요변수 탐색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3EB70C-291E-41E0-9124-441C5305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10" y="1036800"/>
            <a:ext cx="4191363" cy="21642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4B8F9A-EE10-4EF0-893B-90A9F532A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40" y="486630"/>
            <a:ext cx="624982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집값 예측모델과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변수산출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을 위해 트리기반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모델의 성능을 개선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한다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.</a:t>
            </a:r>
            <a:endParaRPr sz="2000" b="1" dirty="0">
              <a:solidFill>
                <a:schemeClr val="accent2">
                  <a:lumMod val="50000"/>
                </a:schemeClr>
              </a:solidFill>
              <a:latin typeface="+mj-lt"/>
              <a:cs typeface="Malgun Gothic"/>
            </a:endParaRPr>
          </a:p>
        </p:txBody>
      </p:sp>
      <p:graphicFrame>
        <p:nvGraphicFramePr>
          <p:cNvPr id="50" name="표 51">
            <a:extLst>
              <a:ext uri="{FF2B5EF4-FFF2-40B4-BE49-F238E27FC236}">
                <a16:creationId xmlns:a16="http://schemas.microsoft.com/office/drawing/2014/main" id="{8AE5A29B-EB02-45DB-86F4-D896376C0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59657"/>
              </p:ext>
            </p:extLst>
          </p:nvPr>
        </p:nvGraphicFramePr>
        <p:xfrm>
          <a:off x="352571" y="3743796"/>
          <a:ext cx="5221631" cy="2682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2199">
                  <a:extLst>
                    <a:ext uri="{9D8B030D-6E8A-4147-A177-3AD203B41FA5}">
                      <a16:colId xmlns:a16="http://schemas.microsoft.com/office/drawing/2014/main" val="845193955"/>
                    </a:ext>
                  </a:extLst>
                </a:gridCol>
                <a:gridCol w="1370338">
                  <a:extLst>
                    <a:ext uri="{9D8B030D-6E8A-4147-A177-3AD203B41FA5}">
                      <a16:colId xmlns:a16="http://schemas.microsoft.com/office/drawing/2014/main" val="4065193445"/>
                    </a:ext>
                  </a:extLst>
                </a:gridCol>
                <a:gridCol w="2679094">
                  <a:extLst>
                    <a:ext uri="{9D8B030D-6E8A-4147-A177-3AD203B41FA5}">
                      <a16:colId xmlns:a16="http://schemas.microsoft.com/office/drawing/2014/main" val="3876737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CV means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CV </a:t>
                      </a:r>
                      <a:r>
                        <a:rPr lang="ko-KR" altLang="en-US" sz="1600"/>
                        <a:t>오차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사용 모델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0.958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0.008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Decision </a:t>
                      </a:r>
                      <a:r>
                        <a:rPr lang="en-US" altLang="ko-KR" sz="1600" dirty="0"/>
                        <a:t>Tree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52615"/>
                  </a:ext>
                </a:extLst>
              </a:tr>
              <a:tr h="25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0.935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0.923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DecisionTree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5759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0.869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LogisticRegression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2293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0.869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MultipleLayerPerceptron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57259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0.867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SVC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527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0.834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KNeighbors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59790"/>
                  </a:ext>
                </a:extLst>
              </a:tr>
            </a:tbl>
          </a:graphicData>
        </a:graphic>
      </p:graphicFrame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267901" y="1067578"/>
            <a:ext cx="5221631" cy="304089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디폴트 모델 </a:t>
            </a:r>
            <a:r>
              <a:rPr lang="en-US" altLang="ko-KR" b="1" spc="-300" dirty="0">
                <a:solidFill>
                  <a:srgbClr val="776967"/>
                </a:solidFill>
                <a:latin typeface="Malgun Gothic"/>
                <a:cs typeface="Malgun Gothic"/>
              </a:rPr>
              <a:t>7</a:t>
            </a: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가지</a:t>
            </a: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+mj-lt"/>
                <a:cs typeface="Malgun Gothic"/>
              </a:rPr>
              <a:t>하이퍼</a:t>
            </a:r>
            <a:r>
              <a:rPr lang="ko-KR" altLang="en-US" dirty="0">
                <a:latin typeface="+mj-lt"/>
                <a:cs typeface="Malgun Gothic"/>
              </a:rPr>
              <a:t> 파라미터를 </a:t>
            </a:r>
            <a:r>
              <a:rPr lang="en-US" altLang="ko-KR" dirty="0">
                <a:latin typeface="+mj-lt"/>
                <a:cs typeface="Malgun Gothic"/>
              </a:rPr>
              <a:t>Default setting</a:t>
            </a:r>
            <a:r>
              <a:rPr lang="ko-KR" altLang="en-US" dirty="0">
                <a:latin typeface="+mj-lt"/>
                <a:cs typeface="Malgun Gothic"/>
              </a:rPr>
              <a:t>으로 위 세 모델을 적합한다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j-lt"/>
                <a:cs typeface="Malgun Gothic"/>
              </a:rPr>
              <a:t>5-fold CV</a:t>
            </a:r>
            <a:r>
              <a:rPr lang="ko-KR" altLang="en-US" dirty="0">
                <a:latin typeface="+mj-lt"/>
                <a:cs typeface="Malgun Gothic"/>
              </a:rPr>
              <a:t>를 활용하여 </a:t>
            </a:r>
            <a:r>
              <a:rPr lang="en-US" altLang="ko-KR" dirty="0">
                <a:latin typeface="+mj-lt"/>
                <a:cs typeface="Malgun Gothic"/>
              </a:rPr>
              <a:t>5</a:t>
            </a:r>
            <a:r>
              <a:rPr lang="ko-KR" altLang="en-US" dirty="0">
                <a:latin typeface="+mj-lt"/>
                <a:cs typeface="Malgun Gothic"/>
              </a:rPr>
              <a:t>개의 평균과 표준편차를 구해보고</a:t>
            </a:r>
            <a:r>
              <a:rPr lang="en-US" altLang="ko-KR" dirty="0">
                <a:latin typeface="+mj-lt"/>
                <a:cs typeface="Malgun Gothic"/>
              </a:rPr>
              <a:t>, </a:t>
            </a:r>
            <a:r>
              <a:rPr lang="ko-KR" altLang="en-US" dirty="0">
                <a:latin typeface="+mj-lt"/>
                <a:cs typeface="Malgun Gothic"/>
              </a:rPr>
              <a:t>이후 파라미터 튜닝을 통해 성능을 개선시킨다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j-lt"/>
                <a:cs typeface="Malgun Gothic"/>
              </a:rPr>
              <a:t>이후 변수의 중요도 또한 산출하도록 한다</a:t>
            </a:r>
            <a:r>
              <a:rPr lang="en-US" altLang="ko-KR" sz="1800" dirty="0">
                <a:latin typeface="+mj-lt"/>
                <a:cs typeface="Malgun Gothic"/>
              </a:rPr>
              <a:t>.</a:t>
            </a:r>
            <a:endParaRPr lang="ko-KR" altLang="en-US" sz="1800" dirty="0">
              <a:latin typeface="+mj-lt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3490D28A-D5C2-4C5A-A744-4F333EA54D3E}"/>
              </a:ext>
            </a:extLst>
          </p:cNvPr>
          <p:cNvSpPr/>
          <p:nvPr/>
        </p:nvSpPr>
        <p:spPr>
          <a:xfrm>
            <a:off x="7396251" y="13508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Tree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C21842FB-AF66-4D71-BF34-D7FE0DCFF423}"/>
              </a:ext>
            </a:extLst>
          </p:cNvPr>
          <p:cNvGrpSpPr/>
          <p:nvPr/>
        </p:nvGrpSpPr>
        <p:grpSpPr>
          <a:xfrm>
            <a:off x="7396249" y="2830405"/>
            <a:ext cx="3671802" cy="1544706"/>
            <a:chOff x="7345649" y="2312928"/>
            <a:chExt cx="3549915" cy="1289709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99E3487F-EBB3-41C5-B59B-FFE562F78EF3}"/>
                </a:ext>
              </a:extLst>
            </p:cNvPr>
            <p:cNvSpPr/>
            <p:nvPr/>
          </p:nvSpPr>
          <p:spPr>
            <a:xfrm>
              <a:off x="7345649" y="2536194"/>
              <a:ext cx="3549915" cy="10664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learning_rate</a:t>
              </a:r>
              <a:r>
                <a:rPr lang="en-US" altLang="ko-KR" sz="1600" dirty="0"/>
                <a:t>=0.075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max_depth</a:t>
              </a:r>
              <a:r>
                <a:rPr lang="en-US" altLang="ko-KR" sz="1600" dirty="0"/>
                <a:t>=6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max_features</a:t>
              </a:r>
              <a:r>
                <a:rPr lang="en-US" altLang="ko-KR" sz="1600" dirty="0"/>
                <a:t>=0.3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min_samples_leaf</a:t>
              </a:r>
              <a:r>
                <a:rPr lang="en-US" altLang="ko-KR" sz="1600" dirty="0"/>
                <a:t>=10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min_samples_split</a:t>
              </a:r>
              <a:r>
                <a:rPr lang="en-US" altLang="ko-KR" sz="1600" dirty="0"/>
                <a:t>=2</a:t>
              </a:r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D33CE0EF-7F26-4C9C-9908-717F7A3E9186}"/>
                </a:ext>
              </a:extLst>
            </p:cNvPr>
            <p:cNvSpPr/>
            <p:nvPr/>
          </p:nvSpPr>
          <p:spPr>
            <a:xfrm>
              <a:off x="7345651" y="2312928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Gradient Boosting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object 5">
            <a:extLst>
              <a:ext uri="{FF2B5EF4-FFF2-40B4-BE49-F238E27FC236}">
                <a16:creationId xmlns:a16="http://schemas.microsoft.com/office/drawing/2014/main" id="{8FB5078F-F0D7-402D-9B38-E3896860E498}"/>
              </a:ext>
            </a:extLst>
          </p:cNvPr>
          <p:cNvSpPr/>
          <p:nvPr/>
        </p:nvSpPr>
        <p:spPr>
          <a:xfrm>
            <a:off x="7396251" y="45385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C7D02D97-A3D6-48B6-A7C4-6773657DF2FC}"/>
              </a:ext>
            </a:extLst>
          </p:cNvPr>
          <p:cNvSpPr/>
          <p:nvPr/>
        </p:nvSpPr>
        <p:spPr>
          <a:xfrm>
            <a:off x="5693305" y="2646393"/>
            <a:ext cx="1618274" cy="1225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Parameter </a:t>
            </a:r>
            <a:r>
              <a:rPr lang="ko-KR" altLang="en-US" b="1" dirty="0"/>
              <a:t>학습</a:t>
            </a: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E4957977-ACFA-4B9B-8F9F-D7586139BED6}"/>
              </a:ext>
            </a:extLst>
          </p:cNvPr>
          <p:cNvSpPr txBox="1"/>
          <p:nvPr/>
        </p:nvSpPr>
        <p:spPr>
          <a:xfrm>
            <a:off x="7396249" y="885948"/>
            <a:ext cx="3294449" cy="3133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en-US" altLang="ko-KR" b="1" spc="-300" dirty="0">
                <a:solidFill>
                  <a:srgbClr val="776967"/>
                </a:solidFill>
                <a:latin typeface="Malgun Gothic"/>
              </a:rPr>
              <a:t>Grid Search </a:t>
            </a:r>
            <a:r>
              <a:rPr lang="ko-KR" altLang="en-US" b="1" spc="-300" dirty="0">
                <a:solidFill>
                  <a:srgbClr val="776967"/>
                </a:solidFill>
                <a:latin typeface="Malgun Gothic"/>
              </a:rPr>
              <a:t>학습 결과  선택된 </a:t>
            </a:r>
            <a:r>
              <a:rPr lang="en-US" altLang="ko-KR" b="1" spc="-300" dirty="0">
                <a:solidFill>
                  <a:srgbClr val="776967"/>
                </a:solidFill>
                <a:latin typeface="Malgun Gothic"/>
              </a:rPr>
              <a:t>parameter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424A5684-2525-4CC9-8025-134E0B26C1B0}"/>
              </a:ext>
            </a:extLst>
          </p:cNvPr>
          <p:cNvSpPr/>
          <p:nvPr/>
        </p:nvSpPr>
        <p:spPr>
          <a:xfrm>
            <a:off x="7396249" y="4814589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max_features</a:t>
            </a:r>
            <a:r>
              <a:rPr lang="en-US" altLang="ko-KR" sz="1600" dirty="0"/>
              <a:t>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n_estimators</a:t>
            </a:r>
            <a:r>
              <a:rPr lang="en-US" altLang="ko-KR" sz="1600" dirty="0"/>
              <a:t>=300</a:t>
            </a:r>
            <a:endParaRPr lang="ko-KR" altLang="en-US" sz="1600" dirty="0"/>
          </a:p>
        </p:txBody>
      </p:sp>
      <p:sp>
        <p:nvSpPr>
          <p:cNvPr id="68" name="object 4">
            <a:extLst>
              <a:ext uri="{FF2B5EF4-FFF2-40B4-BE49-F238E27FC236}">
                <a16:creationId xmlns:a16="http://schemas.microsoft.com/office/drawing/2014/main" id="{E90B3DAF-2767-4AAF-A6E1-5E54CD4E4AB1}"/>
              </a:ext>
            </a:extLst>
          </p:cNvPr>
          <p:cNvSpPr/>
          <p:nvPr/>
        </p:nvSpPr>
        <p:spPr>
          <a:xfrm>
            <a:off x="7396249" y="1624935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8143A0-1B98-40A2-8BFB-1CC592DF0895}"/>
              </a:ext>
            </a:extLst>
          </p:cNvPr>
          <p:cNvSpPr txBox="1"/>
          <p:nvPr/>
        </p:nvSpPr>
        <p:spPr>
          <a:xfrm>
            <a:off x="9689349" y="1866261"/>
            <a:ext cx="153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R^2: </a:t>
            </a:r>
            <a:r>
              <a:rPr lang="ko-KR" altLang="en-US" b="1" dirty="0"/>
              <a:t>0.7</a:t>
            </a:r>
            <a:r>
              <a:rPr lang="en-US" altLang="ko-KR" b="1" dirty="0"/>
              <a:t>28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8A48FC-88E8-4A80-A27C-81B5C634D531}"/>
              </a:ext>
            </a:extLst>
          </p:cNvPr>
          <p:cNvSpPr txBox="1"/>
          <p:nvPr/>
        </p:nvSpPr>
        <p:spPr>
          <a:xfrm>
            <a:off x="9689349" y="3382882"/>
            <a:ext cx="2763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R^2: </a:t>
            </a:r>
            <a:r>
              <a:rPr lang="ko-KR" altLang="en-US" b="1" dirty="0"/>
              <a:t>0.86</a:t>
            </a:r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FE457B-3E1A-40F0-B0D8-F88A4BBA2EDF}"/>
              </a:ext>
            </a:extLst>
          </p:cNvPr>
          <p:cNvSpPr txBox="1"/>
          <p:nvPr/>
        </p:nvSpPr>
        <p:spPr>
          <a:xfrm>
            <a:off x="9689349" y="4977590"/>
            <a:ext cx="24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R^2: </a:t>
            </a:r>
            <a:r>
              <a:rPr lang="ko-KR" altLang="en-US" b="1" dirty="0"/>
              <a:t>0.8</a:t>
            </a: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3CB1F-F3AD-436C-80DE-C55B9E469D11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8CEAE1-4C1E-4893-921A-652CB0F7016B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B253F514-F048-48D1-8161-0A36EF5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9" y="-328751"/>
            <a:ext cx="419136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567</Words>
  <Application>Microsoft Office PowerPoint</Application>
  <PresentationFormat>와이드스크린</PresentationFormat>
  <Paragraphs>158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Wingdings</vt:lpstr>
      <vt:lpstr>Office 테마</vt:lpstr>
      <vt:lpstr>스케일 불량요인 파악 ~ 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 집값 예측하기</dc:title>
  <dc:creator>mikinkyun@konkuk.ac.kr</dc:creator>
  <cp:lastModifiedBy>문인균</cp:lastModifiedBy>
  <cp:revision>23</cp:revision>
  <dcterms:created xsi:type="dcterms:W3CDTF">2020-11-24T09:40:58Z</dcterms:created>
  <dcterms:modified xsi:type="dcterms:W3CDTF">2020-11-24T18:35:23Z</dcterms:modified>
</cp:coreProperties>
</file>