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58" r:id="rId4"/>
    <p:sldId id="259" r:id="rId5"/>
    <p:sldId id="265" r:id="rId6"/>
    <p:sldId id="266" r:id="rId7"/>
    <p:sldId id="260" r:id="rId8"/>
    <p:sldId id="268" r:id="rId9"/>
    <p:sldId id="267" r:id="rId10"/>
    <p:sldId id="261" r:id="rId11"/>
    <p:sldId id="270" r:id="rId12"/>
    <p:sldId id="269" r:id="rId13"/>
    <p:sldId id="271" r:id="rId14"/>
    <p:sldId id="262" r:id="rId15"/>
    <p:sldId id="26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  <a:srgbClr val="776967"/>
    <a:srgbClr val="C55A11"/>
    <a:srgbClr val="F18A00"/>
    <a:srgbClr val="E1A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1" autoAdjust="0"/>
    <p:restoredTop sz="89308" autoAdjust="0"/>
  </p:normalViewPr>
  <p:slideViewPr>
    <p:cSldViewPr snapToGrid="0">
      <p:cViewPr varScale="1">
        <p:scale>
          <a:sx n="123" d="100"/>
          <a:sy n="123" d="100"/>
        </p:scale>
        <p:origin x="10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A8D16-CCE3-4013-9A19-D810739EC213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6F227-0442-44BB-A119-3A593A573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014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6F227-0442-44BB-A119-3A593A5733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183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6F227-0442-44BB-A119-3A593A5733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67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AF588-25C7-446F-8A7B-A60E11D14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3A969B-22E1-4311-8364-53922EE8A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049B8-D0C1-4067-82E2-DABB7E9B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2EB-8B5A-4159-B3B7-87540D81780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79986-FBB7-4752-978E-E9E6C52F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8D76A-FA13-41D6-94F6-0B5D3000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F255-DCCB-44CA-8E3F-CC9805AE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96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66E1F-1769-4E6E-AEC7-0CA8A6E4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F6D00A-9013-4E96-B107-87F36A00F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A2830-79DA-4E84-AC78-0079C840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2EB-8B5A-4159-B3B7-87540D81780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E29747-291E-4DAB-BC74-BB879BF2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3D6879-EE54-48BF-87D2-D3805BAF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F255-DCCB-44CA-8E3F-CC9805AE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19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9D6628-1F34-4E94-B1DE-68868F349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F3AFD3-F5BA-4D34-915D-BABEB0118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C4843-B004-415C-A3B0-718AB29C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2EB-8B5A-4159-B3B7-87540D81780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C1022-34F8-4093-BB3E-7871FCCD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5C021-0F60-4B4A-9D10-A6786202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F255-DCCB-44CA-8E3F-CC9805AE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83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3AC8E-643C-4C6C-BBEE-EEC51F48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F26B4-5809-4280-BA34-E66A582C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CE70F-16D1-4739-B4A8-F0128B39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2EB-8B5A-4159-B3B7-87540D81780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0D6E6-8FC4-487B-BA50-427324B6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81FDFE-9158-472C-B5E9-02A12018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F255-DCCB-44CA-8E3F-CC9805AE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41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2F12F-25EE-4F20-AC34-8BD1C781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BF9662-A045-4361-8DC9-B679C17E5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06C78-456A-4949-82B5-66D9373D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2EB-8B5A-4159-B3B7-87540D81780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93C9C-EA41-46B4-A291-F7247454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0574F-6010-4942-B6E7-3394CC75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F255-DCCB-44CA-8E3F-CC9805AE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03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0D575-E5C9-48F5-B92A-54A6BA58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EBDDDF-D487-41BC-AD93-0260CFB39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B58372-AD78-4D14-953A-78DFB8E2F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BE655C-28CF-4045-9B84-308C2306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2EB-8B5A-4159-B3B7-87540D81780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E9E19D-D814-4B03-8F6D-D68810D2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AE7538-56D7-4A32-9559-86DE0BCC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F255-DCCB-44CA-8E3F-CC9805AE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25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618D1-4EAC-4A68-BBD3-CF53A8E7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36AA30-2574-44CC-82CB-5E048B99B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2C1295-CF73-4F60-A2AF-B96DF2BDA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55E4DA-CC7B-415F-8D7D-2DD4E9C10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4A6DCE-44D6-47A1-A764-C1C04B2D2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83E93A-D8D9-4A93-91A1-632DA0C8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2EB-8B5A-4159-B3B7-87540D81780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706810-8A55-4008-BF27-AF3BEE8B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C09D77-D5D7-4A8F-9A17-A7EB3A9F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F255-DCCB-44CA-8E3F-CC9805AE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35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D457F-821A-4FA3-8BF0-165FFEDD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D87852-8F89-4013-A8F7-AA0B08D7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2EB-8B5A-4159-B3B7-87540D81780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A67F17-DC84-4C35-B03C-3F488291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8DFEFC-F9AC-4810-805F-DDF9A83A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F255-DCCB-44CA-8E3F-CC9805AE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79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59AAC2-FD2E-459B-BB19-2B8F88BA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2EB-8B5A-4159-B3B7-87540D81780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204F85-5D40-4573-8299-A1F657E9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ECB6B0-26C6-4274-A365-6DA0AB78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F255-DCCB-44CA-8E3F-CC9805AE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8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72D9D-238B-4ABA-AFC0-1BEC1FD1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E0D11-681C-4DBB-9ECA-58E2CDC16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AC45CD-45B3-4892-BB66-A0C9F43F0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B92755-57BE-483D-94E3-49627143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2EB-8B5A-4159-B3B7-87540D81780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B6B03F-2DF0-4894-9E72-7FF32537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9BD3AE-F519-4417-A159-A0DDE744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F255-DCCB-44CA-8E3F-CC9805AE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9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505F6-AC85-48A6-A3DD-5465099F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4CD5C8-6231-438A-BED1-DEE0F916F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4EAC93-E637-439D-B65A-165660DF8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A20300-BC5E-4ECD-82E3-05ADABDF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2EB-8B5A-4159-B3B7-87540D81780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9EE59-9BDB-45CD-AF0A-424B45FB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66A689-3334-4F38-9ACC-0AB2BC67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F255-DCCB-44CA-8E3F-CC9805AE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3D5EE3-C667-43B0-B40F-73598278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6316E4-EA3F-4213-91C1-37059CEDE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8A77D-32C1-49CA-A2C5-B676D427D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152EB-8B5A-4159-B3B7-87540D81780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1C799-805C-43F9-B64E-ADAA4DD21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9C534-1D11-4BE0-BF5A-26C8E046E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DF255-DCCB-44CA-8E3F-CC9805AE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87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60FE4-142C-4170-B46B-219CC1E96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보스턴</a:t>
            </a:r>
            <a:r>
              <a:rPr lang="ko-KR" altLang="en-US" b="1" dirty="0"/>
              <a:t> </a:t>
            </a:r>
            <a:br>
              <a:rPr lang="en-US" altLang="ko-KR" b="1" dirty="0"/>
            </a:b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집값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예측하기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068E58-B836-489E-B80E-4D86B0FE0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1638"/>
            <a:ext cx="9144000" cy="1655762"/>
          </a:xfrm>
        </p:spPr>
        <p:txBody>
          <a:bodyPr/>
          <a:lstStyle/>
          <a:p>
            <a:r>
              <a:rPr lang="ko-KR" altLang="en-US" b="1" dirty="0"/>
              <a:t>변수선택과 예측 모델링을 중심으로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980199F-67D5-4210-95F3-BDEF98D0AF40}"/>
              </a:ext>
            </a:extLst>
          </p:cNvPr>
          <p:cNvGrpSpPr/>
          <p:nvPr/>
        </p:nvGrpSpPr>
        <p:grpSpPr>
          <a:xfrm>
            <a:off x="1523999" y="538163"/>
            <a:ext cx="9144000" cy="6896099"/>
            <a:chOff x="1523999" y="627063"/>
            <a:chExt cx="9144000" cy="689609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585FC4D-B8A3-47DF-AC9C-8EB918B91F2C}"/>
                </a:ext>
              </a:extLst>
            </p:cNvPr>
            <p:cNvGrpSpPr/>
            <p:nvPr/>
          </p:nvGrpSpPr>
          <p:grpSpPr>
            <a:xfrm>
              <a:off x="3213100" y="627063"/>
              <a:ext cx="5765800" cy="5765800"/>
              <a:chOff x="3213100" y="627063"/>
              <a:chExt cx="5765800" cy="57658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F4E3161-0455-4B51-AC35-BF75F5384B47}"/>
                  </a:ext>
                </a:extLst>
              </p:cNvPr>
              <p:cNvSpPr/>
              <p:nvPr/>
            </p:nvSpPr>
            <p:spPr>
              <a:xfrm>
                <a:off x="3213100" y="627063"/>
                <a:ext cx="5765800" cy="5765800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F1EBD8-6927-4411-8F9C-1D20E1678B00}"/>
                  </a:ext>
                </a:extLst>
              </p:cNvPr>
              <p:cNvSpPr txBox="1"/>
              <p:nvPr/>
            </p:nvSpPr>
            <p:spPr>
              <a:xfrm>
                <a:off x="4423843" y="701775"/>
                <a:ext cx="33443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2020 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POSCO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 BIGDATA &amp; AI ACADEMY</a:t>
                </a:r>
                <a:endPara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9" name="부제목 2">
              <a:extLst>
                <a:ext uri="{FF2B5EF4-FFF2-40B4-BE49-F238E27FC236}">
                  <a16:creationId xmlns:a16="http://schemas.microsoft.com/office/drawing/2014/main" id="{A0FA57D2-C0E9-48DA-91A9-9EE7FA0B7F0E}"/>
                </a:ext>
              </a:extLst>
            </p:cNvPr>
            <p:cNvSpPr txBox="1">
              <a:spLocks/>
            </p:cNvSpPr>
            <p:nvPr/>
          </p:nvSpPr>
          <p:spPr>
            <a:xfrm>
              <a:off x="1523999" y="5867400"/>
              <a:ext cx="9144000" cy="16557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B4_</a:t>
              </a:r>
              <a:r>
                <a:rPr lang="ko-KR" altLang="en-US" dirty="0"/>
                <a:t>문인균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B9A9C5-025A-4C12-9AFA-3A941FE60141}"/>
              </a:ext>
            </a:extLst>
          </p:cNvPr>
          <p:cNvSpPr/>
          <p:nvPr/>
        </p:nvSpPr>
        <p:spPr>
          <a:xfrm>
            <a:off x="0" y="0"/>
            <a:ext cx="12192000" cy="260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2DE214-4120-4904-B8F7-13952BED7E9E}"/>
              </a:ext>
            </a:extLst>
          </p:cNvPr>
          <p:cNvSpPr/>
          <p:nvPr/>
        </p:nvSpPr>
        <p:spPr>
          <a:xfrm>
            <a:off x="0" y="6583462"/>
            <a:ext cx="12192000" cy="260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1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3">
            <a:extLst>
              <a:ext uri="{FF2B5EF4-FFF2-40B4-BE49-F238E27FC236}">
                <a16:creationId xmlns:a16="http://schemas.microsoft.com/office/drawing/2014/main" id="{8F8648C6-B1DA-4DFE-9D0A-359810171B0F}"/>
              </a:ext>
            </a:extLst>
          </p:cNvPr>
          <p:cNvGrpSpPr/>
          <p:nvPr/>
        </p:nvGrpSpPr>
        <p:grpSpPr>
          <a:xfrm>
            <a:off x="7750556" y="991072"/>
            <a:ext cx="4386834" cy="4844705"/>
            <a:chOff x="585216" y="2261616"/>
            <a:chExt cx="4853940" cy="4044950"/>
          </a:xfrm>
        </p:grpSpPr>
        <p:sp>
          <p:nvSpPr>
            <p:cNvPr id="29" name="object 4">
              <a:extLst>
                <a:ext uri="{FF2B5EF4-FFF2-40B4-BE49-F238E27FC236}">
                  <a16:creationId xmlns:a16="http://schemas.microsoft.com/office/drawing/2014/main" id="{3662967C-D735-4FCD-B935-04C616AB7C87}"/>
                </a:ext>
              </a:extLst>
            </p:cNvPr>
            <p:cNvSpPr/>
            <p:nvPr/>
          </p:nvSpPr>
          <p:spPr>
            <a:xfrm>
              <a:off x="585216" y="2577084"/>
              <a:ext cx="4853940" cy="3729354"/>
            </a:xfrm>
            <a:custGeom>
              <a:avLst/>
              <a:gdLst/>
              <a:ahLst/>
              <a:cxnLst/>
              <a:rect l="l" t="t" r="r" b="b"/>
              <a:pathLst>
                <a:path w="4853940" h="3729354">
                  <a:moveTo>
                    <a:pt x="0" y="3729228"/>
                  </a:moveTo>
                  <a:lnTo>
                    <a:pt x="4853940" y="3729228"/>
                  </a:lnTo>
                  <a:lnTo>
                    <a:pt x="4853940" y="0"/>
                  </a:lnTo>
                  <a:lnTo>
                    <a:pt x="0" y="0"/>
                  </a:lnTo>
                  <a:lnTo>
                    <a:pt x="0" y="372922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5">
              <a:extLst>
                <a:ext uri="{FF2B5EF4-FFF2-40B4-BE49-F238E27FC236}">
                  <a16:creationId xmlns:a16="http://schemas.microsoft.com/office/drawing/2014/main" id="{F505D68E-F3CE-4D11-833B-7267F0D984D8}"/>
                </a:ext>
              </a:extLst>
            </p:cNvPr>
            <p:cNvSpPr/>
            <p:nvPr/>
          </p:nvSpPr>
          <p:spPr>
            <a:xfrm>
              <a:off x="585216" y="2261616"/>
              <a:ext cx="4853940" cy="315595"/>
            </a:xfrm>
            <a:custGeom>
              <a:avLst/>
              <a:gdLst/>
              <a:ahLst/>
              <a:cxnLst/>
              <a:rect l="l" t="t" r="r" b="b"/>
              <a:pathLst>
                <a:path w="4853940" h="315594">
                  <a:moveTo>
                    <a:pt x="4853940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4853940" y="315467"/>
                  </a:lnTo>
                  <a:lnTo>
                    <a:pt x="4853940" y="0"/>
                  </a:lnTo>
                  <a:close/>
                </a:path>
              </a:pathLst>
            </a:custGeom>
            <a:solidFill>
              <a:srgbClr val="A1525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개별 회귀계수 </a:t>
              </a:r>
              <a:r>
                <a:rPr lang="en-US" altLang="ko-KR" dirty="0">
                  <a:solidFill>
                    <a:schemeClr val="bg1"/>
                  </a:solidFill>
                </a:rPr>
                <a:t>T</a:t>
              </a:r>
              <a:r>
                <a:rPr lang="ko-KR" altLang="en-US" dirty="0">
                  <a:solidFill>
                    <a:schemeClr val="bg1"/>
                  </a:solidFill>
                </a:rPr>
                <a:t>검정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88193F5-9AB5-4D94-AF1F-A27B5460D47E}"/>
              </a:ext>
            </a:extLst>
          </p:cNvPr>
          <p:cNvSpPr txBox="1"/>
          <p:nvPr/>
        </p:nvSpPr>
        <p:spPr>
          <a:xfrm>
            <a:off x="642551" y="93312"/>
            <a:ext cx="631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모델링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1 -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다중 선형회귀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회귀계수 검정과 </a:t>
            </a:r>
            <a:r>
              <a:rPr lang="ko-KR" altLang="en-US" b="1" dirty="0" err="1">
                <a:solidFill>
                  <a:schemeClr val="accent2">
                    <a:lumMod val="75000"/>
                  </a:schemeClr>
                </a:solidFill>
              </a:rPr>
              <a:t>다중공선성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 확인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A80168-8140-422E-A357-CC1A95FD97BD}"/>
              </a:ext>
            </a:extLst>
          </p:cNvPr>
          <p:cNvCxnSpPr/>
          <p:nvPr/>
        </p:nvCxnSpPr>
        <p:spPr>
          <a:xfrm>
            <a:off x="543697" y="486629"/>
            <a:ext cx="10985157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313CBB91-8C74-4751-8BEE-63471015F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030" y="1373445"/>
            <a:ext cx="4153886" cy="3403184"/>
          </a:xfrm>
          <a:prstGeom prst="rect">
            <a:avLst/>
          </a:prstGeom>
        </p:spPr>
      </p:pic>
      <p:grpSp>
        <p:nvGrpSpPr>
          <p:cNvPr id="49" name="object 3">
            <a:extLst>
              <a:ext uri="{FF2B5EF4-FFF2-40B4-BE49-F238E27FC236}">
                <a16:creationId xmlns:a16="http://schemas.microsoft.com/office/drawing/2014/main" id="{0F2B4EC4-6D1B-41B6-906E-D8117DE9181D}"/>
              </a:ext>
            </a:extLst>
          </p:cNvPr>
          <p:cNvGrpSpPr/>
          <p:nvPr/>
        </p:nvGrpSpPr>
        <p:grpSpPr>
          <a:xfrm>
            <a:off x="135001" y="990944"/>
            <a:ext cx="4386834" cy="4844705"/>
            <a:chOff x="585216" y="2261616"/>
            <a:chExt cx="4853940" cy="4044950"/>
          </a:xfrm>
        </p:grpSpPr>
        <p:sp>
          <p:nvSpPr>
            <p:cNvPr id="50" name="object 4">
              <a:extLst>
                <a:ext uri="{FF2B5EF4-FFF2-40B4-BE49-F238E27FC236}">
                  <a16:creationId xmlns:a16="http://schemas.microsoft.com/office/drawing/2014/main" id="{49DAAD00-FE30-497F-BED4-122D24E91CEF}"/>
                </a:ext>
              </a:extLst>
            </p:cNvPr>
            <p:cNvSpPr/>
            <p:nvPr/>
          </p:nvSpPr>
          <p:spPr>
            <a:xfrm>
              <a:off x="585216" y="2577084"/>
              <a:ext cx="4853940" cy="3729354"/>
            </a:xfrm>
            <a:custGeom>
              <a:avLst/>
              <a:gdLst/>
              <a:ahLst/>
              <a:cxnLst/>
              <a:rect l="l" t="t" r="r" b="b"/>
              <a:pathLst>
                <a:path w="4853940" h="3729354">
                  <a:moveTo>
                    <a:pt x="0" y="3729228"/>
                  </a:moveTo>
                  <a:lnTo>
                    <a:pt x="4853940" y="3729228"/>
                  </a:lnTo>
                  <a:lnTo>
                    <a:pt x="4853940" y="0"/>
                  </a:lnTo>
                  <a:lnTo>
                    <a:pt x="0" y="0"/>
                  </a:lnTo>
                  <a:lnTo>
                    <a:pt x="0" y="372922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62C9CBC3-35AA-425A-B835-E04DD584C484}"/>
                </a:ext>
              </a:extLst>
            </p:cNvPr>
            <p:cNvSpPr/>
            <p:nvPr/>
          </p:nvSpPr>
          <p:spPr>
            <a:xfrm>
              <a:off x="585216" y="2261616"/>
              <a:ext cx="4853940" cy="315595"/>
            </a:xfrm>
            <a:custGeom>
              <a:avLst/>
              <a:gdLst/>
              <a:ahLst/>
              <a:cxnLst/>
              <a:rect l="l" t="t" r="r" b="b"/>
              <a:pathLst>
                <a:path w="4853940" h="315594">
                  <a:moveTo>
                    <a:pt x="4853940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4853940" y="315467"/>
                  </a:lnTo>
                  <a:lnTo>
                    <a:pt x="4853940" y="0"/>
                  </a:lnTo>
                  <a:close/>
                </a:path>
              </a:pathLst>
            </a:custGeom>
            <a:solidFill>
              <a:srgbClr val="A1525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회귀계수 </a:t>
              </a:r>
              <a:r>
                <a:rPr lang="en-US" altLang="ko-KR" dirty="0">
                  <a:solidFill>
                    <a:schemeClr val="bg1"/>
                  </a:solidFill>
                </a:rPr>
                <a:t>F</a:t>
              </a:r>
              <a:r>
                <a:rPr lang="ko-KR" altLang="en-US" dirty="0">
                  <a:solidFill>
                    <a:schemeClr val="bg1"/>
                  </a:solidFill>
                </a:rPr>
                <a:t>검정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id="{C6B425CC-65F9-4CA3-B3EA-4F9C7145D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01" y="1438472"/>
            <a:ext cx="4156740" cy="1412993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76A8836E-9E24-49D5-B4BE-69AA32305053}"/>
              </a:ext>
            </a:extLst>
          </p:cNvPr>
          <p:cNvSpPr/>
          <p:nvPr/>
        </p:nvSpPr>
        <p:spPr>
          <a:xfrm>
            <a:off x="4032885" y="1798447"/>
            <a:ext cx="439682" cy="315595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018C01-C17C-4C85-97C5-68B3558B7751}"/>
              </a:ext>
            </a:extLst>
          </p:cNvPr>
          <p:cNvSpPr txBox="1"/>
          <p:nvPr/>
        </p:nvSpPr>
        <p:spPr>
          <a:xfrm>
            <a:off x="380421" y="3304463"/>
            <a:ext cx="39566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H0 : </a:t>
            </a:r>
            <a:r>
              <a:rPr lang="ko-KR" altLang="en-US" dirty="0"/>
              <a:t>모든 회귀계수는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H1 :  not</a:t>
            </a:r>
            <a:r>
              <a:rPr lang="ko-KR" altLang="en-US" dirty="0"/>
              <a:t> </a:t>
            </a:r>
            <a:r>
              <a:rPr lang="en-US" altLang="ko-KR" dirty="0"/>
              <a:t>H0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P-value &lt; 0.05</a:t>
            </a:r>
            <a:r>
              <a:rPr lang="ko-KR" altLang="en-US" dirty="0"/>
              <a:t>이므로 유의수준 </a:t>
            </a:r>
            <a:r>
              <a:rPr lang="en-US" altLang="ko-KR" dirty="0"/>
              <a:t>0.05</a:t>
            </a:r>
            <a:r>
              <a:rPr lang="ko-KR" altLang="en-US" dirty="0"/>
              <a:t>에서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모든 회귀계수는 </a:t>
            </a:r>
            <a:r>
              <a:rPr lang="en-US" altLang="ko-KR" dirty="0"/>
              <a:t>0</a:t>
            </a:r>
            <a:r>
              <a:rPr lang="ko-KR" altLang="en-US" dirty="0"/>
              <a:t>이 아니라고 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해당 모델은 전체 데이터를 약 </a:t>
            </a:r>
            <a:r>
              <a:rPr lang="en-US" altLang="ko-KR" dirty="0"/>
              <a:t>73% </a:t>
            </a:r>
            <a:r>
              <a:rPr lang="ko-KR" altLang="en-US" dirty="0"/>
              <a:t>설명한다</a:t>
            </a:r>
            <a:r>
              <a:rPr lang="en-US" altLang="ko-KR" dirty="0"/>
              <a:t>.(R^2=0.736)</a:t>
            </a:r>
          </a:p>
        </p:txBody>
      </p:sp>
      <p:grpSp>
        <p:nvGrpSpPr>
          <p:cNvPr id="57" name="object 3">
            <a:extLst>
              <a:ext uri="{FF2B5EF4-FFF2-40B4-BE49-F238E27FC236}">
                <a16:creationId xmlns:a16="http://schemas.microsoft.com/office/drawing/2014/main" id="{8D1193C5-4D49-4406-82A0-853A4278246E}"/>
              </a:ext>
            </a:extLst>
          </p:cNvPr>
          <p:cNvGrpSpPr/>
          <p:nvPr/>
        </p:nvGrpSpPr>
        <p:grpSpPr>
          <a:xfrm>
            <a:off x="4641596" y="991072"/>
            <a:ext cx="3034284" cy="4844705"/>
            <a:chOff x="585216" y="2261616"/>
            <a:chExt cx="4853940" cy="4044950"/>
          </a:xfrm>
        </p:grpSpPr>
        <p:sp>
          <p:nvSpPr>
            <p:cNvPr id="58" name="object 4">
              <a:extLst>
                <a:ext uri="{FF2B5EF4-FFF2-40B4-BE49-F238E27FC236}">
                  <a16:creationId xmlns:a16="http://schemas.microsoft.com/office/drawing/2014/main" id="{A902D2D6-1D90-4F0F-ACAF-C0AACF59F257}"/>
                </a:ext>
              </a:extLst>
            </p:cNvPr>
            <p:cNvSpPr/>
            <p:nvPr/>
          </p:nvSpPr>
          <p:spPr>
            <a:xfrm>
              <a:off x="585216" y="2577084"/>
              <a:ext cx="4853940" cy="3729354"/>
            </a:xfrm>
            <a:custGeom>
              <a:avLst/>
              <a:gdLst/>
              <a:ahLst/>
              <a:cxnLst/>
              <a:rect l="l" t="t" r="r" b="b"/>
              <a:pathLst>
                <a:path w="4853940" h="3729354">
                  <a:moveTo>
                    <a:pt x="0" y="3729228"/>
                  </a:moveTo>
                  <a:lnTo>
                    <a:pt x="4853940" y="3729228"/>
                  </a:lnTo>
                  <a:lnTo>
                    <a:pt x="4853940" y="0"/>
                  </a:lnTo>
                  <a:lnTo>
                    <a:pt x="0" y="0"/>
                  </a:lnTo>
                  <a:lnTo>
                    <a:pt x="0" y="372922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9" name="object 5">
              <a:extLst>
                <a:ext uri="{FF2B5EF4-FFF2-40B4-BE49-F238E27FC236}">
                  <a16:creationId xmlns:a16="http://schemas.microsoft.com/office/drawing/2014/main" id="{857B9944-52A1-40E7-8380-6B4C0F3CE952}"/>
                </a:ext>
              </a:extLst>
            </p:cNvPr>
            <p:cNvSpPr/>
            <p:nvPr/>
          </p:nvSpPr>
          <p:spPr>
            <a:xfrm>
              <a:off x="585216" y="2261616"/>
              <a:ext cx="4853940" cy="315595"/>
            </a:xfrm>
            <a:custGeom>
              <a:avLst/>
              <a:gdLst/>
              <a:ahLst/>
              <a:cxnLst/>
              <a:rect l="l" t="t" r="r" b="b"/>
              <a:pathLst>
                <a:path w="4853940" h="315594">
                  <a:moveTo>
                    <a:pt x="4853940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4853940" y="315467"/>
                  </a:lnTo>
                  <a:lnTo>
                    <a:pt x="4853940" y="0"/>
                  </a:lnTo>
                  <a:close/>
                </a:path>
              </a:pathLst>
            </a:custGeom>
            <a:solidFill>
              <a:srgbClr val="A1525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다중 공선성 확인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0C3E1A0F-BCE8-4EB4-9D1E-710FB047D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601" y="1452349"/>
            <a:ext cx="1492274" cy="285167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CB27D61-9CB0-4C85-8504-B078D7259096}"/>
              </a:ext>
            </a:extLst>
          </p:cNvPr>
          <p:cNvSpPr txBox="1"/>
          <p:nvPr/>
        </p:nvSpPr>
        <p:spPr>
          <a:xfrm>
            <a:off x="4886537" y="4579778"/>
            <a:ext cx="268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VIF</a:t>
            </a:r>
            <a:r>
              <a:rPr lang="ko-KR" altLang="en-US" dirty="0"/>
              <a:t>값이 모두 </a:t>
            </a:r>
            <a:r>
              <a:rPr lang="en-US" altLang="ko-KR" dirty="0"/>
              <a:t>10 </a:t>
            </a:r>
            <a:r>
              <a:rPr lang="ko-KR" altLang="en-US" dirty="0"/>
              <a:t>미만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/>
              <a:t>다중공선성</a:t>
            </a:r>
            <a:r>
              <a:rPr lang="ko-KR" altLang="en-US" dirty="0"/>
              <a:t> 없음</a:t>
            </a:r>
            <a:endParaRPr lang="en-US" altLang="ko-KR" dirty="0"/>
          </a:p>
        </p:txBody>
      </p:sp>
      <p:sp>
        <p:nvSpPr>
          <p:cNvPr id="62" name="object 23">
            <a:extLst>
              <a:ext uri="{FF2B5EF4-FFF2-40B4-BE49-F238E27FC236}">
                <a16:creationId xmlns:a16="http://schemas.microsoft.com/office/drawing/2014/main" id="{905373C2-2354-4EBB-BAD6-66EBD71CDA9D}"/>
              </a:ext>
            </a:extLst>
          </p:cNvPr>
          <p:cNvSpPr txBox="1"/>
          <p:nvPr/>
        </p:nvSpPr>
        <p:spPr>
          <a:xfrm>
            <a:off x="190500" y="6205728"/>
            <a:ext cx="11829415" cy="4135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47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lang="en-US" altLang="ko-KR" sz="2000" b="1" dirty="0">
                <a:solidFill>
                  <a:srgbClr val="C55A11"/>
                </a:solidFill>
                <a:latin typeface="Malgun Gothic"/>
                <a:cs typeface="Malgun Gothic"/>
              </a:rPr>
              <a:t>P-value &gt; 0.05</a:t>
            </a:r>
            <a:r>
              <a:rPr lang="ko-KR" altLang="en-US" sz="2000" b="1" dirty="0">
                <a:solidFill>
                  <a:srgbClr val="C55A11"/>
                </a:solidFill>
                <a:latin typeface="Malgun Gothic"/>
                <a:cs typeface="Malgun Gothic"/>
              </a:rPr>
              <a:t>인 회귀계수를 제거하여 </a:t>
            </a:r>
            <a:r>
              <a:rPr lang="ko-KR" altLang="en-US" sz="2000" b="1" dirty="0">
                <a:solidFill>
                  <a:srgbClr val="843C0C"/>
                </a:solidFill>
                <a:latin typeface="Malgun Gothic"/>
                <a:cs typeface="Malgun Gothic"/>
              </a:rPr>
              <a:t>다시 모델을 적합하도록 한다</a:t>
            </a:r>
            <a:r>
              <a:rPr lang="en-US" altLang="ko-KR" sz="2000" b="1" dirty="0">
                <a:solidFill>
                  <a:srgbClr val="843C0C"/>
                </a:solidFill>
                <a:latin typeface="Malgun Gothic"/>
                <a:cs typeface="Malgun Gothic"/>
              </a:rPr>
              <a:t>.</a:t>
            </a:r>
            <a:endParaRPr sz="2000" b="1" dirty="0">
              <a:solidFill>
                <a:srgbClr val="843C0C"/>
              </a:solidFill>
              <a:latin typeface="Malgun Gothic"/>
              <a:cs typeface="Malgun Gothic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313E08-5B7E-4F9B-818A-ABFC55D78046}"/>
              </a:ext>
            </a:extLst>
          </p:cNvPr>
          <p:cNvSpPr txBox="1"/>
          <p:nvPr/>
        </p:nvSpPr>
        <p:spPr>
          <a:xfrm>
            <a:off x="7812020" y="4698711"/>
            <a:ext cx="4244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범주형</a:t>
            </a:r>
            <a:r>
              <a:rPr lang="en-US" altLang="ko-KR" dirty="0"/>
              <a:t>, </a:t>
            </a:r>
            <a:r>
              <a:rPr lang="ko-KR" altLang="en-US" dirty="0"/>
              <a:t>적어도 </a:t>
            </a:r>
            <a:r>
              <a:rPr lang="en-US" altLang="ko-KR" dirty="0"/>
              <a:t>1</a:t>
            </a:r>
            <a:r>
              <a:rPr lang="ko-KR" altLang="en-US" dirty="0"/>
              <a:t>개의 계수는 유의미하므로 제거하지 않는다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P-value</a:t>
            </a:r>
            <a:r>
              <a:rPr lang="ko-KR" altLang="en-US" dirty="0"/>
              <a:t>가 </a:t>
            </a:r>
            <a:r>
              <a:rPr lang="en-US" altLang="ko-KR" dirty="0"/>
              <a:t>0.05</a:t>
            </a:r>
            <a:r>
              <a:rPr lang="ko-KR" altLang="en-US" dirty="0"/>
              <a:t>이상인 </a:t>
            </a:r>
            <a:r>
              <a:rPr lang="ko-KR" altLang="en-US" dirty="0" err="1"/>
              <a:t>연속형변수를</a:t>
            </a:r>
            <a:r>
              <a:rPr lang="ko-KR" altLang="en-US" dirty="0"/>
              <a:t> 하나씩 제거할 필요가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527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3">
            <a:extLst>
              <a:ext uri="{FF2B5EF4-FFF2-40B4-BE49-F238E27FC236}">
                <a16:creationId xmlns:a16="http://schemas.microsoft.com/office/drawing/2014/main" id="{8F8648C6-B1DA-4DFE-9D0A-359810171B0F}"/>
              </a:ext>
            </a:extLst>
          </p:cNvPr>
          <p:cNvGrpSpPr/>
          <p:nvPr/>
        </p:nvGrpSpPr>
        <p:grpSpPr>
          <a:xfrm>
            <a:off x="537347" y="634978"/>
            <a:ext cx="5082540" cy="5505472"/>
            <a:chOff x="-1578836" y="2360535"/>
            <a:chExt cx="4853940" cy="3972040"/>
          </a:xfrm>
        </p:grpSpPr>
        <p:sp>
          <p:nvSpPr>
            <p:cNvPr id="29" name="object 4">
              <a:extLst>
                <a:ext uri="{FF2B5EF4-FFF2-40B4-BE49-F238E27FC236}">
                  <a16:creationId xmlns:a16="http://schemas.microsoft.com/office/drawing/2014/main" id="{3662967C-D735-4FCD-B935-04C616AB7C87}"/>
                </a:ext>
              </a:extLst>
            </p:cNvPr>
            <p:cNvSpPr/>
            <p:nvPr/>
          </p:nvSpPr>
          <p:spPr>
            <a:xfrm>
              <a:off x="-1578836" y="2603221"/>
              <a:ext cx="4853940" cy="3729354"/>
            </a:xfrm>
            <a:custGeom>
              <a:avLst/>
              <a:gdLst/>
              <a:ahLst/>
              <a:cxnLst/>
              <a:rect l="l" t="t" r="r" b="b"/>
              <a:pathLst>
                <a:path w="4853940" h="3729354">
                  <a:moveTo>
                    <a:pt x="0" y="3729228"/>
                  </a:moveTo>
                  <a:lnTo>
                    <a:pt x="4853940" y="3729228"/>
                  </a:lnTo>
                  <a:lnTo>
                    <a:pt x="4853940" y="0"/>
                  </a:lnTo>
                  <a:lnTo>
                    <a:pt x="0" y="0"/>
                  </a:lnTo>
                  <a:lnTo>
                    <a:pt x="0" y="372922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5">
              <a:extLst>
                <a:ext uri="{FF2B5EF4-FFF2-40B4-BE49-F238E27FC236}">
                  <a16:creationId xmlns:a16="http://schemas.microsoft.com/office/drawing/2014/main" id="{F505D68E-F3CE-4D11-833B-7267F0D984D8}"/>
                </a:ext>
              </a:extLst>
            </p:cNvPr>
            <p:cNvSpPr/>
            <p:nvPr/>
          </p:nvSpPr>
          <p:spPr>
            <a:xfrm>
              <a:off x="-1578836" y="2360535"/>
              <a:ext cx="4853940" cy="228819"/>
            </a:xfrm>
            <a:custGeom>
              <a:avLst/>
              <a:gdLst/>
              <a:ahLst/>
              <a:cxnLst/>
              <a:rect l="l" t="t" r="r" b="b"/>
              <a:pathLst>
                <a:path w="4853940" h="315594">
                  <a:moveTo>
                    <a:pt x="4853940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4853940" y="315467"/>
                  </a:lnTo>
                  <a:lnTo>
                    <a:pt x="4853940" y="0"/>
                  </a:lnTo>
                  <a:close/>
                </a:path>
              </a:pathLst>
            </a:custGeom>
            <a:solidFill>
              <a:srgbClr val="A1525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최종 회귀모델 </a:t>
              </a:r>
              <a:r>
                <a:rPr lang="en-US" altLang="ko-KR" dirty="0">
                  <a:solidFill>
                    <a:schemeClr val="bg1"/>
                  </a:solidFill>
                </a:rPr>
                <a:t>Summary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88193F5-9AB5-4D94-AF1F-A27B5460D47E}"/>
              </a:ext>
            </a:extLst>
          </p:cNvPr>
          <p:cNvSpPr txBox="1"/>
          <p:nvPr/>
        </p:nvSpPr>
        <p:spPr>
          <a:xfrm>
            <a:off x="642551" y="93312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모델링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1 -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다중 선형회귀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A80168-8140-422E-A357-CC1A95FD97BD}"/>
              </a:ext>
            </a:extLst>
          </p:cNvPr>
          <p:cNvCxnSpPr/>
          <p:nvPr/>
        </p:nvCxnSpPr>
        <p:spPr>
          <a:xfrm>
            <a:off x="543697" y="486629"/>
            <a:ext cx="10985157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bject 23">
            <a:extLst>
              <a:ext uri="{FF2B5EF4-FFF2-40B4-BE49-F238E27FC236}">
                <a16:creationId xmlns:a16="http://schemas.microsoft.com/office/drawing/2014/main" id="{905373C2-2354-4EBB-BAD6-66EBD71CDA9D}"/>
              </a:ext>
            </a:extLst>
          </p:cNvPr>
          <p:cNvSpPr txBox="1"/>
          <p:nvPr/>
        </p:nvSpPr>
        <p:spPr>
          <a:xfrm>
            <a:off x="190500" y="6269228"/>
            <a:ext cx="11829415" cy="4135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47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lang="ko-KR" altLang="en-US" sz="2000" b="1" dirty="0" err="1">
                <a:solidFill>
                  <a:srgbClr val="C55A11"/>
                </a:solidFill>
                <a:latin typeface="Malgun Gothic"/>
                <a:cs typeface="Malgun Gothic"/>
              </a:rPr>
              <a:t>잔차의</a:t>
            </a:r>
            <a:r>
              <a:rPr lang="ko-KR" altLang="en-US" sz="2000" b="1" dirty="0">
                <a:solidFill>
                  <a:srgbClr val="C55A11"/>
                </a:solidFill>
                <a:latin typeface="Malgun Gothic"/>
                <a:cs typeface="Malgun Gothic"/>
              </a:rPr>
              <a:t> 정규성</a:t>
            </a:r>
            <a:r>
              <a:rPr lang="en-US" altLang="ko-KR" sz="2000" b="1" dirty="0">
                <a:solidFill>
                  <a:srgbClr val="C55A11"/>
                </a:solidFill>
                <a:latin typeface="Malgun Gothic"/>
                <a:cs typeface="Malgun Gothic"/>
              </a:rPr>
              <a:t>, </a:t>
            </a:r>
            <a:r>
              <a:rPr lang="ko-KR" altLang="en-US" sz="2000" b="1" dirty="0">
                <a:solidFill>
                  <a:srgbClr val="C55A11"/>
                </a:solidFill>
                <a:latin typeface="Malgun Gothic"/>
                <a:cs typeface="Malgun Gothic"/>
              </a:rPr>
              <a:t>독립성</a:t>
            </a:r>
            <a:r>
              <a:rPr lang="en-US" altLang="ko-KR" sz="2000" b="1" dirty="0">
                <a:solidFill>
                  <a:srgbClr val="C55A11"/>
                </a:solidFill>
                <a:latin typeface="Malgun Gothic"/>
                <a:cs typeface="Malgun Gothic"/>
              </a:rPr>
              <a:t>, (</a:t>
            </a:r>
            <a:r>
              <a:rPr lang="ko-KR" altLang="en-US" sz="2000" b="1" dirty="0">
                <a:solidFill>
                  <a:srgbClr val="C55A11"/>
                </a:solidFill>
                <a:latin typeface="Malgun Gothic"/>
                <a:cs typeface="Malgun Gothic"/>
              </a:rPr>
              <a:t>등분산성</a:t>
            </a:r>
            <a:r>
              <a:rPr lang="en-US" altLang="ko-KR" sz="2000" b="1" dirty="0">
                <a:solidFill>
                  <a:srgbClr val="C55A11"/>
                </a:solidFill>
                <a:latin typeface="Malgun Gothic"/>
                <a:cs typeface="Malgun Gothic"/>
              </a:rPr>
              <a:t>)</a:t>
            </a:r>
            <a:r>
              <a:rPr lang="ko-KR" altLang="en-US" sz="2000" b="1" dirty="0">
                <a:solidFill>
                  <a:srgbClr val="C55A11"/>
                </a:solidFill>
                <a:latin typeface="Malgun Gothic"/>
                <a:cs typeface="Malgun Gothic"/>
              </a:rPr>
              <a:t>을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Malgun Gothic"/>
                <a:cs typeface="Malgun Gothic"/>
              </a:rPr>
              <a:t>만족</a:t>
            </a:r>
            <a:r>
              <a:rPr lang="ko-KR" altLang="en-US" sz="2000" b="1" dirty="0">
                <a:solidFill>
                  <a:srgbClr val="843C0C"/>
                </a:solidFill>
                <a:latin typeface="Malgun Gothic"/>
                <a:cs typeface="Malgun Gothic"/>
              </a:rPr>
              <a:t>하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Malgun Gothic"/>
                <a:cs typeface="Malgun Gothic"/>
              </a:rPr>
              <a:t>지 않기</a:t>
            </a:r>
            <a:r>
              <a:rPr lang="ko-KR" altLang="en-US" sz="2000" b="1" dirty="0">
                <a:solidFill>
                  <a:srgbClr val="C55A11"/>
                </a:solidFill>
                <a:latin typeface="Malgun Gothic"/>
                <a:cs typeface="Malgun Gothic"/>
              </a:rPr>
              <a:t>때문에 해당 모델을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Malgun Gothic"/>
                <a:cs typeface="Malgun Gothic"/>
              </a:rPr>
              <a:t>사용하지 </a:t>
            </a:r>
            <a:r>
              <a:rPr lang="ko-KR" altLang="en-US" sz="2000" b="1" dirty="0">
                <a:solidFill>
                  <a:srgbClr val="843C0C"/>
                </a:solidFill>
                <a:latin typeface="Malgun Gothic"/>
                <a:cs typeface="Malgun Gothic"/>
              </a:rPr>
              <a:t>않는다</a:t>
            </a:r>
            <a:r>
              <a:rPr lang="en-US" altLang="ko-KR" sz="2000" b="1" dirty="0">
                <a:solidFill>
                  <a:srgbClr val="843C0C"/>
                </a:solidFill>
                <a:latin typeface="Malgun Gothic"/>
                <a:cs typeface="Malgun Gothic"/>
              </a:rPr>
              <a:t>.</a:t>
            </a:r>
            <a:endParaRPr lang="en-US" sz="2000" b="1" dirty="0">
              <a:solidFill>
                <a:srgbClr val="843C0C"/>
              </a:solidFill>
              <a:latin typeface="Malgun Gothic"/>
              <a:cs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EF89C0-66AF-44E3-B5F5-955396663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43" y="1039927"/>
            <a:ext cx="4614147" cy="5038712"/>
          </a:xfrm>
          <a:prstGeom prst="rect">
            <a:avLst/>
          </a:prstGeom>
        </p:spPr>
      </p:pic>
      <p:sp>
        <p:nvSpPr>
          <p:cNvPr id="33" name="object 16">
            <a:extLst>
              <a:ext uri="{FF2B5EF4-FFF2-40B4-BE49-F238E27FC236}">
                <a16:creationId xmlns:a16="http://schemas.microsoft.com/office/drawing/2014/main" id="{A1450404-60A4-45C6-99E4-88F9A226B9A2}"/>
              </a:ext>
            </a:extLst>
          </p:cNvPr>
          <p:cNvSpPr/>
          <p:nvPr/>
        </p:nvSpPr>
        <p:spPr>
          <a:xfrm>
            <a:off x="4646512" y="1521744"/>
            <a:ext cx="579538" cy="415006"/>
          </a:xfrm>
          <a:custGeom>
            <a:avLst/>
            <a:gdLst/>
            <a:ahLst/>
            <a:cxnLst/>
            <a:rect l="l" t="t" r="r" b="b"/>
            <a:pathLst>
              <a:path w="1066800" h="1065530">
                <a:moveTo>
                  <a:pt x="0" y="532638"/>
                </a:moveTo>
                <a:lnTo>
                  <a:pt x="2179" y="484162"/>
                </a:lnTo>
                <a:lnTo>
                  <a:pt x="8593" y="436905"/>
                </a:lnTo>
                <a:lnTo>
                  <a:pt x="19053" y="391054"/>
                </a:lnTo>
                <a:lnTo>
                  <a:pt x="33370" y="346797"/>
                </a:lnTo>
                <a:lnTo>
                  <a:pt x="51357" y="304324"/>
                </a:lnTo>
                <a:lnTo>
                  <a:pt x="72824" y="263821"/>
                </a:lnTo>
                <a:lnTo>
                  <a:pt x="97584" y="225477"/>
                </a:lnTo>
                <a:lnTo>
                  <a:pt x="125448" y="189480"/>
                </a:lnTo>
                <a:lnTo>
                  <a:pt x="156229" y="156019"/>
                </a:lnTo>
                <a:lnTo>
                  <a:pt x="189736" y="125281"/>
                </a:lnTo>
                <a:lnTo>
                  <a:pt x="225784" y="97455"/>
                </a:lnTo>
                <a:lnTo>
                  <a:pt x="264182" y="72728"/>
                </a:lnTo>
                <a:lnTo>
                  <a:pt x="304743" y="51289"/>
                </a:lnTo>
                <a:lnTo>
                  <a:pt x="347279" y="33327"/>
                </a:lnTo>
                <a:lnTo>
                  <a:pt x="391600" y="19028"/>
                </a:lnTo>
                <a:lnTo>
                  <a:pt x="437520" y="8582"/>
                </a:lnTo>
                <a:lnTo>
                  <a:pt x="484849" y="2177"/>
                </a:lnTo>
                <a:lnTo>
                  <a:pt x="533400" y="0"/>
                </a:lnTo>
                <a:lnTo>
                  <a:pt x="581957" y="2177"/>
                </a:lnTo>
                <a:lnTo>
                  <a:pt x="629292" y="8582"/>
                </a:lnTo>
                <a:lnTo>
                  <a:pt x="675216" y="19028"/>
                </a:lnTo>
                <a:lnTo>
                  <a:pt x="719541" y="33327"/>
                </a:lnTo>
                <a:lnTo>
                  <a:pt x="762078" y="51289"/>
                </a:lnTo>
                <a:lnTo>
                  <a:pt x="802639" y="72728"/>
                </a:lnTo>
                <a:lnTo>
                  <a:pt x="841037" y="97455"/>
                </a:lnTo>
                <a:lnTo>
                  <a:pt x="877083" y="125281"/>
                </a:lnTo>
                <a:lnTo>
                  <a:pt x="910589" y="156019"/>
                </a:lnTo>
                <a:lnTo>
                  <a:pt x="941367" y="189480"/>
                </a:lnTo>
                <a:lnTo>
                  <a:pt x="969229" y="225477"/>
                </a:lnTo>
                <a:lnTo>
                  <a:pt x="993986" y="263821"/>
                </a:lnTo>
                <a:lnTo>
                  <a:pt x="1015451" y="304324"/>
                </a:lnTo>
                <a:lnTo>
                  <a:pt x="1033435" y="346797"/>
                </a:lnTo>
                <a:lnTo>
                  <a:pt x="1047749" y="391054"/>
                </a:lnTo>
                <a:lnTo>
                  <a:pt x="1058207" y="436905"/>
                </a:lnTo>
                <a:lnTo>
                  <a:pt x="1064620" y="484162"/>
                </a:lnTo>
                <a:lnTo>
                  <a:pt x="1066799" y="532638"/>
                </a:lnTo>
                <a:lnTo>
                  <a:pt x="1064620" y="581113"/>
                </a:lnTo>
                <a:lnTo>
                  <a:pt x="1058207" y="628370"/>
                </a:lnTo>
                <a:lnTo>
                  <a:pt x="1047749" y="674221"/>
                </a:lnTo>
                <a:lnTo>
                  <a:pt x="1033435" y="718478"/>
                </a:lnTo>
                <a:lnTo>
                  <a:pt x="1015451" y="760951"/>
                </a:lnTo>
                <a:lnTo>
                  <a:pt x="993986" y="801454"/>
                </a:lnTo>
                <a:lnTo>
                  <a:pt x="969229" y="839798"/>
                </a:lnTo>
                <a:lnTo>
                  <a:pt x="941367" y="875795"/>
                </a:lnTo>
                <a:lnTo>
                  <a:pt x="910590" y="909256"/>
                </a:lnTo>
                <a:lnTo>
                  <a:pt x="877083" y="939994"/>
                </a:lnTo>
                <a:lnTo>
                  <a:pt x="841037" y="967820"/>
                </a:lnTo>
                <a:lnTo>
                  <a:pt x="802640" y="992547"/>
                </a:lnTo>
                <a:lnTo>
                  <a:pt x="762078" y="1013986"/>
                </a:lnTo>
                <a:lnTo>
                  <a:pt x="719541" y="1031948"/>
                </a:lnTo>
                <a:lnTo>
                  <a:pt x="675216" y="1046247"/>
                </a:lnTo>
                <a:lnTo>
                  <a:pt x="629292" y="1056693"/>
                </a:lnTo>
                <a:lnTo>
                  <a:pt x="581957" y="1063098"/>
                </a:lnTo>
                <a:lnTo>
                  <a:pt x="533400" y="1065276"/>
                </a:lnTo>
                <a:lnTo>
                  <a:pt x="484849" y="1063098"/>
                </a:lnTo>
                <a:lnTo>
                  <a:pt x="437520" y="1056693"/>
                </a:lnTo>
                <a:lnTo>
                  <a:pt x="391600" y="1046247"/>
                </a:lnTo>
                <a:lnTo>
                  <a:pt x="347279" y="1031948"/>
                </a:lnTo>
                <a:lnTo>
                  <a:pt x="304743" y="1013986"/>
                </a:lnTo>
                <a:lnTo>
                  <a:pt x="264182" y="992547"/>
                </a:lnTo>
                <a:lnTo>
                  <a:pt x="225784" y="967820"/>
                </a:lnTo>
                <a:lnTo>
                  <a:pt x="189736" y="939994"/>
                </a:lnTo>
                <a:lnTo>
                  <a:pt x="156229" y="909256"/>
                </a:lnTo>
                <a:lnTo>
                  <a:pt x="125448" y="875795"/>
                </a:lnTo>
                <a:lnTo>
                  <a:pt x="97584" y="839798"/>
                </a:lnTo>
                <a:lnTo>
                  <a:pt x="72824" y="801454"/>
                </a:lnTo>
                <a:lnTo>
                  <a:pt x="51357" y="760951"/>
                </a:lnTo>
                <a:lnTo>
                  <a:pt x="33370" y="718478"/>
                </a:lnTo>
                <a:lnTo>
                  <a:pt x="19053" y="674221"/>
                </a:lnTo>
                <a:lnTo>
                  <a:pt x="8593" y="628370"/>
                </a:lnTo>
                <a:lnTo>
                  <a:pt x="2179" y="581113"/>
                </a:lnTo>
                <a:lnTo>
                  <a:pt x="0" y="532638"/>
                </a:lnTo>
                <a:close/>
              </a:path>
            </a:pathLst>
          </a:custGeom>
          <a:ln w="19050">
            <a:solidFill>
              <a:srgbClr val="E1A65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B65E530-CF35-4392-B796-AF3A49DAE226}"/>
              </a:ext>
            </a:extLst>
          </p:cNvPr>
          <p:cNvCxnSpPr>
            <a:cxnSpLocks/>
          </p:cNvCxnSpPr>
          <p:nvPr/>
        </p:nvCxnSpPr>
        <p:spPr>
          <a:xfrm flipH="1">
            <a:off x="5213350" y="1155700"/>
            <a:ext cx="1219200" cy="501650"/>
          </a:xfrm>
          <a:prstGeom prst="line">
            <a:avLst/>
          </a:prstGeom>
          <a:ln w="12700">
            <a:solidFill>
              <a:srgbClr val="E1A65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054E6A-341A-496B-BA16-FC4FAE2FEC0B}"/>
              </a:ext>
            </a:extLst>
          </p:cNvPr>
          <p:cNvSpPr txBox="1"/>
          <p:nvPr/>
        </p:nvSpPr>
        <p:spPr>
          <a:xfrm>
            <a:off x="6432550" y="862127"/>
            <a:ext cx="3147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회귀계수 </a:t>
            </a:r>
            <a:r>
              <a:rPr lang="en-US" altLang="ko-KR" b="1" dirty="0"/>
              <a:t>F</a:t>
            </a:r>
            <a:r>
              <a:rPr lang="ko-KR" altLang="en-US" b="1" dirty="0"/>
              <a:t>검정</a:t>
            </a:r>
            <a:endParaRPr lang="en-US" altLang="ko-KR" b="1" dirty="0"/>
          </a:p>
          <a:p>
            <a:r>
              <a:rPr lang="ko-KR" altLang="en-US" b="1" dirty="0"/>
              <a:t>모든 회귀계수는 </a:t>
            </a:r>
            <a:r>
              <a:rPr lang="en-US" altLang="ko-KR" b="1" dirty="0"/>
              <a:t>0</a:t>
            </a:r>
            <a:r>
              <a:rPr lang="ko-KR" altLang="en-US" b="1" dirty="0"/>
              <a:t>이 아니다</a:t>
            </a:r>
            <a:r>
              <a:rPr lang="en-US" altLang="ko-KR" b="1" dirty="0"/>
              <a:t>.</a:t>
            </a:r>
          </a:p>
          <a:p>
            <a:endParaRPr lang="ko-KR" altLang="en-US" b="1" dirty="0"/>
          </a:p>
        </p:txBody>
      </p:sp>
      <p:sp>
        <p:nvSpPr>
          <p:cNvPr id="39" name="object 16">
            <a:extLst>
              <a:ext uri="{FF2B5EF4-FFF2-40B4-BE49-F238E27FC236}">
                <a16:creationId xmlns:a16="http://schemas.microsoft.com/office/drawing/2014/main" id="{56927AF0-18F8-497F-91BB-63A5FB283815}"/>
              </a:ext>
            </a:extLst>
          </p:cNvPr>
          <p:cNvSpPr/>
          <p:nvPr/>
        </p:nvSpPr>
        <p:spPr>
          <a:xfrm>
            <a:off x="4646512" y="5640813"/>
            <a:ext cx="579538" cy="415006"/>
          </a:xfrm>
          <a:custGeom>
            <a:avLst/>
            <a:gdLst/>
            <a:ahLst/>
            <a:cxnLst/>
            <a:rect l="l" t="t" r="r" b="b"/>
            <a:pathLst>
              <a:path w="1066800" h="1065530">
                <a:moveTo>
                  <a:pt x="0" y="532638"/>
                </a:moveTo>
                <a:lnTo>
                  <a:pt x="2179" y="484162"/>
                </a:lnTo>
                <a:lnTo>
                  <a:pt x="8593" y="436905"/>
                </a:lnTo>
                <a:lnTo>
                  <a:pt x="19053" y="391054"/>
                </a:lnTo>
                <a:lnTo>
                  <a:pt x="33370" y="346797"/>
                </a:lnTo>
                <a:lnTo>
                  <a:pt x="51357" y="304324"/>
                </a:lnTo>
                <a:lnTo>
                  <a:pt x="72824" y="263821"/>
                </a:lnTo>
                <a:lnTo>
                  <a:pt x="97584" y="225477"/>
                </a:lnTo>
                <a:lnTo>
                  <a:pt x="125448" y="189480"/>
                </a:lnTo>
                <a:lnTo>
                  <a:pt x="156229" y="156019"/>
                </a:lnTo>
                <a:lnTo>
                  <a:pt x="189736" y="125281"/>
                </a:lnTo>
                <a:lnTo>
                  <a:pt x="225784" y="97455"/>
                </a:lnTo>
                <a:lnTo>
                  <a:pt x="264182" y="72728"/>
                </a:lnTo>
                <a:lnTo>
                  <a:pt x="304743" y="51289"/>
                </a:lnTo>
                <a:lnTo>
                  <a:pt x="347279" y="33327"/>
                </a:lnTo>
                <a:lnTo>
                  <a:pt x="391600" y="19028"/>
                </a:lnTo>
                <a:lnTo>
                  <a:pt x="437520" y="8582"/>
                </a:lnTo>
                <a:lnTo>
                  <a:pt x="484849" y="2177"/>
                </a:lnTo>
                <a:lnTo>
                  <a:pt x="533400" y="0"/>
                </a:lnTo>
                <a:lnTo>
                  <a:pt x="581957" y="2177"/>
                </a:lnTo>
                <a:lnTo>
                  <a:pt x="629292" y="8582"/>
                </a:lnTo>
                <a:lnTo>
                  <a:pt x="675216" y="19028"/>
                </a:lnTo>
                <a:lnTo>
                  <a:pt x="719541" y="33327"/>
                </a:lnTo>
                <a:lnTo>
                  <a:pt x="762078" y="51289"/>
                </a:lnTo>
                <a:lnTo>
                  <a:pt x="802639" y="72728"/>
                </a:lnTo>
                <a:lnTo>
                  <a:pt x="841037" y="97455"/>
                </a:lnTo>
                <a:lnTo>
                  <a:pt x="877083" y="125281"/>
                </a:lnTo>
                <a:lnTo>
                  <a:pt x="910589" y="156019"/>
                </a:lnTo>
                <a:lnTo>
                  <a:pt x="941367" y="189480"/>
                </a:lnTo>
                <a:lnTo>
                  <a:pt x="969229" y="225477"/>
                </a:lnTo>
                <a:lnTo>
                  <a:pt x="993986" y="263821"/>
                </a:lnTo>
                <a:lnTo>
                  <a:pt x="1015451" y="304324"/>
                </a:lnTo>
                <a:lnTo>
                  <a:pt x="1033435" y="346797"/>
                </a:lnTo>
                <a:lnTo>
                  <a:pt x="1047749" y="391054"/>
                </a:lnTo>
                <a:lnTo>
                  <a:pt x="1058207" y="436905"/>
                </a:lnTo>
                <a:lnTo>
                  <a:pt x="1064620" y="484162"/>
                </a:lnTo>
                <a:lnTo>
                  <a:pt x="1066799" y="532638"/>
                </a:lnTo>
                <a:lnTo>
                  <a:pt x="1064620" y="581113"/>
                </a:lnTo>
                <a:lnTo>
                  <a:pt x="1058207" y="628370"/>
                </a:lnTo>
                <a:lnTo>
                  <a:pt x="1047749" y="674221"/>
                </a:lnTo>
                <a:lnTo>
                  <a:pt x="1033435" y="718478"/>
                </a:lnTo>
                <a:lnTo>
                  <a:pt x="1015451" y="760951"/>
                </a:lnTo>
                <a:lnTo>
                  <a:pt x="993986" y="801454"/>
                </a:lnTo>
                <a:lnTo>
                  <a:pt x="969229" y="839798"/>
                </a:lnTo>
                <a:lnTo>
                  <a:pt x="941367" y="875795"/>
                </a:lnTo>
                <a:lnTo>
                  <a:pt x="910590" y="909256"/>
                </a:lnTo>
                <a:lnTo>
                  <a:pt x="877083" y="939994"/>
                </a:lnTo>
                <a:lnTo>
                  <a:pt x="841037" y="967820"/>
                </a:lnTo>
                <a:lnTo>
                  <a:pt x="802640" y="992547"/>
                </a:lnTo>
                <a:lnTo>
                  <a:pt x="762078" y="1013986"/>
                </a:lnTo>
                <a:lnTo>
                  <a:pt x="719541" y="1031948"/>
                </a:lnTo>
                <a:lnTo>
                  <a:pt x="675216" y="1046247"/>
                </a:lnTo>
                <a:lnTo>
                  <a:pt x="629292" y="1056693"/>
                </a:lnTo>
                <a:lnTo>
                  <a:pt x="581957" y="1063098"/>
                </a:lnTo>
                <a:lnTo>
                  <a:pt x="533400" y="1065276"/>
                </a:lnTo>
                <a:lnTo>
                  <a:pt x="484849" y="1063098"/>
                </a:lnTo>
                <a:lnTo>
                  <a:pt x="437520" y="1056693"/>
                </a:lnTo>
                <a:lnTo>
                  <a:pt x="391600" y="1046247"/>
                </a:lnTo>
                <a:lnTo>
                  <a:pt x="347279" y="1031948"/>
                </a:lnTo>
                <a:lnTo>
                  <a:pt x="304743" y="1013986"/>
                </a:lnTo>
                <a:lnTo>
                  <a:pt x="264182" y="992547"/>
                </a:lnTo>
                <a:lnTo>
                  <a:pt x="225784" y="967820"/>
                </a:lnTo>
                <a:lnTo>
                  <a:pt x="189736" y="939994"/>
                </a:lnTo>
                <a:lnTo>
                  <a:pt x="156229" y="909256"/>
                </a:lnTo>
                <a:lnTo>
                  <a:pt x="125448" y="875795"/>
                </a:lnTo>
                <a:lnTo>
                  <a:pt x="97584" y="839798"/>
                </a:lnTo>
                <a:lnTo>
                  <a:pt x="72824" y="801454"/>
                </a:lnTo>
                <a:lnTo>
                  <a:pt x="51357" y="760951"/>
                </a:lnTo>
                <a:lnTo>
                  <a:pt x="33370" y="718478"/>
                </a:lnTo>
                <a:lnTo>
                  <a:pt x="19053" y="674221"/>
                </a:lnTo>
                <a:lnTo>
                  <a:pt x="8593" y="628370"/>
                </a:lnTo>
                <a:lnTo>
                  <a:pt x="2179" y="581113"/>
                </a:lnTo>
                <a:lnTo>
                  <a:pt x="0" y="532638"/>
                </a:lnTo>
                <a:close/>
              </a:path>
            </a:pathLst>
          </a:custGeom>
          <a:ln w="19050">
            <a:solidFill>
              <a:srgbClr val="E1A65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8DFDB30-88FF-459D-811D-65447F17FB13}"/>
              </a:ext>
            </a:extLst>
          </p:cNvPr>
          <p:cNvCxnSpPr>
            <a:cxnSpLocks/>
          </p:cNvCxnSpPr>
          <p:nvPr/>
        </p:nvCxnSpPr>
        <p:spPr>
          <a:xfrm flipH="1">
            <a:off x="5213350" y="4269345"/>
            <a:ext cx="1219200" cy="1507074"/>
          </a:xfrm>
          <a:prstGeom prst="line">
            <a:avLst/>
          </a:prstGeom>
          <a:ln w="12700">
            <a:solidFill>
              <a:srgbClr val="E1A65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object 16">
            <a:extLst>
              <a:ext uri="{FF2B5EF4-FFF2-40B4-BE49-F238E27FC236}">
                <a16:creationId xmlns:a16="http://schemas.microsoft.com/office/drawing/2014/main" id="{F1AE657A-D2EB-4017-AD2E-DB06F54F58F0}"/>
              </a:ext>
            </a:extLst>
          </p:cNvPr>
          <p:cNvSpPr/>
          <p:nvPr/>
        </p:nvSpPr>
        <p:spPr>
          <a:xfrm>
            <a:off x="2459957" y="5616897"/>
            <a:ext cx="579538" cy="415006"/>
          </a:xfrm>
          <a:custGeom>
            <a:avLst/>
            <a:gdLst/>
            <a:ahLst/>
            <a:cxnLst/>
            <a:rect l="l" t="t" r="r" b="b"/>
            <a:pathLst>
              <a:path w="1066800" h="1065530">
                <a:moveTo>
                  <a:pt x="0" y="532638"/>
                </a:moveTo>
                <a:lnTo>
                  <a:pt x="2179" y="484162"/>
                </a:lnTo>
                <a:lnTo>
                  <a:pt x="8593" y="436905"/>
                </a:lnTo>
                <a:lnTo>
                  <a:pt x="19053" y="391054"/>
                </a:lnTo>
                <a:lnTo>
                  <a:pt x="33370" y="346797"/>
                </a:lnTo>
                <a:lnTo>
                  <a:pt x="51357" y="304324"/>
                </a:lnTo>
                <a:lnTo>
                  <a:pt x="72824" y="263821"/>
                </a:lnTo>
                <a:lnTo>
                  <a:pt x="97584" y="225477"/>
                </a:lnTo>
                <a:lnTo>
                  <a:pt x="125448" y="189480"/>
                </a:lnTo>
                <a:lnTo>
                  <a:pt x="156229" y="156019"/>
                </a:lnTo>
                <a:lnTo>
                  <a:pt x="189736" y="125281"/>
                </a:lnTo>
                <a:lnTo>
                  <a:pt x="225784" y="97455"/>
                </a:lnTo>
                <a:lnTo>
                  <a:pt x="264182" y="72728"/>
                </a:lnTo>
                <a:lnTo>
                  <a:pt x="304743" y="51289"/>
                </a:lnTo>
                <a:lnTo>
                  <a:pt x="347279" y="33327"/>
                </a:lnTo>
                <a:lnTo>
                  <a:pt x="391600" y="19028"/>
                </a:lnTo>
                <a:lnTo>
                  <a:pt x="437520" y="8582"/>
                </a:lnTo>
                <a:lnTo>
                  <a:pt x="484849" y="2177"/>
                </a:lnTo>
                <a:lnTo>
                  <a:pt x="533400" y="0"/>
                </a:lnTo>
                <a:lnTo>
                  <a:pt x="581957" y="2177"/>
                </a:lnTo>
                <a:lnTo>
                  <a:pt x="629292" y="8582"/>
                </a:lnTo>
                <a:lnTo>
                  <a:pt x="675216" y="19028"/>
                </a:lnTo>
                <a:lnTo>
                  <a:pt x="719541" y="33327"/>
                </a:lnTo>
                <a:lnTo>
                  <a:pt x="762078" y="51289"/>
                </a:lnTo>
                <a:lnTo>
                  <a:pt x="802639" y="72728"/>
                </a:lnTo>
                <a:lnTo>
                  <a:pt x="841037" y="97455"/>
                </a:lnTo>
                <a:lnTo>
                  <a:pt x="877083" y="125281"/>
                </a:lnTo>
                <a:lnTo>
                  <a:pt x="910589" y="156019"/>
                </a:lnTo>
                <a:lnTo>
                  <a:pt x="941367" y="189480"/>
                </a:lnTo>
                <a:lnTo>
                  <a:pt x="969229" y="225477"/>
                </a:lnTo>
                <a:lnTo>
                  <a:pt x="993986" y="263821"/>
                </a:lnTo>
                <a:lnTo>
                  <a:pt x="1015451" y="304324"/>
                </a:lnTo>
                <a:lnTo>
                  <a:pt x="1033435" y="346797"/>
                </a:lnTo>
                <a:lnTo>
                  <a:pt x="1047749" y="391054"/>
                </a:lnTo>
                <a:lnTo>
                  <a:pt x="1058207" y="436905"/>
                </a:lnTo>
                <a:lnTo>
                  <a:pt x="1064620" y="484162"/>
                </a:lnTo>
                <a:lnTo>
                  <a:pt x="1066799" y="532638"/>
                </a:lnTo>
                <a:lnTo>
                  <a:pt x="1064620" y="581113"/>
                </a:lnTo>
                <a:lnTo>
                  <a:pt x="1058207" y="628370"/>
                </a:lnTo>
                <a:lnTo>
                  <a:pt x="1047749" y="674221"/>
                </a:lnTo>
                <a:lnTo>
                  <a:pt x="1033435" y="718478"/>
                </a:lnTo>
                <a:lnTo>
                  <a:pt x="1015451" y="760951"/>
                </a:lnTo>
                <a:lnTo>
                  <a:pt x="993986" y="801454"/>
                </a:lnTo>
                <a:lnTo>
                  <a:pt x="969229" y="839798"/>
                </a:lnTo>
                <a:lnTo>
                  <a:pt x="941367" y="875795"/>
                </a:lnTo>
                <a:lnTo>
                  <a:pt x="910590" y="909256"/>
                </a:lnTo>
                <a:lnTo>
                  <a:pt x="877083" y="939994"/>
                </a:lnTo>
                <a:lnTo>
                  <a:pt x="841037" y="967820"/>
                </a:lnTo>
                <a:lnTo>
                  <a:pt x="802640" y="992547"/>
                </a:lnTo>
                <a:lnTo>
                  <a:pt x="762078" y="1013986"/>
                </a:lnTo>
                <a:lnTo>
                  <a:pt x="719541" y="1031948"/>
                </a:lnTo>
                <a:lnTo>
                  <a:pt x="675216" y="1046247"/>
                </a:lnTo>
                <a:lnTo>
                  <a:pt x="629292" y="1056693"/>
                </a:lnTo>
                <a:lnTo>
                  <a:pt x="581957" y="1063098"/>
                </a:lnTo>
                <a:lnTo>
                  <a:pt x="533400" y="1065276"/>
                </a:lnTo>
                <a:lnTo>
                  <a:pt x="484849" y="1063098"/>
                </a:lnTo>
                <a:lnTo>
                  <a:pt x="437520" y="1056693"/>
                </a:lnTo>
                <a:lnTo>
                  <a:pt x="391600" y="1046247"/>
                </a:lnTo>
                <a:lnTo>
                  <a:pt x="347279" y="1031948"/>
                </a:lnTo>
                <a:lnTo>
                  <a:pt x="304743" y="1013986"/>
                </a:lnTo>
                <a:lnTo>
                  <a:pt x="264182" y="992547"/>
                </a:lnTo>
                <a:lnTo>
                  <a:pt x="225784" y="967820"/>
                </a:lnTo>
                <a:lnTo>
                  <a:pt x="189736" y="939994"/>
                </a:lnTo>
                <a:lnTo>
                  <a:pt x="156229" y="909256"/>
                </a:lnTo>
                <a:lnTo>
                  <a:pt x="125448" y="875795"/>
                </a:lnTo>
                <a:lnTo>
                  <a:pt x="97584" y="839798"/>
                </a:lnTo>
                <a:lnTo>
                  <a:pt x="72824" y="801454"/>
                </a:lnTo>
                <a:lnTo>
                  <a:pt x="51357" y="760951"/>
                </a:lnTo>
                <a:lnTo>
                  <a:pt x="33370" y="718478"/>
                </a:lnTo>
                <a:lnTo>
                  <a:pt x="19053" y="674221"/>
                </a:lnTo>
                <a:lnTo>
                  <a:pt x="8593" y="628370"/>
                </a:lnTo>
                <a:lnTo>
                  <a:pt x="2179" y="581113"/>
                </a:lnTo>
                <a:lnTo>
                  <a:pt x="0" y="532638"/>
                </a:lnTo>
                <a:close/>
              </a:path>
            </a:pathLst>
          </a:custGeom>
          <a:ln w="19050">
            <a:solidFill>
              <a:srgbClr val="E1A65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54246A6-795A-4E5B-87F8-1825AE2C7E69}"/>
              </a:ext>
            </a:extLst>
          </p:cNvPr>
          <p:cNvCxnSpPr>
            <a:cxnSpLocks/>
          </p:cNvCxnSpPr>
          <p:nvPr/>
        </p:nvCxnSpPr>
        <p:spPr>
          <a:xfrm flipH="1">
            <a:off x="3026796" y="4269345"/>
            <a:ext cx="3405754" cy="1483158"/>
          </a:xfrm>
          <a:prstGeom prst="line">
            <a:avLst/>
          </a:prstGeom>
          <a:ln w="12700">
            <a:solidFill>
              <a:srgbClr val="E1A65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6B8D957-DA81-4A95-A055-2C31DB136D35}"/>
              </a:ext>
            </a:extLst>
          </p:cNvPr>
          <p:cNvSpPr txBox="1"/>
          <p:nvPr/>
        </p:nvSpPr>
        <p:spPr>
          <a:xfrm>
            <a:off x="6432550" y="3956902"/>
            <a:ext cx="3953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정규성 검정</a:t>
            </a:r>
            <a:r>
              <a:rPr lang="en-US" altLang="ko-KR" b="1" dirty="0"/>
              <a:t>, p &lt; 0.05</a:t>
            </a:r>
          </a:p>
          <a:p>
            <a:r>
              <a:rPr lang="ko-KR" altLang="en-US" b="1" dirty="0"/>
              <a:t>잔차들은 정규성을 만족하지 않는다</a:t>
            </a:r>
            <a:r>
              <a:rPr lang="en-US" altLang="ko-KR" b="1" dirty="0"/>
              <a:t>.</a:t>
            </a:r>
          </a:p>
        </p:txBody>
      </p:sp>
      <p:sp>
        <p:nvSpPr>
          <p:cNvPr id="46" name="object 16">
            <a:extLst>
              <a:ext uri="{FF2B5EF4-FFF2-40B4-BE49-F238E27FC236}">
                <a16:creationId xmlns:a16="http://schemas.microsoft.com/office/drawing/2014/main" id="{7FC8D373-31A6-4625-81AD-789D3E1E6626}"/>
              </a:ext>
            </a:extLst>
          </p:cNvPr>
          <p:cNvSpPr/>
          <p:nvPr/>
        </p:nvSpPr>
        <p:spPr>
          <a:xfrm>
            <a:off x="3492500" y="2921000"/>
            <a:ext cx="719990" cy="2482849"/>
          </a:xfrm>
          <a:custGeom>
            <a:avLst/>
            <a:gdLst/>
            <a:ahLst/>
            <a:cxnLst/>
            <a:rect l="l" t="t" r="r" b="b"/>
            <a:pathLst>
              <a:path w="1066800" h="1065530">
                <a:moveTo>
                  <a:pt x="0" y="532638"/>
                </a:moveTo>
                <a:lnTo>
                  <a:pt x="2179" y="484162"/>
                </a:lnTo>
                <a:lnTo>
                  <a:pt x="8593" y="436905"/>
                </a:lnTo>
                <a:lnTo>
                  <a:pt x="19053" y="391054"/>
                </a:lnTo>
                <a:lnTo>
                  <a:pt x="33370" y="346797"/>
                </a:lnTo>
                <a:lnTo>
                  <a:pt x="51357" y="304324"/>
                </a:lnTo>
                <a:lnTo>
                  <a:pt x="72824" y="263821"/>
                </a:lnTo>
                <a:lnTo>
                  <a:pt x="97584" y="225477"/>
                </a:lnTo>
                <a:lnTo>
                  <a:pt x="125448" y="189480"/>
                </a:lnTo>
                <a:lnTo>
                  <a:pt x="156229" y="156019"/>
                </a:lnTo>
                <a:lnTo>
                  <a:pt x="189736" y="125281"/>
                </a:lnTo>
                <a:lnTo>
                  <a:pt x="225784" y="97455"/>
                </a:lnTo>
                <a:lnTo>
                  <a:pt x="264182" y="72728"/>
                </a:lnTo>
                <a:lnTo>
                  <a:pt x="304743" y="51289"/>
                </a:lnTo>
                <a:lnTo>
                  <a:pt x="347279" y="33327"/>
                </a:lnTo>
                <a:lnTo>
                  <a:pt x="391600" y="19028"/>
                </a:lnTo>
                <a:lnTo>
                  <a:pt x="437520" y="8582"/>
                </a:lnTo>
                <a:lnTo>
                  <a:pt x="484849" y="2177"/>
                </a:lnTo>
                <a:lnTo>
                  <a:pt x="533400" y="0"/>
                </a:lnTo>
                <a:lnTo>
                  <a:pt x="581957" y="2177"/>
                </a:lnTo>
                <a:lnTo>
                  <a:pt x="629292" y="8582"/>
                </a:lnTo>
                <a:lnTo>
                  <a:pt x="675216" y="19028"/>
                </a:lnTo>
                <a:lnTo>
                  <a:pt x="719541" y="33327"/>
                </a:lnTo>
                <a:lnTo>
                  <a:pt x="762078" y="51289"/>
                </a:lnTo>
                <a:lnTo>
                  <a:pt x="802639" y="72728"/>
                </a:lnTo>
                <a:lnTo>
                  <a:pt x="841037" y="97455"/>
                </a:lnTo>
                <a:lnTo>
                  <a:pt x="877083" y="125281"/>
                </a:lnTo>
                <a:lnTo>
                  <a:pt x="910589" y="156019"/>
                </a:lnTo>
                <a:lnTo>
                  <a:pt x="941367" y="189480"/>
                </a:lnTo>
                <a:lnTo>
                  <a:pt x="969229" y="225477"/>
                </a:lnTo>
                <a:lnTo>
                  <a:pt x="993986" y="263821"/>
                </a:lnTo>
                <a:lnTo>
                  <a:pt x="1015451" y="304324"/>
                </a:lnTo>
                <a:lnTo>
                  <a:pt x="1033435" y="346797"/>
                </a:lnTo>
                <a:lnTo>
                  <a:pt x="1047749" y="391054"/>
                </a:lnTo>
                <a:lnTo>
                  <a:pt x="1058207" y="436905"/>
                </a:lnTo>
                <a:lnTo>
                  <a:pt x="1064620" y="484162"/>
                </a:lnTo>
                <a:lnTo>
                  <a:pt x="1066799" y="532638"/>
                </a:lnTo>
                <a:lnTo>
                  <a:pt x="1064620" y="581113"/>
                </a:lnTo>
                <a:lnTo>
                  <a:pt x="1058207" y="628370"/>
                </a:lnTo>
                <a:lnTo>
                  <a:pt x="1047749" y="674221"/>
                </a:lnTo>
                <a:lnTo>
                  <a:pt x="1033435" y="718478"/>
                </a:lnTo>
                <a:lnTo>
                  <a:pt x="1015451" y="760951"/>
                </a:lnTo>
                <a:lnTo>
                  <a:pt x="993986" y="801454"/>
                </a:lnTo>
                <a:lnTo>
                  <a:pt x="969229" y="839798"/>
                </a:lnTo>
                <a:lnTo>
                  <a:pt x="941367" y="875795"/>
                </a:lnTo>
                <a:lnTo>
                  <a:pt x="910590" y="909256"/>
                </a:lnTo>
                <a:lnTo>
                  <a:pt x="877083" y="939994"/>
                </a:lnTo>
                <a:lnTo>
                  <a:pt x="841037" y="967820"/>
                </a:lnTo>
                <a:lnTo>
                  <a:pt x="802640" y="992547"/>
                </a:lnTo>
                <a:lnTo>
                  <a:pt x="762078" y="1013986"/>
                </a:lnTo>
                <a:lnTo>
                  <a:pt x="719541" y="1031948"/>
                </a:lnTo>
                <a:lnTo>
                  <a:pt x="675216" y="1046247"/>
                </a:lnTo>
                <a:lnTo>
                  <a:pt x="629292" y="1056693"/>
                </a:lnTo>
                <a:lnTo>
                  <a:pt x="581957" y="1063098"/>
                </a:lnTo>
                <a:lnTo>
                  <a:pt x="533400" y="1065276"/>
                </a:lnTo>
                <a:lnTo>
                  <a:pt x="484849" y="1063098"/>
                </a:lnTo>
                <a:lnTo>
                  <a:pt x="437520" y="1056693"/>
                </a:lnTo>
                <a:lnTo>
                  <a:pt x="391600" y="1046247"/>
                </a:lnTo>
                <a:lnTo>
                  <a:pt x="347279" y="1031948"/>
                </a:lnTo>
                <a:lnTo>
                  <a:pt x="304743" y="1013986"/>
                </a:lnTo>
                <a:lnTo>
                  <a:pt x="264182" y="992547"/>
                </a:lnTo>
                <a:lnTo>
                  <a:pt x="225784" y="967820"/>
                </a:lnTo>
                <a:lnTo>
                  <a:pt x="189736" y="939994"/>
                </a:lnTo>
                <a:lnTo>
                  <a:pt x="156229" y="909256"/>
                </a:lnTo>
                <a:lnTo>
                  <a:pt x="125448" y="875795"/>
                </a:lnTo>
                <a:lnTo>
                  <a:pt x="97584" y="839798"/>
                </a:lnTo>
                <a:lnTo>
                  <a:pt x="72824" y="801454"/>
                </a:lnTo>
                <a:lnTo>
                  <a:pt x="51357" y="760951"/>
                </a:lnTo>
                <a:lnTo>
                  <a:pt x="33370" y="718478"/>
                </a:lnTo>
                <a:lnTo>
                  <a:pt x="19053" y="674221"/>
                </a:lnTo>
                <a:lnTo>
                  <a:pt x="8593" y="628370"/>
                </a:lnTo>
                <a:lnTo>
                  <a:pt x="2179" y="581113"/>
                </a:lnTo>
                <a:lnTo>
                  <a:pt x="0" y="532638"/>
                </a:lnTo>
                <a:close/>
              </a:path>
            </a:pathLst>
          </a:custGeom>
          <a:ln w="19050">
            <a:solidFill>
              <a:srgbClr val="E1A65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0B45324-CA27-4752-94AA-2315C4DB6BA2}"/>
              </a:ext>
            </a:extLst>
          </p:cNvPr>
          <p:cNvCxnSpPr>
            <a:cxnSpLocks/>
          </p:cNvCxnSpPr>
          <p:nvPr/>
        </p:nvCxnSpPr>
        <p:spPr>
          <a:xfrm flipH="1">
            <a:off x="4052377" y="2554115"/>
            <a:ext cx="2309245" cy="549209"/>
          </a:xfrm>
          <a:prstGeom prst="line">
            <a:avLst/>
          </a:prstGeom>
          <a:ln w="12700">
            <a:solidFill>
              <a:srgbClr val="E1A65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A5783D3-562E-4E3F-A170-853201364E1B}"/>
              </a:ext>
            </a:extLst>
          </p:cNvPr>
          <p:cNvSpPr txBox="1"/>
          <p:nvPr/>
        </p:nvSpPr>
        <p:spPr>
          <a:xfrm>
            <a:off x="6432550" y="2234018"/>
            <a:ext cx="293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개별 계수 </a:t>
            </a:r>
            <a:r>
              <a:rPr lang="en-US" altLang="ko-KR" b="1" dirty="0"/>
              <a:t>T</a:t>
            </a:r>
            <a:r>
              <a:rPr lang="ko-KR" altLang="en-US" b="1" dirty="0"/>
              <a:t>검정</a:t>
            </a:r>
            <a:endParaRPr lang="en-US" altLang="ko-KR" b="1" dirty="0"/>
          </a:p>
          <a:p>
            <a:r>
              <a:rPr lang="ko-KR" altLang="en-US" b="1" dirty="0"/>
              <a:t>모든 변수들은 유의미하다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E21BC3-D781-4518-B643-2D0ED022CC70}"/>
              </a:ext>
            </a:extLst>
          </p:cNvPr>
          <p:cNvSpPr txBox="1"/>
          <p:nvPr/>
        </p:nvSpPr>
        <p:spPr>
          <a:xfrm>
            <a:off x="6085591" y="5109122"/>
            <a:ext cx="5620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로그</a:t>
            </a:r>
            <a:r>
              <a:rPr lang="en-US" altLang="ko-KR" sz="1600" dirty="0"/>
              <a:t>, </a:t>
            </a:r>
            <a:r>
              <a:rPr lang="ko-KR" altLang="en-US" sz="1600" dirty="0"/>
              <a:t>루트 변환을 통해 정규성 획득 가능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가중치를 고려한 </a:t>
            </a:r>
            <a:r>
              <a:rPr lang="en-US" altLang="ko-KR" sz="1600" dirty="0"/>
              <a:t>WLS</a:t>
            </a:r>
            <a:r>
              <a:rPr lang="ko-KR" altLang="en-US" sz="1600" dirty="0"/>
              <a:t>를 통해 등분산성 획득 가능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모형에 자기회귀항을 추가하여 </a:t>
            </a:r>
            <a:r>
              <a:rPr lang="ko-KR" altLang="en-US" sz="1600" dirty="0" err="1"/>
              <a:t>잔차</a:t>
            </a:r>
            <a:r>
              <a:rPr lang="ko-KR" altLang="en-US" sz="1600" dirty="0"/>
              <a:t> 독립성 획득 가능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375071-70F9-4329-B887-D0C2551AC2A4}"/>
              </a:ext>
            </a:extLst>
          </p:cNvPr>
          <p:cNvSpPr txBox="1"/>
          <p:nvPr/>
        </p:nvSpPr>
        <p:spPr>
          <a:xfrm>
            <a:off x="5938206" y="483821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필요 조치</a:t>
            </a:r>
          </a:p>
        </p:txBody>
      </p:sp>
    </p:spTree>
    <p:extLst>
      <p:ext uri="{BB962C8B-B14F-4D97-AF65-F5344CB8AC3E}">
        <p14:creationId xmlns:p14="http://schemas.microsoft.com/office/powerpoint/2010/main" val="3151315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88193F5-9AB5-4D94-AF1F-A27B5460D47E}"/>
              </a:ext>
            </a:extLst>
          </p:cNvPr>
          <p:cNvSpPr txBox="1"/>
          <p:nvPr/>
        </p:nvSpPr>
        <p:spPr>
          <a:xfrm>
            <a:off x="642551" y="93312"/>
            <a:ext cx="322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모델링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2 –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앙상블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(DT, GB, RF)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A80168-8140-422E-A357-CC1A95FD97BD}"/>
              </a:ext>
            </a:extLst>
          </p:cNvPr>
          <p:cNvCxnSpPr/>
          <p:nvPr/>
        </p:nvCxnSpPr>
        <p:spPr>
          <a:xfrm>
            <a:off x="543697" y="486629"/>
            <a:ext cx="10985157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bject 23">
            <a:extLst>
              <a:ext uri="{FF2B5EF4-FFF2-40B4-BE49-F238E27FC236}">
                <a16:creationId xmlns:a16="http://schemas.microsoft.com/office/drawing/2014/main" id="{94C4715C-8268-49EC-ABE5-0EAAD3FCF1D3}"/>
              </a:ext>
            </a:extLst>
          </p:cNvPr>
          <p:cNvSpPr txBox="1"/>
          <p:nvPr/>
        </p:nvSpPr>
        <p:spPr>
          <a:xfrm>
            <a:off x="181292" y="5975312"/>
            <a:ext cx="11829415" cy="4135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47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+mj-lt"/>
                <a:cs typeface="Malgun Gothic"/>
              </a:rPr>
              <a:t>집값 예측모델과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Malgun Gothic"/>
              </a:rPr>
              <a:t>변수산출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+mj-lt"/>
                <a:cs typeface="Malgun Gothic"/>
              </a:rPr>
              <a:t>을 위해 트리기반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Malgun Gothic"/>
              </a:rPr>
              <a:t>모델의 성능을 개선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+mj-lt"/>
                <a:cs typeface="Malgun Gothic"/>
              </a:rPr>
              <a:t>한다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+mj-lt"/>
                <a:cs typeface="Malgun Gothic"/>
              </a:rPr>
              <a:t>.</a:t>
            </a:r>
            <a:endParaRPr sz="2000" b="1" dirty="0">
              <a:solidFill>
                <a:schemeClr val="accent2">
                  <a:lumMod val="50000"/>
                </a:schemeClr>
              </a:solidFill>
              <a:latin typeface="+mj-lt"/>
              <a:cs typeface="Malgun Gothic"/>
            </a:endParaRPr>
          </a:p>
        </p:txBody>
      </p:sp>
      <p:graphicFrame>
        <p:nvGraphicFramePr>
          <p:cNvPr id="50" name="표 51">
            <a:extLst>
              <a:ext uri="{FF2B5EF4-FFF2-40B4-BE49-F238E27FC236}">
                <a16:creationId xmlns:a16="http://schemas.microsoft.com/office/drawing/2014/main" id="{8AE5A29B-EB02-45DB-86F4-D896376C0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28696"/>
              </p:ext>
            </p:extLst>
          </p:nvPr>
        </p:nvGraphicFramePr>
        <p:xfrm>
          <a:off x="352571" y="3743796"/>
          <a:ext cx="5221631" cy="1341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72199">
                  <a:extLst>
                    <a:ext uri="{9D8B030D-6E8A-4147-A177-3AD203B41FA5}">
                      <a16:colId xmlns:a16="http://schemas.microsoft.com/office/drawing/2014/main" val="845193955"/>
                    </a:ext>
                  </a:extLst>
                </a:gridCol>
                <a:gridCol w="1370338">
                  <a:extLst>
                    <a:ext uri="{9D8B030D-6E8A-4147-A177-3AD203B41FA5}">
                      <a16:colId xmlns:a16="http://schemas.microsoft.com/office/drawing/2014/main" val="4065193445"/>
                    </a:ext>
                  </a:extLst>
                </a:gridCol>
                <a:gridCol w="2679094">
                  <a:extLst>
                    <a:ext uri="{9D8B030D-6E8A-4147-A177-3AD203B41FA5}">
                      <a16:colId xmlns:a16="http://schemas.microsoft.com/office/drawing/2014/main" val="38767376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CV means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CV </a:t>
                      </a:r>
                      <a:r>
                        <a:rPr lang="ko-KR" altLang="en-US" sz="1600" dirty="0"/>
                        <a:t>오차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사용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009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0.71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0.09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Decision Tree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352615"/>
                  </a:ext>
                </a:extLst>
              </a:tr>
              <a:tr h="13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0.82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Random Forest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776457"/>
                  </a:ext>
                </a:extLst>
              </a:tr>
              <a:tr h="140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0.83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Gradient Boosting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257596"/>
                  </a:ext>
                </a:extLst>
              </a:tr>
            </a:tbl>
          </a:graphicData>
        </a:graphic>
      </p:graphicFrame>
      <p:sp>
        <p:nvSpPr>
          <p:cNvPr id="53" name="object 10">
            <a:extLst>
              <a:ext uri="{FF2B5EF4-FFF2-40B4-BE49-F238E27FC236}">
                <a16:creationId xmlns:a16="http://schemas.microsoft.com/office/drawing/2014/main" id="{4BD6E3FE-52FA-4FD7-83A8-B9D05C2E00C9}"/>
              </a:ext>
            </a:extLst>
          </p:cNvPr>
          <p:cNvSpPr txBox="1"/>
          <p:nvPr/>
        </p:nvSpPr>
        <p:spPr>
          <a:xfrm>
            <a:off x="267901" y="1067578"/>
            <a:ext cx="5221631" cy="3040896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065" marR="30480">
              <a:lnSpc>
                <a:spcPct val="109400"/>
              </a:lnSpc>
              <a:spcBef>
                <a:spcPts val="284"/>
              </a:spcBef>
            </a:pPr>
            <a:r>
              <a:rPr lang="ko-KR" altLang="en-US" b="1" spc="-300" dirty="0">
                <a:solidFill>
                  <a:srgbClr val="776967"/>
                </a:solidFill>
                <a:latin typeface="+mj-lt"/>
                <a:cs typeface="Malgun Gothic"/>
              </a:rPr>
              <a:t>디폴트 모델 </a:t>
            </a:r>
            <a:r>
              <a:rPr lang="en-US" altLang="ko-KR" b="1" spc="-300" dirty="0">
                <a:solidFill>
                  <a:srgbClr val="776967"/>
                </a:solidFill>
                <a:latin typeface="+mj-lt"/>
                <a:cs typeface="Malgun Gothic"/>
              </a:rPr>
              <a:t>3</a:t>
            </a:r>
            <a:r>
              <a:rPr lang="ko-KR" altLang="en-US" b="1" spc="-300" dirty="0">
                <a:solidFill>
                  <a:srgbClr val="776967"/>
                </a:solidFill>
                <a:latin typeface="+mj-lt"/>
                <a:cs typeface="Malgun Gothic"/>
              </a:rPr>
              <a:t>가지</a:t>
            </a:r>
            <a:endParaRPr lang="en-US" altLang="ko-KR" b="1" spc="-300" dirty="0">
              <a:solidFill>
                <a:srgbClr val="776967"/>
              </a:solidFill>
              <a:latin typeface="+mj-lt"/>
              <a:cs typeface="Malgun Gothic"/>
            </a:endParaRPr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+mj-lt"/>
                <a:cs typeface="Malgun Gothic"/>
              </a:rPr>
              <a:t>하이퍼</a:t>
            </a:r>
            <a:r>
              <a:rPr lang="ko-KR" altLang="en-US" dirty="0">
                <a:latin typeface="+mj-lt"/>
                <a:cs typeface="Malgun Gothic"/>
              </a:rPr>
              <a:t> 파라미터를 </a:t>
            </a:r>
            <a:r>
              <a:rPr lang="en-US" altLang="ko-KR" dirty="0">
                <a:latin typeface="+mj-lt"/>
                <a:cs typeface="Malgun Gothic"/>
              </a:rPr>
              <a:t>Default setting</a:t>
            </a:r>
            <a:r>
              <a:rPr lang="ko-KR" altLang="en-US" dirty="0">
                <a:latin typeface="+mj-lt"/>
                <a:cs typeface="Malgun Gothic"/>
              </a:rPr>
              <a:t>으로 위 세 모델을 적합한다</a:t>
            </a:r>
            <a:r>
              <a:rPr lang="en-US" altLang="ko-KR" dirty="0">
                <a:latin typeface="+mj-lt"/>
                <a:cs typeface="Malgun Gothic"/>
              </a:rPr>
              <a:t>.</a:t>
            </a:r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j-lt"/>
                <a:cs typeface="Malgun Gothic"/>
              </a:rPr>
              <a:t>5-fold CV</a:t>
            </a:r>
            <a:r>
              <a:rPr lang="ko-KR" altLang="en-US" dirty="0">
                <a:latin typeface="+mj-lt"/>
                <a:cs typeface="Malgun Gothic"/>
              </a:rPr>
              <a:t>를 활용하여 </a:t>
            </a:r>
            <a:r>
              <a:rPr lang="en-US" altLang="ko-KR" dirty="0">
                <a:latin typeface="+mj-lt"/>
                <a:cs typeface="Malgun Gothic"/>
              </a:rPr>
              <a:t>5</a:t>
            </a:r>
            <a:r>
              <a:rPr lang="ko-KR" altLang="en-US" dirty="0">
                <a:latin typeface="+mj-lt"/>
                <a:cs typeface="Malgun Gothic"/>
              </a:rPr>
              <a:t>개의 평균과 표준편차를 구해보고</a:t>
            </a:r>
            <a:r>
              <a:rPr lang="en-US" altLang="ko-KR" dirty="0">
                <a:latin typeface="+mj-lt"/>
                <a:cs typeface="Malgun Gothic"/>
              </a:rPr>
              <a:t>, </a:t>
            </a:r>
            <a:r>
              <a:rPr lang="ko-KR" altLang="en-US" dirty="0">
                <a:latin typeface="+mj-lt"/>
                <a:cs typeface="Malgun Gothic"/>
              </a:rPr>
              <a:t>이후 파라미터 튜닝을 통해 성능을 개선시킨다</a:t>
            </a:r>
            <a:r>
              <a:rPr lang="en-US" altLang="ko-KR" dirty="0">
                <a:latin typeface="+mj-lt"/>
                <a:cs typeface="Malgun Gothic"/>
              </a:rPr>
              <a:t>.</a:t>
            </a:r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+mj-lt"/>
                <a:cs typeface="Malgun Gothic"/>
              </a:rPr>
              <a:t>이후 변수의 중요도 또한 산출하도록 한다</a:t>
            </a:r>
            <a:r>
              <a:rPr lang="en-US" altLang="ko-KR" sz="1800" dirty="0">
                <a:latin typeface="+mj-lt"/>
                <a:cs typeface="Malgun Gothic"/>
              </a:rPr>
              <a:t>.</a:t>
            </a:r>
            <a:endParaRPr lang="ko-KR" altLang="en-US" sz="1800" dirty="0">
              <a:latin typeface="+mj-lt"/>
              <a:cs typeface="Malgun Gothic"/>
            </a:endParaRPr>
          </a:p>
          <a:p>
            <a:pPr marL="12065" marR="30480">
              <a:lnSpc>
                <a:spcPct val="109400"/>
              </a:lnSpc>
              <a:spcBef>
                <a:spcPts val="284"/>
              </a:spcBef>
            </a:pPr>
            <a:endParaRPr lang="en-US" altLang="ko-KR" b="1" spc="-300" dirty="0">
              <a:solidFill>
                <a:srgbClr val="776967"/>
              </a:solidFill>
              <a:latin typeface="+mj-lt"/>
              <a:cs typeface="Malgun Gothic"/>
            </a:endParaRPr>
          </a:p>
          <a:p>
            <a:pPr marL="12065" marR="30480">
              <a:lnSpc>
                <a:spcPct val="109400"/>
              </a:lnSpc>
              <a:spcBef>
                <a:spcPts val="284"/>
              </a:spcBef>
            </a:pPr>
            <a:endParaRPr lang="en-US" altLang="ko-KR" spc="-300" dirty="0">
              <a:solidFill>
                <a:srgbClr val="776967"/>
              </a:solidFill>
              <a:latin typeface="+mj-lt"/>
              <a:cs typeface="Malgun Gothic"/>
            </a:endParaRPr>
          </a:p>
        </p:txBody>
      </p:sp>
      <p:sp>
        <p:nvSpPr>
          <p:cNvPr id="57" name="object 5">
            <a:extLst>
              <a:ext uri="{FF2B5EF4-FFF2-40B4-BE49-F238E27FC236}">
                <a16:creationId xmlns:a16="http://schemas.microsoft.com/office/drawing/2014/main" id="{3490D28A-D5C2-4C5A-A744-4F333EA54D3E}"/>
              </a:ext>
            </a:extLst>
          </p:cNvPr>
          <p:cNvSpPr/>
          <p:nvPr/>
        </p:nvSpPr>
        <p:spPr>
          <a:xfrm>
            <a:off x="7396251" y="1350856"/>
            <a:ext cx="3671800" cy="276444"/>
          </a:xfrm>
          <a:custGeom>
            <a:avLst/>
            <a:gdLst/>
            <a:ahLst/>
            <a:cxnLst/>
            <a:rect l="l" t="t" r="r" b="b"/>
            <a:pathLst>
              <a:path w="4853940" h="315594">
                <a:moveTo>
                  <a:pt x="4853940" y="0"/>
                </a:moveTo>
                <a:lnTo>
                  <a:pt x="0" y="0"/>
                </a:lnTo>
                <a:lnTo>
                  <a:pt x="0" y="315467"/>
                </a:lnTo>
                <a:lnTo>
                  <a:pt x="4853940" y="315467"/>
                </a:lnTo>
                <a:lnTo>
                  <a:pt x="4853940" y="0"/>
                </a:lnTo>
                <a:close/>
              </a:path>
            </a:pathLst>
          </a:custGeom>
          <a:solidFill>
            <a:srgbClr val="A15251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Decision Tree</a:t>
            </a:r>
            <a:endParaRPr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8" name="object 3">
            <a:extLst>
              <a:ext uri="{FF2B5EF4-FFF2-40B4-BE49-F238E27FC236}">
                <a16:creationId xmlns:a16="http://schemas.microsoft.com/office/drawing/2014/main" id="{C21842FB-AF66-4D71-BF34-D7FE0DCFF423}"/>
              </a:ext>
            </a:extLst>
          </p:cNvPr>
          <p:cNvGrpSpPr/>
          <p:nvPr/>
        </p:nvGrpSpPr>
        <p:grpSpPr>
          <a:xfrm>
            <a:off x="7396249" y="2830405"/>
            <a:ext cx="3671802" cy="1544706"/>
            <a:chOff x="7345649" y="2312928"/>
            <a:chExt cx="3549915" cy="1289709"/>
          </a:xfrm>
        </p:grpSpPr>
        <p:sp>
          <p:nvSpPr>
            <p:cNvPr id="59" name="object 4">
              <a:extLst>
                <a:ext uri="{FF2B5EF4-FFF2-40B4-BE49-F238E27FC236}">
                  <a16:creationId xmlns:a16="http://schemas.microsoft.com/office/drawing/2014/main" id="{99E3487F-EBB3-41C5-B59B-FFE562F78EF3}"/>
                </a:ext>
              </a:extLst>
            </p:cNvPr>
            <p:cNvSpPr/>
            <p:nvPr/>
          </p:nvSpPr>
          <p:spPr>
            <a:xfrm>
              <a:off x="7345649" y="2536194"/>
              <a:ext cx="3549915" cy="1066443"/>
            </a:xfrm>
            <a:custGeom>
              <a:avLst/>
              <a:gdLst/>
              <a:ahLst/>
              <a:cxnLst/>
              <a:rect l="l" t="t" r="r" b="b"/>
              <a:pathLst>
                <a:path w="4853940" h="3729354">
                  <a:moveTo>
                    <a:pt x="0" y="3729228"/>
                  </a:moveTo>
                  <a:lnTo>
                    <a:pt x="4853940" y="3729228"/>
                  </a:lnTo>
                  <a:lnTo>
                    <a:pt x="4853940" y="0"/>
                  </a:lnTo>
                  <a:lnTo>
                    <a:pt x="0" y="0"/>
                  </a:lnTo>
                  <a:lnTo>
                    <a:pt x="0" y="372922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err="1">
                  <a:latin typeface="+mj-lt"/>
                </a:rPr>
                <a:t>learning_rate</a:t>
              </a:r>
              <a:r>
                <a:rPr lang="en-US" altLang="ko-KR" sz="1600" dirty="0">
                  <a:latin typeface="+mj-lt"/>
                </a:rPr>
                <a:t>=0.075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err="1">
                  <a:latin typeface="+mj-lt"/>
                </a:rPr>
                <a:t>max_depth</a:t>
              </a:r>
              <a:r>
                <a:rPr lang="en-US" altLang="ko-KR" sz="1600" dirty="0">
                  <a:latin typeface="+mj-lt"/>
                </a:rPr>
                <a:t>=6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err="1">
                  <a:latin typeface="+mj-lt"/>
                </a:rPr>
                <a:t>max_features</a:t>
              </a:r>
              <a:r>
                <a:rPr lang="en-US" altLang="ko-KR" sz="1600" dirty="0">
                  <a:latin typeface="+mj-lt"/>
                </a:rPr>
                <a:t>=0.3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err="1">
                  <a:latin typeface="+mj-lt"/>
                </a:rPr>
                <a:t>min_samples_leaf</a:t>
              </a:r>
              <a:r>
                <a:rPr lang="en-US" altLang="ko-KR" sz="1600" dirty="0">
                  <a:latin typeface="+mj-lt"/>
                </a:rPr>
                <a:t>=10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err="1">
                  <a:latin typeface="+mj-lt"/>
                </a:rPr>
                <a:t>min_samples_split</a:t>
              </a:r>
              <a:r>
                <a:rPr lang="en-US" altLang="ko-KR" sz="1600" dirty="0">
                  <a:latin typeface="+mj-lt"/>
                </a:rPr>
                <a:t>=2</a:t>
              </a:r>
            </a:p>
          </p:txBody>
        </p:sp>
        <p:sp>
          <p:nvSpPr>
            <p:cNvPr id="60" name="object 5">
              <a:extLst>
                <a:ext uri="{FF2B5EF4-FFF2-40B4-BE49-F238E27FC236}">
                  <a16:creationId xmlns:a16="http://schemas.microsoft.com/office/drawing/2014/main" id="{D33CE0EF-7F26-4C9C-9908-717F7A3E9186}"/>
                </a:ext>
              </a:extLst>
            </p:cNvPr>
            <p:cNvSpPr/>
            <p:nvPr/>
          </p:nvSpPr>
          <p:spPr>
            <a:xfrm>
              <a:off x="7345651" y="2312928"/>
              <a:ext cx="3549913" cy="230809"/>
            </a:xfrm>
            <a:custGeom>
              <a:avLst/>
              <a:gdLst/>
              <a:ahLst/>
              <a:cxnLst/>
              <a:rect l="l" t="t" r="r" b="b"/>
              <a:pathLst>
                <a:path w="4853940" h="315594">
                  <a:moveTo>
                    <a:pt x="4853940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4853940" y="315467"/>
                  </a:lnTo>
                  <a:lnTo>
                    <a:pt x="4853940" y="0"/>
                  </a:lnTo>
                  <a:close/>
                </a:path>
              </a:pathLst>
            </a:custGeom>
            <a:solidFill>
              <a:srgbClr val="A1525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Gradient Boosting</a:t>
              </a:r>
              <a:endParaRPr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63" name="object 5">
            <a:extLst>
              <a:ext uri="{FF2B5EF4-FFF2-40B4-BE49-F238E27FC236}">
                <a16:creationId xmlns:a16="http://schemas.microsoft.com/office/drawing/2014/main" id="{8FB5078F-F0D7-402D-9B38-E3896860E498}"/>
              </a:ext>
            </a:extLst>
          </p:cNvPr>
          <p:cNvSpPr/>
          <p:nvPr/>
        </p:nvSpPr>
        <p:spPr>
          <a:xfrm>
            <a:off x="7396251" y="4538556"/>
            <a:ext cx="3671800" cy="276444"/>
          </a:xfrm>
          <a:custGeom>
            <a:avLst/>
            <a:gdLst/>
            <a:ahLst/>
            <a:cxnLst/>
            <a:rect l="l" t="t" r="r" b="b"/>
            <a:pathLst>
              <a:path w="4853940" h="315594">
                <a:moveTo>
                  <a:pt x="4853940" y="0"/>
                </a:moveTo>
                <a:lnTo>
                  <a:pt x="0" y="0"/>
                </a:lnTo>
                <a:lnTo>
                  <a:pt x="0" y="315467"/>
                </a:lnTo>
                <a:lnTo>
                  <a:pt x="4853940" y="315467"/>
                </a:lnTo>
                <a:lnTo>
                  <a:pt x="4853940" y="0"/>
                </a:lnTo>
                <a:close/>
              </a:path>
            </a:pathLst>
          </a:custGeom>
          <a:solidFill>
            <a:srgbClr val="A15251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Random Forest</a:t>
            </a:r>
            <a:endParaRPr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C7D02D97-A3D6-48B6-A7C4-6773657DF2FC}"/>
              </a:ext>
            </a:extLst>
          </p:cNvPr>
          <p:cNvSpPr/>
          <p:nvPr/>
        </p:nvSpPr>
        <p:spPr>
          <a:xfrm>
            <a:off x="5693305" y="2646393"/>
            <a:ext cx="1618274" cy="1225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j-lt"/>
              </a:rPr>
              <a:t>Parameter </a:t>
            </a:r>
            <a:r>
              <a:rPr lang="ko-KR" altLang="en-US" b="1" dirty="0">
                <a:latin typeface="+mj-lt"/>
              </a:rPr>
              <a:t>학습</a:t>
            </a:r>
          </a:p>
        </p:txBody>
      </p:sp>
      <p:sp>
        <p:nvSpPr>
          <p:cNvPr id="65" name="object 10">
            <a:extLst>
              <a:ext uri="{FF2B5EF4-FFF2-40B4-BE49-F238E27FC236}">
                <a16:creationId xmlns:a16="http://schemas.microsoft.com/office/drawing/2014/main" id="{E4957977-ACFA-4B9B-8F9F-D7586139BED6}"/>
              </a:ext>
            </a:extLst>
          </p:cNvPr>
          <p:cNvSpPr txBox="1"/>
          <p:nvPr/>
        </p:nvSpPr>
        <p:spPr>
          <a:xfrm>
            <a:off x="7396249" y="885948"/>
            <a:ext cx="3294449" cy="31335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065" marR="30480">
              <a:lnSpc>
                <a:spcPct val="109400"/>
              </a:lnSpc>
              <a:spcBef>
                <a:spcPts val="284"/>
              </a:spcBef>
            </a:pPr>
            <a:r>
              <a:rPr lang="en-US" altLang="ko-KR" b="1" spc="-300" dirty="0">
                <a:solidFill>
                  <a:srgbClr val="776967"/>
                </a:solidFill>
                <a:latin typeface="+mj-lt"/>
              </a:rPr>
              <a:t>Grid Search </a:t>
            </a:r>
            <a:r>
              <a:rPr lang="ko-KR" altLang="en-US" b="1" spc="-300" dirty="0">
                <a:solidFill>
                  <a:srgbClr val="776967"/>
                </a:solidFill>
                <a:latin typeface="+mj-lt"/>
              </a:rPr>
              <a:t>학습 결과  선택된 </a:t>
            </a:r>
            <a:r>
              <a:rPr lang="en-US" altLang="ko-KR" b="1" spc="-300" dirty="0">
                <a:solidFill>
                  <a:srgbClr val="776967"/>
                </a:solidFill>
                <a:latin typeface="+mj-lt"/>
              </a:rPr>
              <a:t>parameter</a:t>
            </a:r>
          </a:p>
        </p:txBody>
      </p:sp>
      <p:sp>
        <p:nvSpPr>
          <p:cNvPr id="67" name="object 4">
            <a:extLst>
              <a:ext uri="{FF2B5EF4-FFF2-40B4-BE49-F238E27FC236}">
                <a16:creationId xmlns:a16="http://schemas.microsoft.com/office/drawing/2014/main" id="{424A5684-2525-4CC9-8025-134E0B26C1B0}"/>
              </a:ext>
            </a:extLst>
          </p:cNvPr>
          <p:cNvSpPr/>
          <p:nvPr/>
        </p:nvSpPr>
        <p:spPr>
          <a:xfrm>
            <a:off x="7396249" y="4814589"/>
            <a:ext cx="3671802" cy="959827"/>
          </a:xfrm>
          <a:custGeom>
            <a:avLst/>
            <a:gdLst/>
            <a:ahLst/>
            <a:cxnLst/>
            <a:rect l="l" t="t" r="r" b="b"/>
            <a:pathLst>
              <a:path w="4853940" h="3729354">
                <a:moveTo>
                  <a:pt x="0" y="3729228"/>
                </a:moveTo>
                <a:lnTo>
                  <a:pt x="4853940" y="3729228"/>
                </a:lnTo>
                <a:lnTo>
                  <a:pt x="4853940" y="0"/>
                </a:lnTo>
                <a:lnTo>
                  <a:pt x="0" y="0"/>
                </a:lnTo>
                <a:lnTo>
                  <a:pt x="0" y="372922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j-lt"/>
              </a:rPr>
              <a:t>max_features</a:t>
            </a:r>
            <a:r>
              <a:rPr lang="en-US" altLang="ko-KR" sz="1600" dirty="0">
                <a:latin typeface="+mj-lt"/>
              </a:rPr>
              <a:t>=3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j-lt"/>
              </a:rPr>
              <a:t>min_samples_leaf</a:t>
            </a:r>
            <a:r>
              <a:rPr lang="en-US" altLang="ko-KR" sz="1600" dirty="0">
                <a:latin typeface="+mj-lt"/>
              </a:rPr>
              <a:t>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j-lt"/>
              </a:rPr>
              <a:t>min_samples_split</a:t>
            </a:r>
            <a:r>
              <a:rPr lang="en-US" altLang="ko-KR" sz="1600" dirty="0">
                <a:latin typeface="+mj-lt"/>
              </a:rPr>
              <a:t>=2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j-lt"/>
              </a:rPr>
              <a:t>n_estimators</a:t>
            </a:r>
            <a:r>
              <a:rPr lang="en-US" altLang="ko-KR" sz="1600" dirty="0">
                <a:latin typeface="+mj-lt"/>
              </a:rPr>
              <a:t>=300</a:t>
            </a:r>
            <a:endParaRPr lang="ko-KR" altLang="en-US" sz="1600" dirty="0">
              <a:latin typeface="+mj-lt"/>
            </a:endParaRPr>
          </a:p>
        </p:txBody>
      </p:sp>
      <p:sp>
        <p:nvSpPr>
          <p:cNvPr id="68" name="object 4">
            <a:extLst>
              <a:ext uri="{FF2B5EF4-FFF2-40B4-BE49-F238E27FC236}">
                <a16:creationId xmlns:a16="http://schemas.microsoft.com/office/drawing/2014/main" id="{E90B3DAF-2767-4AAF-A6E1-5E54CD4E4AB1}"/>
              </a:ext>
            </a:extLst>
          </p:cNvPr>
          <p:cNvSpPr/>
          <p:nvPr/>
        </p:nvSpPr>
        <p:spPr>
          <a:xfrm>
            <a:off x="7396249" y="1624935"/>
            <a:ext cx="3671802" cy="959827"/>
          </a:xfrm>
          <a:custGeom>
            <a:avLst/>
            <a:gdLst/>
            <a:ahLst/>
            <a:cxnLst/>
            <a:rect l="l" t="t" r="r" b="b"/>
            <a:pathLst>
              <a:path w="4853940" h="3729354">
                <a:moveTo>
                  <a:pt x="0" y="3729228"/>
                </a:moveTo>
                <a:lnTo>
                  <a:pt x="4853940" y="3729228"/>
                </a:lnTo>
                <a:lnTo>
                  <a:pt x="4853940" y="0"/>
                </a:lnTo>
                <a:lnTo>
                  <a:pt x="0" y="0"/>
                </a:lnTo>
                <a:lnTo>
                  <a:pt x="0" y="372922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j-lt"/>
              </a:rPr>
              <a:t>max_depth</a:t>
            </a:r>
            <a:r>
              <a:rPr lang="en-US" altLang="ko-KR" sz="1600" dirty="0">
                <a:latin typeface="+mj-lt"/>
              </a:rPr>
              <a:t>=10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j-lt"/>
              </a:rPr>
              <a:t>min_samples_leaf</a:t>
            </a:r>
            <a:r>
              <a:rPr lang="en-US" altLang="ko-KR" sz="1600" dirty="0">
                <a:latin typeface="+mj-lt"/>
              </a:rPr>
              <a:t>=9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j-lt"/>
              </a:rPr>
              <a:t>min_samples_split</a:t>
            </a:r>
            <a:r>
              <a:rPr lang="en-US" altLang="ko-KR" sz="1600" dirty="0">
                <a:latin typeface="+mj-lt"/>
              </a:rPr>
              <a:t>=20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A8143A0-1B98-40A2-8BFB-1CC592DF0895}"/>
              </a:ext>
            </a:extLst>
          </p:cNvPr>
          <p:cNvSpPr txBox="1"/>
          <p:nvPr/>
        </p:nvSpPr>
        <p:spPr>
          <a:xfrm>
            <a:off x="9689349" y="1866261"/>
            <a:ext cx="15374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lt"/>
              </a:rPr>
              <a:t>R^2: </a:t>
            </a:r>
            <a:r>
              <a:rPr lang="ko-KR" altLang="en-US" b="1" dirty="0">
                <a:latin typeface="+mj-lt"/>
              </a:rPr>
              <a:t>0.7</a:t>
            </a:r>
            <a:r>
              <a:rPr lang="en-US" altLang="ko-KR" b="1" dirty="0">
                <a:latin typeface="+mj-lt"/>
              </a:rPr>
              <a:t>28</a:t>
            </a:r>
          </a:p>
          <a:p>
            <a:r>
              <a:rPr lang="en-US" altLang="ko-KR" b="1" dirty="0">
                <a:latin typeface="+mj-lt"/>
              </a:rPr>
              <a:t>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E8A48FC-88E8-4A80-A27C-81B5C634D531}"/>
              </a:ext>
            </a:extLst>
          </p:cNvPr>
          <p:cNvSpPr txBox="1"/>
          <p:nvPr/>
        </p:nvSpPr>
        <p:spPr>
          <a:xfrm>
            <a:off x="9689349" y="3382882"/>
            <a:ext cx="2763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lt"/>
              </a:rPr>
              <a:t>R^2: </a:t>
            </a:r>
            <a:r>
              <a:rPr lang="ko-KR" altLang="en-US" b="1" dirty="0">
                <a:latin typeface="+mj-lt"/>
              </a:rPr>
              <a:t>0.86</a:t>
            </a:r>
            <a:r>
              <a:rPr lang="en-US" altLang="ko-KR" b="1" dirty="0">
                <a:latin typeface="+mj-lt"/>
              </a:rPr>
              <a:t>6</a:t>
            </a:r>
            <a:endParaRPr lang="ko-KR" altLang="en-US" b="1" dirty="0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FE457B-3E1A-40F0-B0D8-F88A4BBA2EDF}"/>
              </a:ext>
            </a:extLst>
          </p:cNvPr>
          <p:cNvSpPr txBox="1"/>
          <p:nvPr/>
        </p:nvSpPr>
        <p:spPr>
          <a:xfrm>
            <a:off x="9689349" y="4977590"/>
            <a:ext cx="240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lt"/>
              </a:rPr>
              <a:t>R^2: </a:t>
            </a:r>
            <a:r>
              <a:rPr lang="ko-KR" altLang="en-US" b="1" dirty="0">
                <a:latin typeface="+mj-lt"/>
              </a:rPr>
              <a:t>0.8</a:t>
            </a:r>
            <a:r>
              <a:rPr lang="en-US" altLang="ko-KR" b="1" dirty="0">
                <a:latin typeface="+mj-lt"/>
              </a:rPr>
              <a:t>5</a:t>
            </a:r>
            <a:endParaRPr lang="ko-KR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6304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3">
            <a:extLst>
              <a:ext uri="{FF2B5EF4-FFF2-40B4-BE49-F238E27FC236}">
                <a16:creationId xmlns:a16="http://schemas.microsoft.com/office/drawing/2014/main" id="{C46EC25F-6313-4413-AC31-BFCBCD645AD2}"/>
              </a:ext>
            </a:extLst>
          </p:cNvPr>
          <p:cNvGrpSpPr/>
          <p:nvPr/>
        </p:nvGrpSpPr>
        <p:grpSpPr>
          <a:xfrm>
            <a:off x="290599" y="2108560"/>
            <a:ext cx="3671802" cy="3555656"/>
            <a:chOff x="788974" y="3178824"/>
            <a:chExt cx="3549915" cy="2968691"/>
          </a:xfrm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64441182-02AB-4BA2-8683-A09328FACA8F}"/>
                </a:ext>
              </a:extLst>
            </p:cNvPr>
            <p:cNvSpPr/>
            <p:nvPr/>
          </p:nvSpPr>
          <p:spPr>
            <a:xfrm>
              <a:off x="788974" y="3420063"/>
              <a:ext cx="3549915" cy="2727452"/>
            </a:xfrm>
            <a:custGeom>
              <a:avLst/>
              <a:gdLst/>
              <a:ahLst/>
              <a:cxnLst/>
              <a:rect l="l" t="t" r="r" b="b"/>
              <a:pathLst>
                <a:path w="4853940" h="3729354">
                  <a:moveTo>
                    <a:pt x="0" y="3729228"/>
                  </a:moveTo>
                  <a:lnTo>
                    <a:pt x="4853940" y="3729228"/>
                  </a:lnTo>
                  <a:lnTo>
                    <a:pt x="4853940" y="0"/>
                  </a:lnTo>
                  <a:lnTo>
                    <a:pt x="0" y="0"/>
                  </a:lnTo>
                  <a:lnTo>
                    <a:pt x="0" y="372922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092AF1AE-EABA-4E15-BE1A-DB039B3C9BC6}"/>
                </a:ext>
              </a:extLst>
            </p:cNvPr>
            <p:cNvSpPr/>
            <p:nvPr/>
          </p:nvSpPr>
          <p:spPr>
            <a:xfrm>
              <a:off x="788974" y="3178824"/>
              <a:ext cx="3549913" cy="230809"/>
            </a:xfrm>
            <a:custGeom>
              <a:avLst/>
              <a:gdLst/>
              <a:ahLst/>
              <a:cxnLst/>
              <a:rect l="l" t="t" r="r" b="b"/>
              <a:pathLst>
                <a:path w="4853940" h="315594">
                  <a:moveTo>
                    <a:pt x="4853940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4853940" y="315467"/>
                  </a:lnTo>
                  <a:lnTo>
                    <a:pt x="4853940" y="0"/>
                  </a:lnTo>
                  <a:close/>
                </a:path>
              </a:pathLst>
            </a:custGeom>
            <a:solidFill>
              <a:srgbClr val="A1525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Decision Tree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object 3">
            <a:extLst>
              <a:ext uri="{FF2B5EF4-FFF2-40B4-BE49-F238E27FC236}">
                <a16:creationId xmlns:a16="http://schemas.microsoft.com/office/drawing/2014/main" id="{65884A47-14C4-43FC-AD48-E4D8EB1435B0}"/>
              </a:ext>
            </a:extLst>
          </p:cNvPr>
          <p:cNvGrpSpPr/>
          <p:nvPr/>
        </p:nvGrpSpPr>
        <p:grpSpPr>
          <a:xfrm>
            <a:off x="4240299" y="2108560"/>
            <a:ext cx="3671802" cy="3555656"/>
            <a:chOff x="788974" y="3178824"/>
            <a:chExt cx="3549915" cy="2968691"/>
          </a:xfrm>
        </p:grpSpPr>
        <p:sp>
          <p:nvSpPr>
            <p:cNvPr id="36" name="object 4">
              <a:extLst>
                <a:ext uri="{FF2B5EF4-FFF2-40B4-BE49-F238E27FC236}">
                  <a16:creationId xmlns:a16="http://schemas.microsoft.com/office/drawing/2014/main" id="{77CEC8A9-A7A2-4FFC-80ED-9602A8DA3B8E}"/>
                </a:ext>
              </a:extLst>
            </p:cNvPr>
            <p:cNvSpPr/>
            <p:nvPr/>
          </p:nvSpPr>
          <p:spPr>
            <a:xfrm>
              <a:off x="788974" y="3420063"/>
              <a:ext cx="3549915" cy="2727452"/>
            </a:xfrm>
            <a:custGeom>
              <a:avLst/>
              <a:gdLst/>
              <a:ahLst/>
              <a:cxnLst/>
              <a:rect l="l" t="t" r="r" b="b"/>
              <a:pathLst>
                <a:path w="4853940" h="3729354">
                  <a:moveTo>
                    <a:pt x="0" y="3729228"/>
                  </a:moveTo>
                  <a:lnTo>
                    <a:pt x="4853940" y="3729228"/>
                  </a:lnTo>
                  <a:lnTo>
                    <a:pt x="4853940" y="0"/>
                  </a:lnTo>
                  <a:lnTo>
                    <a:pt x="0" y="0"/>
                  </a:lnTo>
                  <a:lnTo>
                    <a:pt x="0" y="372922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5">
              <a:extLst>
                <a:ext uri="{FF2B5EF4-FFF2-40B4-BE49-F238E27FC236}">
                  <a16:creationId xmlns:a16="http://schemas.microsoft.com/office/drawing/2014/main" id="{1C9510DE-01EF-42B6-9D35-3E578FFA354E}"/>
                </a:ext>
              </a:extLst>
            </p:cNvPr>
            <p:cNvSpPr/>
            <p:nvPr/>
          </p:nvSpPr>
          <p:spPr>
            <a:xfrm>
              <a:off x="788974" y="3178824"/>
              <a:ext cx="3549913" cy="230809"/>
            </a:xfrm>
            <a:custGeom>
              <a:avLst/>
              <a:gdLst/>
              <a:ahLst/>
              <a:cxnLst/>
              <a:rect l="l" t="t" r="r" b="b"/>
              <a:pathLst>
                <a:path w="4853940" h="315594">
                  <a:moveTo>
                    <a:pt x="4853940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4853940" y="315467"/>
                  </a:lnTo>
                  <a:lnTo>
                    <a:pt x="4853940" y="0"/>
                  </a:lnTo>
                  <a:close/>
                </a:path>
              </a:pathLst>
            </a:custGeom>
            <a:solidFill>
              <a:srgbClr val="A1525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Gradient Boosting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object 3">
            <a:extLst>
              <a:ext uri="{FF2B5EF4-FFF2-40B4-BE49-F238E27FC236}">
                <a16:creationId xmlns:a16="http://schemas.microsoft.com/office/drawing/2014/main" id="{D6667FD7-CE16-44F2-BE79-497B1CEC502F}"/>
              </a:ext>
            </a:extLst>
          </p:cNvPr>
          <p:cNvGrpSpPr/>
          <p:nvPr/>
        </p:nvGrpSpPr>
        <p:grpSpPr>
          <a:xfrm>
            <a:off x="8178949" y="2108560"/>
            <a:ext cx="3671802" cy="3555656"/>
            <a:chOff x="788974" y="3178824"/>
            <a:chExt cx="3549915" cy="2968691"/>
          </a:xfrm>
        </p:grpSpPr>
        <p:sp>
          <p:nvSpPr>
            <p:cNvPr id="39" name="object 4">
              <a:extLst>
                <a:ext uri="{FF2B5EF4-FFF2-40B4-BE49-F238E27FC236}">
                  <a16:creationId xmlns:a16="http://schemas.microsoft.com/office/drawing/2014/main" id="{0E9DD808-B03F-46C3-853A-9557B9A09603}"/>
                </a:ext>
              </a:extLst>
            </p:cNvPr>
            <p:cNvSpPr/>
            <p:nvPr/>
          </p:nvSpPr>
          <p:spPr>
            <a:xfrm>
              <a:off x="788974" y="3420063"/>
              <a:ext cx="3549915" cy="2727452"/>
            </a:xfrm>
            <a:custGeom>
              <a:avLst/>
              <a:gdLst/>
              <a:ahLst/>
              <a:cxnLst/>
              <a:rect l="l" t="t" r="r" b="b"/>
              <a:pathLst>
                <a:path w="4853940" h="3729354">
                  <a:moveTo>
                    <a:pt x="0" y="3729228"/>
                  </a:moveTo>
                  <a:lnTo>
                    <a:pt x="4853940" y="3729228"/>
                  </a:lnTo>
                  <a:lnTo>
                    <a:pt x="4853940" y="0"/>
                  </a:lnTo>
                  <a:lnTo>
                    <a:pt x="0" y="0"/>
                  </a:lnTo>
                  <a:lnTo>
                    <a:pt x="0" y="372922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5">
              <a:extLst>
                <a:ext uri="{FF2B5EF4-FFF2-40B4-BE49-F238E27FC236}">
                  <a16:creationId xmlns:a16="http://schemas.microsoft.com/office/drawing/2014/main" id="{A2CFC624-E056-4BE9-87B9-D51A6BA45B4F}"/>
                </a:ext>
              </a:extLst>
            </p:cNvPr>
            <p:cNvSpPr/>
            <p:nvPr/>
          </p:nvSpPr>
          <p:spPr>
            <a:xfrm>
              <a:off x="788974" y="3178824"/>
              <a:ext cx="3549913" cy="230809"/>
            </a:xfrm>
            <a:custGeom>
              <a:avLst/>
              <a:gdLst/>
              <a:ahLst/>
              <a:cxnLst/>
              <a:rect l="l" t="t" r="r" b="b"/>
              <a:pathLst>
                <a:path w="4853940" h="315594">
                  <a:moveTo>
                    <a:pt x="4853940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4853940" y="315467"/>
                  </a:lnTo>
                  <a:lnTo>
                    <a:pt x="4853940" y="0"/>
                  </a:lnTo>
                  <a:close/>
                </a:path>
              </a:pathLst>
            </a:custGeom>
            <a:solidFill>
              <a:srgbClr val="A1525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Random Forest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88193F5-9AB5-4D94-AF1F-A27B5460D47E}"/>
              </a:ext>
            </a:extLst>
          </p:cNvPr>
          <p:cNvSpPr txBox="1"/>
          <p:nvPr/>
        </p:nvSpPr>
        <p:spPr>
          <a:xfrm>
            <a:off x="642551" y="93312"/>
            <a:ext cx="322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모델링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2 –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앙상블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(DT, GB, RF)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A80168-8140-422E-A357-CC1A95FD97BD}"/>
              </a:ext>
            </a:extLst>
          </p:cNvPr>
          <p:cNvCxnSpPr/>
          <p:nvPr/>
        </p:nvCxnSpPr>
        <p:spPr>
          <a:xfrm>
            <a:off x="543697" y="486629"/>
            <a:ext cx="10985157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764307-DBBB-4B96-B411-3268851B6E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36"/>
          <a:stretch/>
        </p:blipFill>
        <p:spPr bwMode="auto">
          <a:xfrm>
            <a:off x="392114" y="741820"/>
            <a:ext cx="3990975" cy="117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CF8AE19-8C39-4044-BCC7-00E4B0BAB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99" y="2478779"/>
            <a:ext cx="3060700" cy="20652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E98DD0-7477-4D1E-BD88-779A55FDF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781" y="2478779"/>
            <a:ext cx="3082988" cy="20652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364BDF-3794-4113-9DA7-C0CC0832A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9" y="2478779"/>
            <a:ext cx="3060700" cy="2065230"/>
          </a:xfrm>
          <a:prstGeom prst="rect">
            <a:avLst/>
          </a:prstGeom>
        </p:spPr>
      </p:pic>
      <p:sp>
        <p:nvSpPr>
          <p:cNvPr id="41" name="object 11">
            <a:extLst>
              <a:ext uri="{FF2B5EF4-FFF2-40B4-BE49-F238E27FC236}">
                <a16:creationId xmlns:a16="http://schemas.microsoft.com/office/drawing/2014/main" id="{22C915DB-C2F8-4F9C-8848-DA257CA60E3F}"/>
              </a:ext>
            </a:extLst>
          </p:cNvPr>
          <p:cNvSpPr txBox="1"/>
          <p:nvPr/>
        </p:nvSpPr>
        <p:spPr>
          <a:xfrm>
            <a:off x="4781650" y="865914"/>
            <a:ext cx="6502198" cy="863057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170"/>
              </a:spcBef>
            </a:pPr>
            <a:r>
              <a:rPr lang="ko-KR" altLang="en-US" sz="2000" b="1" spc="-125" dirty="0">
                <a:solidFill>
                  <a:srgbClr val="776967"/>
                </a:solidFill>
                <a:latin typeface="Malgun Gothic"/>
                <a:cs typeface="Malgun Gothic"/>
              </a:rPr>
              <a:t>트리기반 </a:t>
            </a:r>
            <a:r>
              <a:rPr lang="ko-KR" altLang="en-US" sz="2000" b="1" spc="-125" dirty="0" err="1">
                <a:solidFill>
                  <a:srgbClr val="776967"/>
                </a:solidFill>
                <a:latin typeface="Malgun Gothic"/>
                <a:cs typeface="Malgun Gothic"/>
              </a:rPr>
              <a:t>모델을을</a:t>
            </a:r>
            <a:r>
              <a:rPr lang="ko-KR" altLang="en-US" sz="2000" b="1" spc="-125" dirty="0">
                <a:solidFill>
                  <a:srgbClr val="776967"/>
                </a:solidFill>
                <a:latin typeface="Malgun Gothic"/>
                <a:cs typeface="Malgun Gothic"/>
              </a:rPr>
              <a:t> 활용해 중요 변수를 선택한다</a:t>
            </a:r>
            <a:r>
              <a:rPr lang="en-US" altLang="ko-KR" sz="2000" b="1" spc="-125" dirty="0">
                <a:solidFill>
                  <a:srgbClr val="776967"/>
                </a:solidFill>
                <a:latin typeface="Malgun Gothic"/>
                <a:cs typeface="Malgun Gothic"/>
              </a:rPr>
              <a:t>.</a:t>
            </a:r>
            <a:endParaRPr sz="2000" dirty="0">
              <a:latin typeface="Malgun Gothic"/>
              <a:cs typeface="Malgun Gothic"/>
            </a:endParaRPr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Malgun Gothic"/>
                <a:cs typeface="Malgun Gothic"/>
              </a:rPr>
              <a:t>5-fold CV</a:t>
            </a:r>
            <a:r>
              <a:rPr lang="ko-KR" altLang="en-US" dirty="0">
                <a:latin typeface="Malgun Gothic"/>
                <a:cs typeface="Malgun Gothic"/>
              </a:rPr>
              <a:t>를 활용한 </a:t>
            </a:r>
            <a:r>
              <a:rPr lang="en-US" altLang="ko-KR" dirty="0">
                <a:latin typeface="Malgun Gothic"/>
                <a:cs typeface="Malgun Gothic"/>
              </a:rPr>
              <a:t>Grid Search</a:t>
            </a:r>
            <a:r>
              <a:rPr lang="ko-KR" altLang="en-US" dirty="0">
                <a:latin typeface="Malgun Gothic"/>
                <a:cs typeface="Malgun Gothic"/>
              </a:rPr>
              <a:t>결과</a:t>
            </a:r>
            <a:r>
              <a:rPr lang="en-US" altLang="ko-KR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산출된</a:t>
            </a:r>
            <a:r>
              <a:rPr lang="en-US" altLang="ko-KR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변수 중요도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F79BC5-3FC6-4800-9C6F-32F13F005E2C}"/>
              </a:ext>
            </a:extLst>
          </p:cNvPr>
          <p:cNvSpPr txBox="1"/>
          <p:nvPr/>
        </p:nvSpPr>
        <p:spPr>
          <a:xfrm>
            <a:off x="8484499" y="4655607"/>
            <a:ext cx="240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R^2: </a:t>
            </a:r>
            <a:r>
              <a:rPr lang="ko-KR" altLang="en-US" dirty="0"/>
              <a:t>0.8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8AC7E0-515B-4D0A-BFD9-D90AC61EAE04}"/>
              </a:ext>
            </a:extLst>
          </p:cNvPr>
          <p:cNvSpPr txBox="1"/>
          <p:nvPr/>
        </p:nvSpPr>
        <p:spPr>
          <a:xfrm>
            <a:off x="596149" y="4655607"/>
            <a:ext cx="2819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R^2: </a:t>
            </a:r>
            <a:r>
              <a:rPr lang="ko-KR" altLang="en-US" dirty="0"/>
              <a:t>0.7</a:t>
            </a:r>
            <a:r>
              <a:rPr lang="en-US" altLang="ko-KR" dirty="0"/>
              <a:t>28</a:t>
            </a:r>
          </a:p>
          <a:p>
            <a:r>
              <a:rPr lang="en-US" altLang="ko-KR" dirty="0"/>
              <a:t>   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52BC47-A74F-4A3E-9D30-8C835D6DB8F9}"/>
              </a:ext>
            </a:extLst>
          </p:cNvPr>
          <p:cNvSpPr txBox="1"/>
          <p:nvPr/>
        </p:nvSpPr>
        <p:spPr>
          <a:xfrm>
            <a:off x="4450331" y="4655607"/>
            <a:ext cx="2763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R^2: </a:t>
            </a:r>
            <a:r>
              <a:rPr lang="ko-KR" altLang="en-US" dirty="0"/>
              <a:t>0.86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1260ED-D845-46DB-AB34-8D24060D7E93}"/>
              </a:ext>
            </a:extLst>
          </p:cNvPr>
          <p:cNvSpPr txBox="1"/>
          <p:nvPr/>
        </p:nvSpPr>
        <p:spPr>
          <a:xfrm>
            <a:off x="9948796" y="4544009"/>
            <a:ext cx="1863251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accent2">
                    <a:lumMod val="50000"/>
                  </a:schemeClr>
                </a:solidFill>
              </a:rPr>
              <a:t>1st</a:t>
            </a:r>
            <a:r>
              <a:rPr lang="ko-KR" altLang="en-US" sz="1100" b="1" dirty="0">
                <a:solidFill>
                  <a:schemeClr val="accent2">
                    <a:lumMod val="50000"/>
                  </a:schemeClr>
                </a:solidFill>
              </a:rPr>
              <a:t>        RM  0.361408</a:t>
            </a:r>
          </a:p>
          <a:p>
            <a:r>
              <a:rPr lang="en-US" altLang="ko-KR" sz="1100" b="1" dirty="0">
                <a:solidFill>
                  <a:schemeClr val="accent2">
                    <a:lumMod val="50000"/>
                  </a:schemeClr>
                </a:solidFill>
              </a:rPr>
              <a:t>2nd</a:t>
            </a:r>
            <a:r>
              <a:rPr lang="ko-KR" altLang="en-US" sz="1100" b="1" dirty="0">
                <a:solidFill>
                  <a:schemeClr val="accent2">
                    <a:lumMod val="50000"/>
                  </a:schemeClr>
                </a:solidFill>
              </a:rPr>
              <a:t>     LSTAT  0.282384</a:t>
            </a:r>
          </a:p>
          <a:p>
            <a:r>
              <a:rPr lang="en-US" altLang="ko-KR" sz="1100" b="1" dirty="0">
                <a:solidFill>
                  <a:schemeClr val="accent2">
                    <a:lumMod val="50000"/>
                  </a:schemeClr>
                </a:solidFill>
              </a:rPr>
              <a:t>3rd</a:t>
            </a:r>
            <a:r>
              <a:rPr lang="ko-KR" altLang="en-US" sz="1100" b="1" dirty="0">
                <a:solidFill>
                  <a:schemeClr val="accent2">
                    <a:lumMod val="50000"/>
                  </a:schemeClr>
                </a:solidFill>
              </a:rPr>
              <a:t>       NOX  0.0 73589</a:t>
            </a:r>
          </a:p>
          <a:p>
            <a:r>
              <a:rPr lang="en-US" altLang="ko-KR" sz="1100" dirty="0"/>
              <a:t>4th</a:t>
            </a:r>
            <a:r>
              <a:rPr lang="ko-KR" altLang="en-US" sz="1100" dirty="0"/>
              <a:t>      CRIM  0.071688</a:t>
            </a:r>
          </a:p>
          <a:p>
            <a:r>
              <a:rPr lang="en-US" altLang="ko-KR" sz="1100" dirty="0"/>
              <a:t>5th</a:t>
            </a:r>
            <a:r>
              <a:rPr lang="ko-KR" altLang="en-US" sz="1100" dirty="0"/>
              <a:t>       DIS  0.070601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0F47D1D-6713-4C64-A16F-BF5A772F6FAB}"/>
              </a:ext>
            </a:extLst>
          </p:cNvPr>
          <p:cNvSpPr txBox="1"/>
          <p:nvPr/>
        </p:nvSpPr>
        <p:spPr>
          <a:xfrm>
            <a:off x="2151634" y="4531272"/>
            <a:ext cx="18542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accent2">
                    <a:lumMod val="50000"/>
                  </a:schemeClr>
                </a:solidFill>
              </a:rPr>
              <a:t>1st</a:t>
            </a:r>
            <a:r>
              <a:rPr lang="ko-KR" altLang="en-US" sz="1100" b="1" dirty="0">
                <a:solidFill>
                  <a:schemeClr val="accent2">
                    <a:lumMod val="50000"/>
                  </a:schemeClr>
                </a:solidFill>
              </a:rPr>
              <a:t>        RM  0.627137</a:t>
            </a:r>
          </a:p>
          <a:p>
            <a:r>
              <a:rPr lang="en-US" altLang="ko-KR" sz="1100" b="1" dirty="0">
                <a:solidFill>
                  <a:schemeClr val="accent2">
                    <a:lumMod val="50000"/>
                  </a:schemeClr>
                </a:solidFill>
              </a:rPr>
              <a:t>2nd</a:t>
            </a:r>
            <a:r>
              <a:rPr lang="ko-KR" altLang="en-US" sz="1100" b="1" dirty="0">
                <a:solidFill>
                  <a:schemeClr val="accent2">
                    <a:lumMod val="50000"/>
                  </a:schemeClr>
                </a:solidFill>
              </a:rPr>
              <a:t>     LSTAT  0.310134</a:t>
            </a:r>
          </a:p>
          <a:p>
            <a:r>
              <a:rPr lang="en-US" altLang="ko-KR" sz="1100" b="1" dirty="0">
                <a:solidFill>
                  <a:schemeClr val="accent2">
                    <a:lumMod val="50000"/>
                  </a:schemeClr>
                </a:solidFill>
              </a:rPr>
              <a:t>3rd</a:t>
            </a:r>
            <a:r>
              <a:rPr lang="ko-KR" altLang="en-US" sz="1100" b="1" dirty="0">
                <a:solidFill>
                  <a:schemeClr val="accent2">
                    <a:lumMod val="50000"/>
                  </a:schemeClr>
                </a:solidFill>
              </a:rPr>
              <a:t>       NOX  0.037853</a:t>
            </a:r>
          </a:p>
          <a:p>
            <a:r>
              <a:rPr lang="en-US" altLang="ko-KR" sz="1100" dirty="0"/>
              <a:t>4th</a:t>
            </a:r>
            <a:r>
              <a:rPr lang="ko-KR" altLang="en-US" sz="1100" dirty="0"/>
              <a:t>        ZN  0.009698</a:t>
            </a:r>
          </a:p>
          <a:p>
            <a:r>
              <a:rPr lang="en-US" altLang="ko-KR" sz="1100" dirty="0"/>
              <a:t>5th</a:t>
            </a:r>
            <a:r>
              <a:rPr lang="ko-KR" altLang="en-US" sz="1100" dirty="0"/>
              <a:t>      CRIM  0.007390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58E7FA-089C-4421-8F55-4ABDD1EB43DC}"/>
              </a:ext>
            </a:extLst>
          </p:cNvPr>
          <p:cNvSpPr txBox="1"/>
          <p:nvPr/>
        </p:nvSpPr>
        <p:spPr>
          <a:xfrm>
            <a:off x="6076949" y="4568712"/>
            <a:ext cx="181609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accent2">
                    <a:lumMod val="50000"/>
                  </a:schemeClr>
                </a:solidFill>
              </a:rPr>
              <a:t>1st</a:t>
            </a:r>
            <a:r>
              <a:rPr lang="ko-KR" altLang="en-US" sz="1100" b="1" dirty="0">
                <a:solidFill>
                  <a:schemeClr val="accent2">
                    <a:lumMod val="50000"/>
                  </a:schemeClr>
                </a:solidFill>
              </a:rPr>
              <a:t>        RM  0.342143</a:t>
            </a:r>
          </a:p>
          <a:p>
            <a:r>
              <a:rPr lang="en-US" altLang="ko-KR" sz="1100" b="1" dirty="0">
                <a:solidFill>
                  <a:schemeClr val="accent2">
                    <a:lumMod val="50000"/>
                  </a:schemeClr>
                </a:solidFill>
              </a:rPr>
              <a:t>2nd</a:t>
            </a:r>
            <a:r>
              <a:rPr lang="ko-KR" altLang="en-US" sz="1100" b="1" dirty="0">
                <a:solidFill>
                  <a:schemeClr val="accent2">
                    <a:lumMod val="50000"/>
                  </a:schemeClr>
                </a:solidFill>
              </a:rPr>
              <a:t>     LSTAT  0.231659</a:t>
            </a:r>
          </a:p>
          <a:p>
            <a:r>
              <a:rPr lang="en-US" altLang="ko-KR" sz="1100" b="1" dirty="0">
                <a:solidFill>
                  <a:schemeClr val="accent2">
                    <a:lumMod val="50000"/>
                  </a:schemeClr>
                </a:solidFill>
              </a:rPr>
              <a:t>3rd</a:t>
            </a:r>
            <a:r>
              <a:rPr lang="ko-KR" altLang="en-US" sz="1100" b="1" dirty="0">
                <a:solidFill>
                  <a:schemeClr val="accent2">
                    <a:lumMod val="50000"/>
                  </a:schemeClr>
                </a:solidFill>
              </a:rPr>
              <a:t>       NOX  0.096326</a:t>
            </a:r>
          </a:p>
          <a:p>
            <a:r>
              <a:rPr lang="en-US" altLang="ko-KR" sz="1100" dirty="0"/>
              <a:t>4th</a:t>
            </a:r>
            <a:r>
              <a:rPr lang="ko-KR" altLang="en-US" sz="1100" dirty="0"/>
              <a:t>      CRIM  0.064673</a:t>
            </a:r>
          </a:p>
          <a:p>
            <a:r>
              <a:rPr lang="en-US" altLang="ko-KR" sz="1100" dirty="0"/>
              <a:t>5th</a:t>
            </a:r>
            <a:r>
              <a:rPr lang="ko-KR" altLang="en-US" sz="1100" dirty="0"/>
              <a:t>       DIS  0.056802</a:t>
            </a:r>
          </a:p>
        </p:txBody>
      </p:sp>
      <p:sp>
        <p:nvSpPr>
          <p:cNvPr id="49" name="object 23">
            <a:extLst>
              <a:ext uri="{FF2B5EF4-FFF2-40B4-BE49-F238E27FC236}">
                <a16:creationId xmlns:a16="http://schemas.microsoft.com/office/drawing/2014/main" id="{94C4715C-8268-49EC-ABE5-0EAAD3FCF1D3}"/>
              </a:ext>
            </a:extLst>
          </p:cNvPr>
          <p:cNvSpPr txBox="1"/>
          <p:nvPr/>
        </p:nvSpPr>
        <p:spPr>
          <a:xfrm>
            <a:off x="190500" y="5837428"/>
            <a:ext cx="11829415" cy="82394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47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lang="ko-KR" altLang="en-US" sz="2000" b="1" dirty="0">
                <a:latin typeface="Malgun Gothic"/>
                <a:cs typeface="Malgun Gothic"/>
              </a:rPr>
              <a:t>각 모델의 중요도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Malgun Gothic"/>
                <a:cs typeface="Malgun Gothic"/>
              </a:rPr>
              <a:t>1~3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Malgun Gothic"/>
                <a:cs typeface="Malgun Gothic"/>
              </a:rPr>
              <a:t>위는 모두 같다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Malgun Gothic"/>
                <a:cs typeface="Malgun Gothic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Malgun Gothic"/>
                <a:cs typeface="Malgun Gothic"/>
              </a:rPr>
              <a:t>RM, LSTAT,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Malgun Gothic"/>
                <a:cs typeface="Malgun Gothic"/>
              </a:rPr>
              <a:t>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Malgun Gothic"/>
                <a:cs typeface="Malgun Gothic"/>
              </a:rPr>
              <a:t>NOX,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Malgun Gothic"/>
                <a:cs typeface="Malgun Gothic"/>
              </a:rPr>
              <a:t>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Malgun Gothic"/>
                <a:cs typeface="Malgun Gothic"/>
              </a:rPr>
              <a:t>CRIM, DIS</a:t>
            </a:r>
            <a:r>
              <a:rPr lang="ko-KR" altLang="en-US" sz="2000" b="1" dirty="0">
                <a:latin typeface="Malgun Gothic"/>
                <a:cs typeface="Malgun Gothic"/>
              </a:rPr>
              <a:t>를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Malgun Gothic"/>
                <a:cs typeface="Malgun Gothic"/>
              </a:rPr>
              <a:t>최종 변수로 선택한다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Malgun Gothic"/>
                <a:cs typeface="Malgun Gothic"/>
              </a:rPr>
              <a:t>.</a:t>
            </a:r>
            <a:endParaRPr sz="2000" b="1" dirty="0">
              <a:solidFill>
                <a:schemeClr val="accent2">
                  <a:lumMod val="75000"/>
                </a:schemeClr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89774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4">
            <a:extLst>
              <a:ext uri="{FF2B5EF4-FFF2-40B4-BE49-F238E27FC236}">
                <a16:creationId xmlns:a16="http://schemas.microsoft.com/office/drawing/2014/main" id="{A68FC808-AFBC-45B5-9089-77BF1EB16D7E}"/>
              </a:ext>
            </a:extLst>
          </p:cNvPr>
          <p:cNvSpPr/>
          <p:nvPr/>
        </p:nvSpPr>
        <p:spPr>
          <a:xfrm>
            <a:off x="957149" y="1373820"/>
            <a:ext cx="4987060" cy="5085472"/>
          </a:xfrm>
          <a:custGeom>
            <a:avLst/>
            <a:gdLst/>
            <a:ahLst/>
            <a:cxnLst/>
            <a:rect l="l" t="t" r="r" b="b"/>
            <a:pathLst>
              <a:path w="4853940" h="3729354">
                <a:moveTo>
                  <a:pt x="0" y="3729228"/>
                </a:moveTo>
                <a:lnTo>
                  <a:pt x="4853940" y="3729228"/>
                </a:lnTo>
                <a:lnTo>
                  <a:pt x="4853940" y="0"/>
                </a:lnTo>
                <a:lnTo>
                  <a:pt x="0" y="0"/>
                </a:lnTo>
                <a:lnTo>
                  <a:pt x="0" y="372922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34D1D8E1-7FC5-4207-9B9A-9FA1E49897A9}"/>
              </a:ext>
            </a:extLst>
          </p:cNvPr>
          <p:cNvSpPr/>
          <p:nvPr/>
        </p:nvSpPr>
        <p:spPr>
          <a:xfrm>
            <a:off x="971799" y="1097376"/>
            <a:ext cx="4971920" cy="276444"/>
          </a:xfrm>
          <a:custGeom>
            <a:avLst/>
            <a:gdLst/>
            <a:ahLst/>
            <a:cxnLst/>
            <a:rect l="l" t="t" r="r" b="b"/>
            <a:pathLst>
              <a:path w="4853940" h="315594">
                <a:moveTo>
                  <a:pt x="4853940" y="0"/>
                </a:moveTo>
                <a:lnTo>
                  <a:pt x="0" y="0"/>
                </a:lnTo>
                <a:lnTo>
                  <a:pt x="0" y="315467"/>
                </a:lnTo>
                <a:lnTo>
                  <a:pt x="4853940" y="315467"/>
                </a:lnTo>
                <a:lnTo>
                  <a:pt x="4853940" y="0"/>
                </a:lnTo>
                <a:close/>
              </a:path>
            </a:pathLst>
          </a:custGeom>
          <a:solidFill>
            <a:srgbClr val="A15251"/>
          </a:solidFill>
        </p:spPr>
        <p:txBody>
          <a:bodyPr wrap="square" lIns="0" tIns="0" rIns="0" bIns="0" rtlCol="0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결론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2DF83-80F0-4A16-A1DD-CC9A7C9A336B}"/>
              </a:ext>
            </a:extLst>
          </p:cNvPr>
          <p:cNvSpPr txBox="1"/>
          <p:nvPr/>
        </p:nvSpPr>
        <p:spPr>
          <a:xfrm>
            <a:off x="642551" y="9331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결론 및 개선방안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39F0EB-2F9E-41B7-A30A-8D572044E92C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bject 10">
            <a:extLst>
              <a:ext uri="{FF2B5EF4-FFF2-40B4-BE49-F238E27FC236}">
                <a16:creationId xmlns:a16="http://schemas.microsoft.com/office/drawing/2014/main" id="{78B2C910-BA31-49E7-9A8D-430552AB37B6}"/>
              </a:ext>
            </a:extLst>
          </p:cNvPr>
          <p:cNvSpPr txBox="1"/>
          <p:nvPr/>
        </p:nvSpPr>
        <p:spPr>
          <a:xfrm>
            <a:off x="1198219" y="1458945"/>
            <a:ext cx="4625340" cy="4355358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Ø"/>
            </a:pPr>
            <a:r>
              <a:rPr lang="ko-KR" altLang="en-US" b="1" spc="-300" dirty="0">
                <a:solidFill>
                  <a:srgbClr val="776967"/>
                </a:solidFill>
                <a:latin typeface="Malgun Gothic"/>
                <a:cs typeface="Malgun Gothic"/>
              </a:rPr>
              <a:t>선택된 변수</a:t>
            </a:r>
            <a:endParaRPr lang="en-US" altLang="ko-KR" b="1" spc="-300" dirty="0">
              <a:solidFill>
                <a:srgbClr val="776967"/>
              </a:solidFill>
              <a:latin typeface="Malgun Gothic"/>
              <a:cs typeface="Malgun Gothic"/>
            </a:endParaRPr>
          </a:p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en-US" altLang="ko-KR" sz="1600" spc="-300" dirty="0">
                <a:solidFill>
                  <a:srgbClr val="776967"/>
                </a:solidFill>
                <a:latin typeface="Malgun Gothic"/>
                <a:cs typeface="Malgun Gothic"/>
              </a:rPr>
              <a:t>RM(</a:t>
            </a:r>
            <a:r>
              <a:rPr lang="ko-KR" altLang="en-US" sz="1600" spc="-300" dirty="0" err="1">
                <a:solidFill>
                  <a:srgbClr val="776967"/>
                </a:solidFill>
                <a:latin typeface="Malgun Gothic"/>
                <a:cs typeface="Malgun Gothic"/>
              </a:rPr>
              <a:t>주거당</a:t>
            </a:r>
            <a:r>
              <a:rPr lang="ko-KR" altLang="en-US" sz="1600" spc="-300" dirty="0">
                <a:solidFill>
                  <a:srgbClr val="776967"/>
                </a:solidFill>
                <a:latin typeface="Malgun Gothic"/>
                <a:cs typeface="Malgun Gothic"/>
              </a:rPr>
              <a:t> 평균 객실 수</a:t>
            </a:r>
            <a:r>
              <a:rPr lang="en-US" altLang="ko-KR" sz="1600" spc="-300" dirty="0">
                <a:solidFill>
                  <a:srgbClr val="776967"/>
                </a:solidFill>
                <a:latin typeface="Malgun Gothic"/>
                <a:cs typeface="Malgun Gothic"/>
              </a:rPr>
              <a:t>) – 1</a:t>
            </a:r>
            <a:r>
              <a:rPr lang="ko-KR" altLang="en-US" sz="1600" spc="-300" dirty="0">
                <a:solidFill>
                  <a:srgbClr val="776967"/>
                </a:solidFill>
                <a:latin typeface="Malgun Gothic"/>
                <a:cs typeface="Malgun Gothic"/>
              </a:rPr>
              <a:t>위</a:t>
            </a:r>
            <a:endParaRPr lang="en-US" altLang="ko-KR" sz="1600" spc="-300" dirty="0">
              <a:solidFill>
                <a:srgbClr val="776967"/>
              </a:solidFill>
              <a:latin typeface="Malgun Gothic"/>
              <a:cs typeface="Malgun Gothic"/>
            </a:endParaRPr>
          </a:p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en-US" altLang="ko-KR" sz="1600" spc="-300" dirty="0">
                <a:solidFill>
                  <a:srgbClr val="776967"/>
                </a:solidFill>
                <a:latin typeface="Malgun Gothic"/>
                <a:cs typeface="Malgun Gothic"/>
              </a:rPr>
              <a:t>LSTAT(</a:t>
            </a:r>
            <a:r>
              <a:rPr lang="ko-KR" altLang="en-US" sz="1600" spc="-300" dirty="0">
                <a:solidFill>
                  <a:srgbClr val="776967"/>
                </a:solidFill>
                <a:latin typeface="Malgun Gothic"/>
                <a:cs typeface="Malgun Gothic"/>
              </a:rPr>
              <a:t>저소득층 비율</a:t>
            </a:r>
            <a:r>
              <a:rPr lang="en-US" altLang="ko-KR" sz="1600" spc="-300" dirty="0">
                <a:solidFill>
                  <a:srgbClr val="776967"/>
                </a:solidFill>
                <a:latin typeface="Malgun Gothic"/>
                <a:cs typeface="Malgun Gothic"/>
              </a:rPr>
              <a:t>) – 2</a:t>
            </a:r>
            <a:r>
              <a:rPr lang="ko-KR" altLang="en-US" sz="1600" spc="-300" dirty="0">
                <a:solidFill>
                  <a:srgbClr val="776967"/>
                </a:solidFill>
                <a:latin typeface="Malgun Gothic"/>
                <a:cs typeface="Malgun Gothic"/>
              </a:rPr>
              <a:t>위</a:t>
            </a:r>
            <a:endParaRPr lang="en-US" altLang="ko-KR" sz="1600" spc="-300" dirty="0">
              <a:solidFill>
                <a:srgbClr val="776967"/>
              </a:solidFill>
              <a:latin typeface="Malgun Gothic"/>
              <a:cs typeface="Malgun Gothic"/>
            </a:endParaRPr>
          </a:p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en-US" altLang="ko-KR" sz="1600" spc="-300" dirty="0">
                <a:solidFill>
                  <a:srgbClr val="776967"/>
                </a:solidFill>
                <a:latin typeface="Malgun Gothic"/>
                <a:cs typeface="Malgun Gothic"/>
              </a:rPr>
              <a:t>NOX(</a:t>
            </a:r>
            <a:r>
              <a:rPr lang="ko-KR" altLang="en-US" sz="1600" spc="-300" dirty="0">
                <a:solidFill>
                  <a:srgbClr val="776967"/>
                </a:solidFill>
                <a:latin typeface="Malgun Gothic"/>
                <a:cs typeface="Malgun Gothic"/>
              </a:rPr>
              <a:t>산화질소 농도</a:t>
            </a:r>
            <a:r>
              <a:rPr lang="en-US" altLang="ko-KR" sz="1600" spc="-300" dirty="0">
                <a:solidFill>
                  <a:srgbClr val="776967"/>
                </a:solidFill>
                <a:latin typeface="Malgun Gothic"/>
                <a:cs typeface="Malgun Gothic"/>
              </a:rPr>
              <a:t>) – 3</a:t>
            </a:r>
            <a:r>
              <a:rPr lang="ko-KR" altLang="en-US" sz="1600" spc="-300" dirty="0">
                <a:solidFill>
                  <a:srgbClr val="776967"/>
                </a:solidFill>
                <a:latin typeface="Malgun Gothic"/>
                <a:cs typeface="Malgun Gothic"/>
              </a:rPr>
              <a:t>위</a:t>
            </a:r>
            <a:endParaRPr lang="en-US" altLang="ko-KR" sz="1600" spc="-300" dirty="0">
              <a:solidFill>
                <a:srgbClr val="776967"/>
              </a:solidFill>
              <a:latin typeface="Malgun Gothic"/>
              <a:cs typeface="Malgun Gothic"/>
            </a:endParaRPr>
          </a:p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776967"/>
                </a:solidFill>
                <a:latin typeface="Malgun Gothic"/>
                <a:cs typeface="Malgun Gothic"/>
              </a:rPr>
              <a:t>CRIM(</a:t>
            </a:r>
            <a:r>
              <a:rPr lang="ko-KR" altLang="en-US" sz="1600" dirty="0" err="1">
                <a:solidFill>
                  <a:srgbClr val="776967"/>
                </a:solidFill>
                <a:latin typeface="Malgun Gothic"/>
                <a:cs typeface="Malgun Gothic"/>
              </a:rPr>
              <a:t>범죄율</a:t>
            </a:r>
            <a:r>
              <a:rPr lang="en-US" altLang="ko-KR" sz="1600" dirty="0">
                <a:solidFill>
                  <a:srgbClr val="776967"/>
                </a:solidFill>
                <a:latin typeface="Malgun Gothic"/>
                <a:cs typeface="Malgun Gothic"/>
              </a:rPr>
              <a:t>) – 4</a:t>
            </a:r>
            <a:r>
              <a:rPr lang="ko-KR" altLang="en-US" sz="1600" dirty="0">
                <a:solidFill>
                  <a:srgbClr val="776967"/>
                </a:solidFill>
                <a:latin typeface="Malgun Gothic"/>
                <a:cs typeface="Malgun Gothic"/>
              </a:rPr>
              <a:t>위</a:t>
            </a:r>
            <a:endParaRPr lang="en-US" altLang="ko-KR" sz="1600" dirty="0">
              <a:solidFill>
                <a:srgbClr val="776967"/>
              </a:solidFill>
              <a:latin typeface="Malgun Gothic"/>
              <a:cs typeface="Malgun Gothic"/>
            </a:endParaRPr>
          </a:p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776967"/>
                </a:solidFill>
                <a:latin typeface="Malgun Gothic"/>
                <a:cs typeface="Malgun Gothic"/>
              </a:rPr>
              <a:t>DIS(</a:t>
            </a:r>
            <a:r>
              <a:rPr lang="ko-KR" altLang="en-US" sz="1600" dirty="0">
                <a:solidFill>
                  <a:srgbClr val="776967"/>
                </a:solidFill>
                <a:latin typeface="Malgun Gothic"/>
                <a:cs typeface="Malgun Gothic"/>
              </a:rPr>
              <a:t>노동센터 접근거리</a:t>
            </a:r>
            <a:r>
              <a:rPr lang="en-US" altLang="ko-KR" sz="1600" dirty="0">
                <a:solidFill>
                  <a:srgbClr val="776967"/>
                </a:solidFill>
                <a:latin typeface="Malgun Gothic"/>
                <a:cs typeface="Malgun Gothic"/>
              </a:rPr>
              <a:t>) – 5</a:t>
            </a:r>
            <a:r>
              <a:rPr lang="ko-KR" altLang="en-US" sz="1600" dirty="0">
                <a:solidFill>
                  <a:srgbClr val="776967"/>
                </a:solidFill>
                <a:latin typeface="Malgun Gothic"/>
                <a:cs typeface="Malgun Gothic"/>
              </a:rPr>
              <a:t>위</a:t>
            </a:r>
            <a:endParaRPr lang="en-US" altLang="ko-KR" dirty="0">
              <a:solidFill>
                <a:srgbClr val="776967"/>
              </a:solidFill>
              <a:latin typeface="Malgun Gothic"/>
              <a:cs typeface="Malgun Gothic"/>
            </a:endParaRPr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Arial" panose="020B0604020202020204" pitchFamily="34" charset="0"/>
              <a:buChar char="•"/>
            </a:pPr>
            <a:endParaRPr lang="en-US" altLang="ko-KR" sz="1400" dirty="0">
              <a:latin typeface="+mj-lt"/>
            </a:endParaRPr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부동산 전문가들이 뽑은 부동산 가격에 영향을 미치는 변수와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최종 선택된 변수는 </a:t>
            </a:r>
            <a:r>
              <a:rPr lang="en-US" altLang="ko-KR" sz="1400" dirty="0">
                <a:latin typeface="+mj-lt"/>
              </a:rPr>
              <a:t>3</a:t>
            </a:r>
            <a:r>
              <a:rPr lang="ko-KR" altLang="en-US" sz="1400" dirty="0">
                <a:latin typeface="+mj-lt"/>
              </a:rPr>
              <a:t>가지가 겹친다</a:t>
            </a:r>
            <a:r>
              <a:rPr lang="en-US" altLang="ko-KR" sz="1400" dirty="0">
                <a:latin typeface="+mj-lt"/>
              </a:rPr>
              <a:t>.</a:t>
            </a:r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lt"/>
              </a:rPr>
              <a:t>CRIM,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DIS, </a:t>
            </a:r>
            <a:r>
              <a:rPr lang="ko-KR" altLang="en-US" sz="1400" dirty="0">
                <a:latin typeface="+mj-lt"/>
              </a:rPr>
              <a:t>그리고 </a:t>
            </a:r>
            <a:r>
              <a:rPr lang="en-US" altLang="ko-KR" sz="1400" dirty="0">
                <a:latin typeface="+mj-lt"/>
              </a:rPr>
              <a:t>NOX </a:t>
            </a:r>
            <a:r>
              <a:rPr lang="ko-KR" altLang="en-US" sz="1400" dirty="0">
                <a:latin typeface="+mj-lt"/>
              </a:rPr>
              <a:t>변수는 전문가들이 뽑은 변수에도 선정되었고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변수 중요도를 통해서도 선정되었다</a:t>
            </a:r>
            <a:r>
              <a:rPr lang="en-US" altLang="ko-KR" sz="1400" dirty="0">
                <a:latin typeface="+mj-lt"/>
              </a:rPr>
              <a:t>.</a:t>
            </a:r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lt"/>
              </a:rPr>
              <a:t>RM</a:t>
            </a:r>
            <a:r>
              <a:rPr lang="ko-KR" altLang="en-US" sz="1400" dirty="0">
                <a:latin typeface="+mj-lt"/>
              </a:rPr>
              <a:t>과 </a:t>
            </a:r>
            <a:r>
              <a:rPr lang="en-US" altLang="ko-KR" sz="1400" dirty="0">
                <a:latin typeface="+mj-lt"/>
              </a:rPr>
              <a:t>LSTAT </a:t>
            </a:r>
            <a:r>
              <a:rPr lang="ko-KR" altLang="en-US" sz="1400" dirty="0">
                <a:latin typeface="+mj-lt"/>
              </a:rPr>
              <a:t>변수의 경우 높은 중요도를 기록했지만 전문가들은 이 변수를 선택하지 않았다</a:t>
            </a:r>
            <a:r>
              <a:rPr lang="en-US" altLang="ko-KR" sz="1400" dirty="0">
                <a:latin typeface="+mj-lt"/>
              </a:rPr>
              <a:t>. </a:t>
            </a:r>
            <a:r>
              <a:rPr lang="ko-KR" altLang="en-US" sz="1400" dirty="0">
                <a:latin typeface="+mj-lt"/>
              </a:rPr>
              <a:t>이에 따라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solidFill>
                  <a:srgbClr val="843C0C"/>
                </a:solidFill>
                <a:latin typeface="+mj-lt"/>
              </a:rPr>
              <a:t>전문가와 데이터 분석 결과는 괴리가 있음</a:t>
            </a:r>
            <a:r>
              <a:rPr lang="ko-KR" altLang="en-US" sz="1400" dirty="0">
                <a:latin typeface="+mj-lt"/>
              </a:rPr>
              <a:t>을 확인할 수 있다</a:t>
            </a:r>
            <a:r>
              <a:rPr lang="en-US" altLang="ko-KR" sz="1400" dirty="0">
                <a:latin typeface="+mj-lt"/>
              </a:rPr>
              <a:t>.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6E43A936-1CE4-4916-AC82-E48276D47641}"/>
              </a:ext>
            </a:extLst>
          </p:cNvPr>
          <p:cNvSpPr/>
          <p:nvPr/>
        </p:nvSpPr>
        <p:spPr>
          <a:xfrm>
            <a:off x="6356109" y="1373820"/>
            <a:ext cx="4987060" cy="5085472"/>
          </a:xfrm>
          <a:custGeom>
            <a:avLst/>
            <a:gdLst/>
            <a:ahLst/>
            <a:cxnLst/>
            <a:rect l="l" t="t" r="r" b="b"/>
            <a:pathLst>
              <a:path w="4853940" h="3729354">
                <a:moveTo>
                  <a:pt x="0" y="3729228"/>
                </a:moveTo>
                <a:lnTo>
                  <a:pt x="4853940" y="3729228"/>
                </a:lnTo>
                <a:lnTo>
                  <a:pt x="4853940" y="0"/>
                </a:lnTo>
                <a:lnTo>
                  <a:pt x="0" y="0"/>
                </a:lnTo>
                <a:lnTo>
                  <a:pt x="0" y="372922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86AA6878-BC4F-4F67-B352-935A5C9F27CA}"/>
              </a:ext>
            </a:extLst>
          </p:cNvPr>
          <p:cNvSpPr/>
          <p:nvPr/>
        </p:nvSpPr>
        <p:spPr>
          <a:xfrm>
            <a:off x="6356599" y="1097376"/>
            <a:ext cx="4971920" cy="276444"/>
          </a:xfrm>
          <a:custGeom>
            <a:avLst/>
            <a:gdLst/>
            <a:ahLst/>
            <a:cxnLst/>
            <a:rect l="l" t="t" r="r" b="b"/>
            <a:pathLst>
              <a:path w="4853940" h="315594">
                <a:moveTo>
                  <a:pt x="4853940" y="0"/>
                </a:moveTo>
                <a:lnTo>
                  <a:pt x="0" y="0"/>
                </a:lnTo>
                <a:lnTo>
                  <a:pt x="0" y="315467"/>
                </a:lnTo>
                <a:lnTo>
                  <a:pt x="4853940" y="315467"/>
                </a:lnTo>
                <a:lnTo>
                  <a:pt x="4853940" y="0"/>
                </a:lnTo>
                <a:close/>
              </a:path>
            </a:pathLst>
          </a:custGeom>
          <a:solidFill>
            <a:srgbClr val="A15251"/>
          </a:solidFill>
        </p:spPr>
        <p:txBody>
          <a:bodyPr wrap="square" lIns="0" tIns="0" rIns="0" bIns="0" rtlCol="0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개선방안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80D83B0B-3C57-4B31-993D-D9A48B8565DA}"/>
              </a:ext>
            </a:extLst>
          </p:cNvPr>
          <p:cNvSpPr txBox="1"/>
          <p:nvPr/>
        </p:nvSpPr>
        <p:spPr>
          <a:xfrm>
            <a:off x="6609511" y="1458945"/>
            <a:ext cx="4625340" cy="4321631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Ø"/>
            </a:pPr>
            <a:r>
              <a:rPr lang="en-US" altLang="ko-KR" b="1" spc="-300" dirty="0">
                <a:solidFill>
                  <a:srgbClr val="776967"/>
                </a:solidFill>
                <a:latin typeface="Malgun Gothic"/>
                <a:cs typeface="Malgun Gothic"/>
              </a:rPr>
              <a:t>Grid Search</a:t>
            </a:r>
            <a:r>
              <a:rPr lang="ko-KR" altLang="en-US" b="1" spc="-300" dirty="0">
                <a:solidFill>
                  <a:srgbClr val="776967"/>
                </a:solidFill>
                <a:latin typeface="Malgun Gothic"/>
                <a:cs typeface="Malgun Gothic"/>
              </a:rPr>
              <a:t>시 다양한 범위의 파라미터 반영</a:t>
            </a:r>
            <a:endParaRPr lang="en-US" altLang="ko-KR" b="1" spc="-300" dirty="0">
              <a:solidFill>
                <a:srgbClr val="776967"/>
              </a:solidFill>
              <a:latin typeface="Malgun Gothic"/>
              <a:cs typeface="Malgun Gothic"/>
            </a:endParaRPr>
          </a:p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j-lt"/>
              </a:rPr>
              <a:t>파라미터를 더욱 미세하게 조정하여  최적의 파라미터를 찾는다면 모델의 성능이 개선될 것이다</a:t>
            </a:r>
            <a:r>
              <a:rPr lang="en-US" altLang="ko-KR" sz="1400" dirty="0">
                <a:latin typeface="+mj-lt"/>
              </a:rPr>
              <a:t>.</a:t>
            </a:r>
          </a:p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endParaRPr lang="en-US" altLang="ko-KR" sz="1400" dirty="0">
              <a:latin typeface="+mj-lt"/>
            </a:endParaRPr>
          </a:p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Ø"/>
            </a:pPr>
            <a:r>
              <a:rPr lang="ko-KR" altLang="en-US" b="1" spc="-300" dirty="0">
                <a:solidFill>
                  <a:srgbClr val="776967"/>
                </a:solidFill>
                <a:latin typeface="Malgun Gothic"/>
              </a:rPr>
              <a:t>데이터 추가 수집</a:t>
            </a:r>
            <a:endParaRPr lang="en-US" altLang="ko-KR" b="1" spc="-300" dirty="0">
              <a:solidFill>
                <a:srgbClr val="776967"/>
              </a:solidFill>
              <a:latin typeface="Malgun Gothic"/>
            </a:endParaRPr>
          </a:p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j-lt"/>
              </a:rPr>
              <a:t>주어진 데이터셋의 크기가 작아</a:t>
            </a:r>
            <a:r>
              <a:rPr lang="en-US" altLang="ko-KR" sz="1400" dirty="0">
                <a:latin typeface="+mj-lt"/>
              </a:rPr>
              <a:t>(n=506) </a:t>
            </a:r>
            <a:r>
              <a:rPr lang="ko-KR" altLang="en-US" sz="1400" dirty="0">
                <a:latin typeface="+mj-lt"/>
              </a:rPr>
              <a:t>모델 훈련에 사용된 데이터의 수도 적었다</a:t>
            </a:r>
            <a:r>
              <a:rPr lang="en-US" altLang="ko-KR" sz="1400" dirty="0">
                <a:latin typeface="+mj-lt"/>
              </a:rPr>
              <a:t>.</a:t>
            </a:r>
          </a:p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j-lt"/>
              </a:rPr>
              <a:t>추가적인 데이터를 수집한다면 보다 나은 성능의 모델을 만들 수 있을 것이다</a:t>
            </a:r>
            <a:r>
              <a:rPr lang="en-US" altLang="ko-KR" sz="1400" dirty="0">
                <a:latin typeface="+mj-lt"/>
              </a:rPr>
              <a:t>.</a:t>
            </a:r>
          </a:p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endParaRPr lang="en-US" altLang="ko-KR" sz="1400" dirty="0">
              <a:latin typeface="+mj-lt"/>
            </a:endParaRPr>
          </a:p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Ø"/>
            </a:pPr>
            <a:r>
              <a:rPr lang="ko-KR" altLang="en-US" b="1" spc="-300" dirty="0">
                <a:solidFill>
                  <a:srgbClr val="776967"/>
                </a:solidFill>
                <a:latin typeface="Malgun Gothic"/>
              </a:rPr>
              <a:t>데이터 분포에 따른 올바른 변환 방법 적용</a:t>
            </a:r>
            <a:endParaRPr lang="en-US" altLang="ko-KR" b="1" spc="-300" dirty="0">
              <a:solidFill>
                <a:srgbClr val="776967"/>
              </a:solidFill>
              <a:latin typeface="Malgun Gothic"/>
            </a:endParaRPr>
          </a:p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j-lt"/>
              </a:rPr>
              <a:t>쌍봉형태를 갖는 변수에 대하여 일괄적으로 범주화를 진행하는 과정에서 정보의 손실이 발생했다</a:t>
            </a:r>
            <a:r>
              <a:rPr lang="en-US" altLang="ko-KR" sz="1400" dirty="0">
                <a:latin typeface="+mj-lt"/>
              </a:rPr>
              <a:t>.</a:t>
            </a:r>
          </a:p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j-lt"/>
              </a:rPr>
              <a:t>해당 분포에 알맞은 변환 방법을 적용하여 정보의 손실을 줄이며 모델의 성능을 개선할 수 있는 방법의 적용이 필요하다</a:t>
            </a:r>
            <a:r>
              <a:rPr lang="en-US" altLang="ko-KR" sz="14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5510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40060B-44B5-4F81-9842-860135570A7D}"/>
              </a:ext>
            </a:extLst>
          </p:cNvPr>
          <p:cNvSpPr txBox="1"/>
          <p:nvPr/>
        </p:nvSpPr>
        <p:spPr>
          <a:xfrm>
            <a:off x="642551" y="93312"/>
            <a:ext cx="230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LESSONS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LEARNED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67DF86-B774-4836-B594-F35740C91AA2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bject 10">
            <a:extLst>
              <a:ext uri="{FF2B5EF4-FFF2-40B4-BE49-F238E27FC236}">
                <a16:creationId xmlns:a16="http://schemas.microsoft.com/office/drawing/2014/main" id="{81B10A86-429C-4B4D-9EAB-53E067FF03CB}"/>
              </a:ext>
            </a:extLst>
          </p:cNvPr>
          <p:cNvSpPr txBox="1"/>
          <p:nvPr/>
        </p:nvSpPr>
        <p:spPr>
          <a:xfrm>
            <a:off x="795628" y="1825454"/>
            <a:ext cx="5300371" cy="2224006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Ø"/>
            </a:pPr>
            <a:r>
              <a:rPr lang="ko-KR" altLang="en-US" sz="1800" b="1" spc="-300" dirty="0">
                <a:solidFill>
                  <a:srgbClr val="776967"/>
                </a:solidFill>
                <a:latin typeface="Malgun Gothic"/>
                <a:cs typeface="Malgun Gothic"/>
              </a:rPr>
              <a:t>전처리의 중요성 </a:t>
            </a:r>
            <a:br>
              <a:rPr lang="en-US" altLang="ko-KR" b="1" spc="-300" dirty="0">
                <a:solidFill>
                  <a:srgbClr val="776967"/>
                </a:solidFill>
                <a:latin typeface="Malgun Gothic"/>
                <a:cs typeface="Malgun Gothic"/>
              </a:rPr>
            </a:br>
            <a:r>
              <a:rPr lang="ko-KR" altLang="en-US" sz="1900" b="1" spc="-220" dirty="0" err="1">
                <a:solidFill>
                  <a:srgbClr val="394663"/>
                </a:solidFill>
                <a:latin typeface="Malgun Gothic"/>
                <a:cs typeface="Malgun Gothic"/>
              </a:rPr>
              <a:t>하이퍼</a:t>
            </a:r>
            <a:r>
              <a:rPr lang="ko-KR" altLang="en-US" sz="1900" b="1" spc="-220" dirty="0">
                <a:solidFill>
                  <a:srgbClr val="394663"/>
                </a:solidFill>
                <a:latin typeface="Malgun Gothic"/>
                <a:cs typeface="Malgun Gothic"/>
              </a:rPr>
              <a:t> 파라미터 조정을 통해 모델을 학습했음에도 모델의 성능이 크게 개선되지 못했다</a:t>
            </a:r>
            <a:r>
              <a:rPr lang="en-US" altLang="ko-KR" sz="1900" b="1" spc="-220" dirty="0">
                <a:solidFill>
                  <a:srgbClr val="394663"/>
                </a:solidFill>
                <a:latin typeface="Malgun Gothic"/>
                <a:cs typeface="Malgun Gothic"/>
              </a:rPr>
              <a:t>. </a:t>
            </a:r>
            <a:r>
              <a:rPr lang="ko-KR" altLang="en-US" sz="1900" b="1" spc="-220" dirty="0">
                <a:solidFill>
                  <a:srgbClr val="394663"/>
                </a:solidFill>
                <a:latin typeface="Malgun Gothic"/>
                <a:cs typeface="Malgun Gothic"/>
              </a:rPr>
              <a:t>데이터 형태에 적절한 전처리를 진행해준다면 모델의 성능이 개선될 수 있었을 것이다</a:t>
            </a:r>
            <a:r>
              <a:rPr lang="en-US" altLang="ko-KR" sz="1900" b="1" spc="-220" dirty="0">
                <a:solidFill>
                  <a:srgbClr val="394663"/>
                </a:solidFill>
                <a:latin typeface="Malgun Gothic"/>
                <a:cs typeface="Malgun Gothic"/>
              </a:rPr>
              <a:t>. </a:t>
            </a:r>
            <a:r>
              <a:rPr lang="ko-KR" altLang="en-US" sz="1900" b="1" spc="-220" dirty="0">
                <a:solidFill>
                  <a:srgbClr val="394663"/>
                </a:solidFill>
                <a:latin typeface="Malgun Gothic"/>
                <a:cs typeface="Malgun Gothic"/>
              </a:rPr>
              <a:t>해당 프로젝트를 통해 단순히 모델을 알고 기법을 적용하는 것 보다</a:t>
            </a:r>
            <a:r>
              <a:rPr lang="en-US" altLang="ko-KR" sz="1900" b="1" spc="-220" dirty="0">
                <a:solidFill>
                  <a:srgbClr val="394663"/>
                </a:solidFill>
                <a:latin typeface="Malgun Gothic"/>
                <a:cs typeface="Malgun Gothic"/>
              </a:rPr>
              <a:t>, </a:t>
            </a:r>
            <a:r>
              <a:rPr lang="ko-KR" altLang="en-US" sz="1900" b="1" spc="-220" dirty="0">
                <a:solidFill>
                  <a:srgbClr val="394663"/>
                </a:solidFill>
                <a:latin typeface="Malgun Gothic"/>
                <a:cs typeface="Malgun Gothic"/>
              </a:rPr>
              <a:t>데이터 전처리가 더욱 중요함을 깨닫게 되었다</a:t>
            </a:r>
            <a:r>
              <a:rPr lang="en-US" altLang="ko-KR" sz="1900" b="1" spc="-220" dirty="0">
                <a:solidFill>
                  <a:srgbClr val="394663"/>
                </a:solidFill>
                <a:latin typeface="Malgun Gothic"/>
                <a:cs typeface="Malgun Gothic"/>
              </a:rPr>
              <a:t>.</a:t>
            </a:r>
            <a:r>
              <a:rPr lang="ko-KR" altLang="en-US" sz="1900" b="1" spc="-220" dirty="0">
                <a:solidFill>
                  <a:srgbClr val="394663"/>
                </a:solidFill>
                <a:latin typeface="Malgun Gothic"/>
                <a:cs typeface="Malgun Gothic"/>
              </a:rPr>
              <a:t> </a:t>
            </a:r>
            <a:endParaRPr lang="ko-KR" altLang="en-US" sz="1900" dirty="0">
              <a:latin typeface="Malgun Gothic"/>
              <a:cs typeface="Malgun Gothic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42F7F881-FF30-476F-8D74-95ED8FA2B60E}"/>
              </a:ext>
            </a:extLst>
          </p:cNvPr>
          <p:cNvSpPr txBox="1"/>
          <p:nvPr/>
        </p:nvSpPr>
        <p:spPr>
          <a:xfrm>
            <a:off x="6235375" y="1825454"/>
            <a:ext cx="5300371" cy="258115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Ø"/>
            </a:pPr>
            <a:r>
              <a:rPr lang="ko-KR" altLang="en-US" b="1" spc="-300" dirty="0">
                <a:solidFill>
                  <a:srgbClr val="776967"/>
                </a:solidFill>
                <a:latin typeface="Malgun Gothic"/>
                <a:cs typeface="Malgun Gothic"/>
              </a:rPr>
              <a:t>도메인 지식의 중요성</a:t>
            </a:r>
            <a:br>
              <a:rPr lang="en-US" altLang="ko-KR" b="1" spc="-300" dirty="0">
                <a:solidFill>
                  <a:srgbClr val="776967"/>
                </a:solidFill>
                <a:latin typeface="Malgun Gothic"/>
                <a:cs typeface="Malgun Gothic"/>
              </a:rPr>
            </a:br>
            <a:r>
              <a:rPr lang="ko-KR" altLang="en-US" sz="1900" b="1" spc="-220" dirty="0">
                <a:solidFill>
                  <a:srgbClr val="394663"/>
                </a:solidFill>
                <a:latin typeface="Malgun Gothic"/>
                <a:cs typeface="Malgun Gothic"/>
              </a:rPr>
              <a:t>보스턴 지역과 부동산에 지식이 부족하여 여러 변수들을 이해하는데 오랜 시간이 걸렸다</a:t>
            </a:r>
            <a:r>
              <a:rPr lang="en-US" altLang="ko-KR" sz="1900" b="1" spc="-220" dirty="0">
                <a:solidFill>
                  <a:srgbClr val="394663"/>
                </a:solidFill>
                <a:latin typeface="Malgun Gothic"/>
                <a:cs typeface="Malgun Gothic"/>
              </a:rPr>
              <a:t>. </a:t>
            </a:r>
            <a:r>
              <a:rPr lang="ko-KR" altLang="en-US" sz="1900" b="1" spc="-220" dirty="0">
                <a:solidFill>
                  <a:srgbClr val="394663"/>
                </a:solidFill>
                <a:latin typeface="Malgun Gothic"/>
                <a:cs typeface="Malgun Gothic"/>
              </a:rPr>
              <a:t>또한</a:t>
            </a:r>
            <a:r>
              <a:rPr lang="en-US" altLang="ko-KR" sz="1900" b="1" spc="-220" dirty="0">
                <a:solidFill>
                  <a:srgbClr val="394663"/>
                </a:solidFill>
                <a:latin typeface="Malgun Gothic"/>
                <a:cs typeface="Malgun Gothic"/>
              </a:rPr>
              <a:t>, </a:t>
            </a:r>
            <a:r>
              <a:rPr lang="ko-KR" altLang="en-US" sz="1900" b="1" spc="-220" dirty="0">
                <a:solidFill>
                  <a:srgbClr val="394663"/>
                </a:solidFill>
                <a:latin typeface="Malgun Gothic"/>
                <a:cs typeface="Malgun Gothic"/>
              </a:rPr>
              <a:t>분석 결과를 통해서 인사이트를 도출해내는 과정에서 갈피를 잡지 못하고 오랜 시간을 허비하였다</a:t>
            </a:r>
            <a:r>
              <a:rPr lang="en-US" altLang="ko-KR" sz="1900" b="1" spc="-220" dirty="0">
                <a:solidFill>
                  <a:srgbClr val="394663"/>
                </a:solidFill>
                <a:latin typeface="Malgun Gothic"/>
                <a:cs typeface="Malgun Gothic"/>
              </a:rPr>
              <a:t>.</a:t>
            </a:r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Ø"/>
            </a:pPr>
            <a:r>
              <a:rPr lang="ko-KR" altLang="en-US" sz="1900" b="1" spc="-220" dirty="0">
                <a:solidFill>
                  <a:srgbClr val="394663"/>
                </a:solidFill>
                <a:latin typeface="Malgun Gothic"/>
                <a:cs typeface="Malgun Gothic"/>
              </a:rPr>
              <a:t>데이터 분석에 앞서서 해당 도메인에 대한 충분한 학습이 선행되어야 좋은 분석이 가능함을 깨닫게 되었다</a:t>
            </a:r>
            <a:r>
              <a:rPr lang="en-US" altLang="ko-KR" sz="1900" b="1" spc="-220" dirty="0">
                <a:solidFill>
                  <a:srgbClr val="394663"/>
                </a:solidFill>
                <a:latin typeface="Malgun Gothic"/>
                <a:cs typeface="Malgun Gothic"/>
              </a:rPr>
              <a:t>.</a:t>
            </a:r>
            <a:endParaRPr lang="ko-KR" altLang="en-US" sz="19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3958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D543BB1-7A7F-4AE6-B0FB-40C571A2C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414903"/>
              </p:ext>
            </p:extLst>
          </p:nvPr>
        </p:nvGraphicFramePr>
        <p:xfrm>
          <a:off x="2027622" y="2346898"/>
          <a:ext cx="8128000" cy="2047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9575880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118306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5687497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040489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819922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164399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64838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0918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부동산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교통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교육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상권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환경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25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MEDV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주택가격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종속변수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RAD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고속도로 접근 편의성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DIS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중심지 접근 거리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PTRATIO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학생당 교사 비율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ZN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주거지 비율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INDUS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비소매업 비율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NOX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산화질소 농도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CRIM</a:t>
                      </a:r>
                    </a:p>
                    <a:p>
                      <a:pPr algn="ctr" latinLnBrk="1"/>
                      <a:r>
                        <a:rPr lang="ko-KR" altLang="en-US" sz="1400" dirty="0" err="1"/>
                        <a:t>범죄율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84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높음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↕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낮음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편함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↕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불편함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가까움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↕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멈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높음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↕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낮음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높음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↕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낮음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낮음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↕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높음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낮음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↕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높음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낮음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↕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높음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4037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865B78-AA67-4BB0-BF41-0F7F7AAB9BDF}"/>
              </a:ext>
            </a:extLst>
          </p:cNvPr>
          <p:cNvSpPr txBox="1"/>
          <p:nvPr/>
        </p:nvSpPr>
        <p:spPr>
          <a:xfrm>
            <a:off x="642551" y="111973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잠재적 인자 도출과 과제 정의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ED5FD4F-8BBF-4295-98DE-D4CE9AA2E080}"/>
              </a:ext>
            </a:extLst>
          </p:cNvPr>
          <p:cNvCxnSpPr>
            <a:cxnSpLocks/>
          </p:cNvCxnSpPr>
          <p:nvPr/>
        </p:nvCxnSpPr>
        <p:spPr>
          <a:xfrm flipV="1">
            <a:off x="-8753" y="481404"/>
            <a:ext cx="12200753" cy="2388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bject 23">
            <a:extLst>
              <a:ext uri="{FF2B5EF4-FFF2-40B4-BE49-F238E27FC236}">
                <a16:creationId xmlns:a16="http://schemas.microsoft.com/office/drawing/2014/main" id="{01EFA940-3192-4980-8D13-6DA8F0E2662F}"/>
              </a:ext>
            </a:extLst>
          </p:cNvPr>
          <p:cNvSpPr txBox="1"/>
          <p:nvPr/>
        </p:nvSpPr>
        <p:spPr>
          <a:xfrm>
            <a:off x="176915" y="5653261"/>
            <a:ext cx="11829415" cy="721351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4775" rIns="0" bIns="0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843C0C"/>
                </a:solidFill>
                <a:latin typeface="+mj-lt"/>
              </a:rPr>
              <a:t>보스턴 집값을 </a:t>
            </a:r>
            <a:r>
              <a:rPr lang="ko-KR" altLang="en-US" sz="2000" b="1" dirty="0">
                <a:solidFill>
                  <a:srgbClr val="C55A11"/>
                </a:solidFill>
                <a:latin typeface="+mj-lt"/>
              </a:rPr>
              <a:t>예측하는 모델</a:t>
            </a:r>
            <a:r>
              <a:rPr lang="ko-KR" altLang="en-US" sz="2000" b="1" dirty="0">
                <a:solidFill>
                  <a:srgbClr val="843C0C"/>
                </a:solidFill>
                <a:latin typeface="+mj-lt"/>
              </a:rPr>
              <a:t>을 만들고</a:t>
            </a:r>
            <a:r>
              <a:rPr lang="en-US" altLang="ko-KR" sz="2000" b="1" dirty="0">
                <a:solidFill>
                  <a:srgbClr val="843C0C"/>
                </a:solidFill>
                <a:latin typeface="+mj-lt"/>
              </a:rPr>
              <a:t>,</a:t>
            </a:r>
          </a:p>
          <a:p>
            <a:pPr algn="ctr"/>
            <a:r>
              <a:rPr lang="ko-KR" altLang="en-US" sz="2000" b="1" dirty="0">
                <a:solidFill>
                  <a:srgbClr val="843C0C"/>
                </a:solidFill>
                <a:latin typeface="+mj-lt"/>
              </a:rPr>
              <a:t>집값에</a:t>
            </a:r>
            <a:r>
              <a:rPr lang="ko-KR" altLang="en-US" sz="2000" b="1" dirty="0">
                <a:latin typeface="+mj-lt"/>
              </a:rPr>
              <a:t> </a:t>
            </a:r>
            <a:r>
              <a:rPr lang="ko-KR" altLang="en-US" sz="2000" b="1" dirty="0">
                <a:solidFill>
                  <a:srgbClr val="C55A11"/>
                </a:solidFill>
                <a:latin typeface="+mj-lt"/>
              </a:rPr>
              <a:t>영향을 많이 미치는 요소가 무엇인지 확인</a:t>
            </a:r>
            <a:r>
              <a:rPr lang="ko-KR" altLang="en-US" sz="2000" b="1" dirty="0">
                <a:solidFill>
                  <a:srgbClr val="843C0C"/>
                </a:solidFill>
                <a:latin typeface="+mj-lt"/>
              </a:rPr>
              <a:t>한다</a:t>
            </a:r>
            <a:r>
              <a:rPr lang="en-US" altLang="ko-KR" sz="2000" b="1" dirty="0">
                <a:solidFill>
                  <a:srgbClr val="843C0C"/>
                </a:solidFill>
                <a:latin typeface="+mj-lt"/>
              </a:rPr>
              <a:t>.</a:t>
            </a:r>
            <a:endParaRPr lang="ko-KR" altLang="en-US" sz="2000" b="1" dirty="0">
              <a:solidFill>
                <a:srgbClr val="843C0C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9C242-9891-4282-B3C9-52BE993E2BE5}"/>
              </a:ext>
            </a:extLst>
          </p:cNvPr>
          <p:cNvSpPr txBox="1"/>
          <p:nvPr/>
        </p:nvSpPr>
        <p:spPr>
          <a:xfrm>
            <a:off x="767362" y="1395082"/>
            <a:ext cx="982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+mj-lt"/>
              </a:rPr>
              <a:t>부동산 전문가들이 뽑은 부동산 가격에 영향을 미치는 </a:t>
            </a:r>
            <a:r>
              <a:rPr lang="en-US" altLang="ko-KR" b="1" dirty="0">
                <a:latin typeface="+mj-lt"/>
              </a:rPr>
              <a:t>4</a:t>
            </a:r>
            <a:r>
              <a:rPr lang="ko-KR" altLang="en-US" b="1" dirty="0">
                <a:latin typeface="+mj-lt"/>
              </a:rPr>
              <a:t>대 요인</a:t>
            </a:r>
            <a:endParaRPr lang="en-US" altLang="ko-K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899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9ECA40-2F6D-42A0-BC13-04187C4DF70A}"/>
              </a:ext>
            </a:extLst>
          </p:cNvPr>
          <p:cNvSpPr txBox="1"/>
          <p:nvPr/>
        </p:nvSpPr>
        <p:spPr>
          <a:xfrm>
            <a:off x="642551" y="93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분석계획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A5AC0-F7B9-4AD9-861B-0ABA3D9F11A9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1001">
            <a:extLst>
              <a:ext uri="{FF2B5EF4-FFF2-40B4-BE49-F238E27FC236}">
                <a16:creationId xmlns:a16="http://schemas.microsoft.com/office/drawing/2014/main" id="{BAE4EA4C-A0B0-4122-8829-6C49E1DC5418}"/>
              </a:ext>
            </a:extLst>
          </p:cNvPr>
          <p:cNvGrpSpPr/>
          <p:nvPr/>
        </p:nvGrpSpPr>
        <p:grpSpPr>
          <a:xfrm>
            <a:off x="7496781" y="2611920"/>
            <a:ext cx="1303793" cy="1303793"/>
            <a:chOff x="11647731" y="3238710"/>
            <a:chExt cx="1903533" cy="1903533"/>
          </a:xfrm>
        </p:grpSpPr>
        <p:grpSp>
          <p:nvGrpSpPr>
            <p:cNvPr id="10" name="그룹 1002">
              <a:extLst>
                <a:ext uri="{FF2B5EF4-FFF2-40B4-BE49-F238E27FC236}">
                  <a16:creationId xmlns:a16="http://schemas.microsoft.com/office/drawing/2014/main" id="{18360695-7798-4EEB-A90D-669E2730C3AE}"/>
                </a:ext>
              </a:extLst>
            </p:cNvPr>
            <p:cNvGrpSpPr/>
            <p:nvPr/>
          </p:nvGrpSpPr>
          <p:grpSpPr>
            <a:xfrm>
              <a:off x="11647731" y="3238710"/>
              <a:ext cx="1903533" cy="1903533"/>
              <a:chOff x="11647731" y="3238710"/>
              <a:chExt cx="1903533" cy="1903533"/>
            </a:xfrm>
          </p:grpSpPr>
          <p:pic>
            <p:nvPicPr>
              <p:cNvPr id="13" name="Object 6">
                <a:extLst>
                  <a:ext uri="{FF2B5EF4-FFF2-40B4-BE49-F238E27FC236}">
                    <a16:creationId xmlns:a16="http://schemas.microsoft.com/office/drawing/2014/main" id="{91991721-0192-4B0B-9C1B-B0DDFE0356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1647731" y="3238710"/>
                <a:ext cx="1903533" cy="1903533"/>
              </a:xfrm>
              <a:prstGeom prst="rect">
                <a:avLst/>
              </a:prstGeom>
            </p:spPr>
          </p:pic>
        </p:grpSp>
        <p:grpSp>
          <p:nvGrpSpPr>
            <p:cNvPr id="11" name="그룹 1003">
              <a:extLst>
                <a:ext uri="{FF2B5EF4-FFF2-40B4-BE49-F238E27FC236}">
                  <a16:creationId xmlns:a16="http://schemas.microsoft.com/office/drawing/2014/main" id="{DF4772B5-EC68-4851-B34F-21998517983A}"/>
                </a:ext>
              </a:extLst>
            </p:cNvPr>
            <p:cNvGrpSpPr/>
            <p:nvPr/>
          </p:nvGrpSpPr>
          <p:grpSpPr>
            <a:xfrm>
              <a:off x="11944079" y="3503842"/>
              <a:ext cx="1374862" cy="1373268"/>
              <a:chOff x="11944079" y="3503842"/>
              <a:chExt cx="1374862" cy="1373268"/>
            </a:xfrm>
          </p:grpSpPr>
          <p:pic>
            <p:nvPicPr>
              <p:cNvPr id="12" name="Object 9">
                <a:extLst>
                  <a:ext uri="{FF2B5EF4-FFF2-40B4-BE49-F238E27FC236}">
                    <a16:creationId xmlns:a16="http://schemas.microsoft.com/office/drawing/2014/main" id="{F7A6B30C-3737-4252-81C0-6FD365405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1944079" y="3503842"/>
                <a:ext cx="1374862" cy="1373268"/>
              </a:xfrm>
              <a:prstGeom prst="rect">
                <a:avLst/>
              </a:prstGeom>
            </p:spPr>
          </p:pic>
        </p:grpSp>
      </p:grpSp>
      <p:grpSp>
        <p:nvGrpSpPr>
          <p:cNvPr id="14" name="그룹 1004">
            <a:extLst>
              <a:ext uri="{FF2B5EF4-FFF2-40B4-BE49-F238E27FC236}">
                <a16:creationId xmlns:a16="http://schemas.microsoft.com/office/drawing/2014/main" id="{1BC69AC3-4A25-4889-951A-38F39BF049BC}"/>
              </a:ext>
            </a:extLst>
          </p:cNvPr>
          <p:cNvGrpSpPr/>
          <p:nvPr/>
        </p:nvGrpSpPr>
        <p:grpSpPr>
          <a:xfrm>
            <a:off x="9553370" y="2610896"/>
            <a:ext cx="1303793" cy="1303793"/>
            <a:chOff x="15104372" y="3238710"/>
            <a:chExt cx="1903533" cy="1903533"/>
          </a:xfrm>
        </p:grpSpPr>
        <p:grpSp>
          <p:nvGrpSpPr>
            <p:cNvPr id="15" name="그룹 1005">
              <a:extLst>
                <a:ext uri="{FF2B5EF4-FFF2-40B4-BE49-F238E27FC236}">
                  <a16:creationId xmlns:a16="http://schemas.microsoft.com/office/drawing/2014/main" id="{B96F5069-35DD-4D9F-A144-10AC61CB643B}"/>
                </a:ext>
              </a:extLst>
            </p:cNvPr>
            <p:cNvGrpSpPr/>
            <p:nvPr/>
          </p:nvGrpSpPr>
          <p:grpSpPr>
            <a:xfrm>
              <a:off x="15104372" y="3238710"/>
              <a:ext cx="1903533" cy="1903533"/>
              <a:chOff x="15104372" y="3238710"/>
              <a:chExt cx="1903533" cy="1903533"/>
            </a:xfrm>
          </p:grpSpPr>
          <p:pic>
            <p:nvPicPr>
              <p:cNvPr id="18" name="Object 14">
                <a:extLst>
                  <a:ext uri="{FF2B5EF4-FFF2-40B4-BE49-F238E27FC236}">
                    <a16:creationId xmlns:a16="http://schemas.microsoft.com/office/drawing/2014/main" id="{D76302CC-0D46-4CF5-B423-F2E3FC611C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5104372" y="3238710"/>
                <a:ext cx="1903533" cy="1903533"/>
              </a:xfrm>
              <a:prstGeom prst="rect">
                <a:avLst/>
              </a:prstGeom>
            </p:spPr>
          </p:pic>
        </p:grpSp>
        <p:grpSp>
          <p:nvGrpSpPr>
            <p:cNvPr id="16" name="그룹 1006">
              <a:extLst>
                <a:ext uri="{FF2B5EF4-FFF2-40B4-BE49-F238E27FC236}">
                  <a16:creationId xmlns:a16="http://schemas.microsoft.com/office/drawing/2014/main" id="{11399301-1A37-4987-8B68-42BFC3215552}"/>
                </a:ext>
              </a:extLst>
            </p:cNvPr>
            <p:cNvGrpSpPr/>
            <p:nvPr/>
          </p:nvGrpSpPr>
          <p:grpSpPr>
            <a:xfrm>
              <a:off x="15438259" y="3572107"/>
              <a:ext cx="1235759" cy="1236739"/>
              <a:chOff x="15438259" y="3572107"/>
              <a:chExt cx="1235759" cy="1236739"/>
            </a:xfrm>
          </p:grpSpPr>
          <p:pic>
            <p:nvPicPr>
              <p:cNvPr id="17" name="Object 17">
                <a:extLst>
                  <a:ext uri="{FF2B5EF4-FFF2-40B4-BE49-F238E27FC236}">
                    <a16:creationId xmlns:a16="http://schemas.microsoft.com/office/drawing/2014/main" id="{A807A938-098E-41BA-9366-720515C8A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5438259" y="3572107"/>
                <a:ext cx="1235759" cy="1236739"/>
              </a:xfrm>
              <a:prstGeom prst="rect">
                <a:avLst/>
              </a:prstGeom>
            </p:spPr>
          </p:pic>
        </p:grpSp>
      </p:grpSp>
      <p:grpSp>
        <p:nvGrpSpPr>
          <p:cNvPr id="19" name="그룹 1007">
            <a:extLst>
              <a:ext uri="{FF2B5EF4-FFF2-40B4-BE49-F238E27FC236}">
                <a16:creationId xmlns:a16="http://schemas.microsoft.com/office/drawing/2014/main" id="{59FB7288-288A-4EB0-8BE6-A54E2AA1D82C}"/>
              </a:ext>
            </a:extLst>
          </p:cNvPr>
          <p:cNvGrpSpPr/>
          <p:nvPr/>
        </p:nvGrpSpPr>
        <p:grpSpPr>
          <a:xfrm>
            <a:off x="5439726" y="2610896"/>
            <a:ext cx="1303793" cy="1303793"/>
            <a:chOff x="8191091" y="3238710"/>
            <a:chExt cx="1903533" cy="1903533"/>
          </a:xfrm>
        </p:grpSpPr>
        <p:grpSp>
          <p:nvGrpSpPr>
            <p:cNvPr id="20" name="그룹 1008">
              <a:extLst>
                <a:ext uri="{FF2B5EF4-FFF2-40B4-BE49-F238E27FC236}">
                  <a16:creationId xmlns:a16="http://schemas.microsoft.com/office/drawing/2014/main" id="{20B476C7-2E6D-4559-87F3-ECC18BF445F0}"/>
                </a:ext>
              </a:extLst>
            </p:cNvPr>
            <p:cNvGrpSpPr/>
            <p:nvPr/>
          </p:nvGrpSpPr>
          <p:grpSpPr>
            <a:xfrm>
              <a:off x="8191091" y="3238710"/>
              <a:ext cx="1903533" cy="1903533"/>
              <a:chOff x="8191091" y="3238710"/>
              <a:chExt cx="1903533" cy="1903533"/>
            </a:xfrm>
          </p:grpSpPr>
          <p:pic>
            <p:nvPicPr>
              <p:cNvPr id="23" name="Object 22">
                <a:extLst>
                  <a:ext uri="{FF2B5EF4-FFF2-40B4-BE49-F238E27FC236}">
                    <a16:creationId xmlns:a16="http://schemas.microsoft.com/office/drawing/2014/main" id="{0614990B-6920-485D-AD37-268FB90A6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191091" y="3238710"/>
                <a:ext cx="1903533" cy="1903533"/>
              </a:xfrm>
              <a:prstGeom prst="rect">
                <a:avLst/>
              </a:prstGeom>
            </p:spPr>
          </p:pic>
        </p:grpSp>
        <p:grpSp>
          <p:nvGrpSpPr>
            <p:cNvPr id="21" name="그룹 1009">
              <a:extLst>
                <a:ext uri="{FF2B5EF4-FFF2-40B4-BE49-F238E27FC236}">
                  <a16:creationId xmlns:a16="http://schemas.microsoft.com/office/drawing/2014/main" id="{73583CC5-3CFB-4F5D-B6E3-F31243C0377B}"/>
                </a:ext>
              </a:extLst>
            </p:cNvPr>
            <p:cNvGrpSpPr/>
            <p:nvPr/>
          </p:nvGrpSpPr>
          <p:grpSpPr>
            <a:xfrm>
              <a:off x="8506457" y="3563810"/>
              <a:ext cx="1253752" cy="1253332"/>
              <a:chOff x="8506457" y="3563810"/>
              <a:chExt cx="1253752" cy="1253332"/>
            </a:xfrm>
          </p:grpSpPr>
          <p:pic>
            <p:nvPicPr>
              <p:cNvPr id="22" name="Object 25">
                <a:extLst>
                  <a:ext uri="{FF2B5EF4-FFF2-40B4-BE49-F238E27FC236}">
                    <a16:creationId xmlns:a16="http://schemas.microsoft.com/office/drawing/2014/main" id="{B6639297-F0EE-4054-8847-C8247EF1BA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506457" y="3563810"/>
                <a:ext cx="1253752" cy="1253332"/>
              </a:xfrm>
              <a:prstGeom prst="rect">
                <a:avLst/>
              </a:prstGeom>
            </p:spPr>
          </p:pic>
        </p:grpSp>
      </p:grpSp>
      <p:grpSp>
        <p:nvGrpSpPr>
          <p:cNvPr id="24" name="그룹 1010">
            <a:extLst>
              <a:ext uri="{FF2B5EF4-FFF2-40B4-BE49-F238E27FC236}">
                <a16:creationId xmlns:a16="http://schemas.microsoft.com/office/drawing/2014/main" id="{36CF8A5B-8BEF-43A8-8BD7-9A429A840347}"/>
              </a:ext>
            </a:extLst>
          </p:cNvPr>
          <p:cNvGrpSpPr/>
          <p:nvPr/>
        </p:nvGrpSpPr>
        <p:grpSpPr>
          <a:xfrm>
            <a:off x="3382671" y="2610896"/>
            <a:ext cx="1303793" cy="1303793"/>
            <a:chOff x="4734450" y="3238710"/>
            <a:chExt cx="1903533" cy="1903533"/>
          </a:xfrm>
        </p:grpSpPr>
        <p:grpSp>
          <p:nvGrpSpPr>
            <p:cNvPr id="25" name="그룹 1011">
              <a:extLst>
                <a:ext uri="{FF2B5EF4-FFF2-40B4-BE49-F238E27FC236}">
                  <a16:creationId xmlns:a16="http://schemas.microsoft.com/office/drawing/2014/main" id="{ABEAABC6-130D-41FB-8D53-D2B4B903B3C3}"/>
                </a:ext>
              </a:extLst>
            </p:cNvPr>
            <p:cNvGrpSpPr/>
            <p:nvPr/>
          </p:nvGrpSpPr>
          <p:grpSpPr>
            <a:xfrm>
              <a:off x="4734450" y="3238710"/>
              <a:ext cx="1903533" cy="1903533"/>
              <a:chOff x="4734450" y="3238710"/>
              <a:chExt cx="1903533" cy="1903533"/>
            </a:xfrm>
          </p:grpSpPr>
          <p:pic>
            <p:nvPicPr>
              <p:cNvPr id="28" name="Object 30">
                <a:extLst>
                  <a:ext uri="{FF2B5EF4-FFF2-40B4-BE49-F238E27FC236}">
                    <a16:creationId xmlns:a16="http://schemas.microsoft.com/office/drawing/2014/main" id="{8725EC59-B801-40BC-89E2-8368BFDED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734450" y="3238710"/>
                <a:ext cx="1903533" cy="1903533"/>
              </a:xfrm>
              <a:prstGeom prst="rect">
                <a:avLst/>
              </a:prstGeom>
            </p:spPr>
          </p:pic>
        </p:grpSp>
        <p:grpSp>
          <p:nvGrpSpPr>
            <p:cNvPr id="26" name="그룹 1012">
              <a:extLst>
                <a:ext uri="{FF2B5EF4-FFF2-40B4-BE49-F238E27FC236}">
                  <a16:creationId xmlns:a16="http://schemas.microsoft.com/office/drawing/2014/main" id="{AE55009C-4A29-491D-B506-DCF8FDD37BFE}"/>
                </a:ext>
              </a:extLst>
            </p:cNvPr>
            <p:cNvGrpSpPr/>
            <p:nvPr/>
          </p:nvGrpSpPr>
          <p:grpSpPr>
            <a:xfrm>
              <a:off x="4874309" y="3348493"/>
              <a:ext cx="1623816" cy="1623816"/>
              <a:chOff x="4874309" y="3348493"/>
              <a:chExt cx="1623816" cy="1623816"/>
            </a:xfrm>
          </p:grpSpPr>
          <p:pic>
            <p:nvPicPr>
              <p:cNvPr id="27" name="Object 33">
                <a:extLst>
                  <a:ext uri="{FF2B5EF4-FFF2-40B4-BE49-F238E27FC236}">
                    <a16:creationId xmlns:a16="http://schemas.microsoft.com/office/drawing/2014/main" id="{8713DB80-4CFE-45DC-BEDE-20AA0A04C5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874309" y="3348493"/>
                <a:ext cx="1623816" cy="1623816"/>
              </a:xfrm>
              <a:prstGeom prst="rect">
                <a:avLst/>
              </a:prstGeom>
            </p:spPr>
          </p:pic>
        </p:grpSp>
      </p:grpSp>
      <p:grpSp>
        <p:nvGrpSpPr>
          <p:cNvPr id="29" name="그룹 1013">
            <a:extLst>
              <a:ext uri="{FF2B5EF4-FFF2-40B4-BE49-F238E27FC236}">
                <a16:creationId xmlns:a16="http://schemas.microsoft.com/office/drawing/2014/main" id="{B8371FDE-1C83-4B2C-928E-5A22A3B4D8F7}"/>
              </a:ext>
            </a:extLst>
          </p:cNvPr>
          <p:cNvGrpSpPr/>
          <p:nvPr/>
        </p:nvGrpSpPr>
        <p:grpSpPr>
          <a:xfrm>
            <a:off x="1414773" y="2610896"/>
            <a:ext cx="1303793" cy="1303793"/>
            <a:chOff x="1277810" y="3238710"/>
            <a:chExt cx="1903533" cy="1903533"/>
          </a:xfrm>
        </p:grpSpPr>
        <p:grpSp>
          <p:nvGrpSpPr>
            <p:cNvPr id="30" name="그룹 1014">
              <a:extLst>
                <a:ext uri="{FF2B5EF4-FFF2-40B4-BE49-F238E27FC236}">
                  <a16:creationId xmlns:a16="http://schemas.microsoft.com/office/drawing/2014/main" id="{03441206-2C1C-4314-A72B-ED8E1066E65E}"/>
                </a:ext>
              </a:extLst>
            </p:cNvPr>
            <p:cNvGrpSpPr/>
            <p:nvPr/>
          </p:nvGrpSpPr>
          <p:grpSpPr>
            <a:xfrm>
              <a:off x="1277810" y="3238710"/>
              <a:ext cx="1903533" cy="1903533"/>
              <a:chOff x="1277810" y="3238710"/>
              <a:chExt cx="1903533" cy="1903533"/>
            </a:xfrm>
          </p:grpSpPr>
          <p:pic>
            <p:nvPicPr>
              <p:cNvPr id="33" name="Object 38">
                <a:extLst>
                  <a:ext uri="{FF2B5EF4-FFF2-40B4-BE49-F238E27FC236}">
                    <a16:creationId xmlns:a16="http://schemas.microsoft.com/office/drawing/2014/main" id="{66D2B83A-687D-48DE-9E8E-2839E6AD2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277810" y="3238710"/>
                <a:ext cx="1903533" cy="1903533"/>
              </a:xfrm>
              <a:prstGeom prst="rect">
                <a:avLst/>
              </a:prstGeom>
            </p:spPr>
          </p:pic>
        </p:grpSp>
        <p:grpSp>
          <p:nvGrpSpPr>
            <p:cNvPr id="31" name="그룹 1015">
              <a:extLst>
                <a:ext uri="{FF2B5EF4-FFF2-40B4-BE49-F238E27FC236}">
                  <a16:creationId xmlns:a16="http://schemas.microsoft.com/office/drawing/2014/main" id="{D85712B8-86ED-44C0-8A05-7C62B123FE73}"/>
                </a:ext>
              </a:extLst>
            </p:cNvPr>
            <p:cNvGrpSpPr/>
            <p:nvPr/>
          </p:nvGrpSpPr>
          <p:grpSpPr>
            <a:xfrm>
              <a:off x="1496994" y="3495638"/>
              <a:ext cx="1465163" cy="1367486"/>
              <a:chOff x="1496994" y="3495638"/>
              <a:chExt cx="1465163" cy="1367486"/>
            </a:xfrm>
          </p:grpSpPr>
          <p:pic>
            <p:nvPicPr>
              <p:cNvPr id="32" name="Object 41">
                <a:extLst>
                  <a:ext uri="{FF2B5EF4-FFF2-40B4-BE49-F238E27FC236}">
                    <a16:creationId xmlns:a16="http://schemas.microsoft.com/office/drawing/2014/main" id="{0D45E237-9068-422F-8CD5-9E5F325CB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96994" y="3495638"/>
                <a:ext cx="1465163" cy="1367486"/>
              </a:xfrm>
              <a:prstGeom prst="rect">
                <a:avLst/>
              </a:prstGeom>
            </p:spPr>
          </p:pic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EF3E573-0BE5-4206-9102-E9558A9B6314}"/>
              </a:ext>
            </a:extLst>
          </p:cNvPr>
          <p:cNvSpPr txBox="1"/>
          <p:nvPr/>
        </p:nvSpPr>
        <p:spPr>
          <a:xfrm>
            <a:off x="1297984" y="4244900"/>
            <a:ext cx="17924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데이터 로드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데이터 살펴보기</a:t>
            </a:r>
            <a:endParaRPr lang="en-US" altLang="ko-KR" sz="1400" dirty="0"/>
          </a:p>
          <a:p>
            <a:endParaRPr lang="en-US" altLang="ko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FB229B-1C72-4784-A105-79397E244C62}"/>
              </a:ext>
            </a:extLst>
          </p:cNvPr>
          <p:cNvSpPr txBox="1"/>
          <p:nvPr/>
        </p:nvSpPr>
        <p:spPr>
          <a:xfrm>
            <a:off x="3324276" y="4244900"/>
            <a:ext cx="16129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탐색적 분석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이상치 제거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파생변수 생성</a:t>
            </a:r>
            <a:endParaRPr lang="en-US" altLang="ko-KR" sz="1400" dirty="0"/>
          </a:p>
          <a:p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859EFB-11F6-4171-BD09-36CA6A167131}"/>
              </a:ext>
            </a:extLst>
          </p:cNvPr>
          <p:cNvSpPr txBox="1"/>
          <p:nvPr/>
        </p:nvSpPr>
        <p:spPr>
          <a:xfrm>
            <a:off x="5606388" y="424490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모델링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F9FDF5-F251-406A-82CD-ECB44B0EC945}"/>
              </a:ext>
            </a:extLst>
          </p:cNvPr>
          <p:cNvSpPr txBox="1"/>
          <p:nvPr/>
        </p:nvSpPr>
        <p:spPr>
          <a:xfrm>
            <a:off x="7825511" y="42449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결과</a:t>
            </a:r>
            <a:endParaRPr lang="en-US" altLang="ko-KR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8846E4-F594-41A0-82BA-2828BCE615C6}"/>
              </a:ext>
            </a:extLst>
          </p:cNvPr>
          <p:cNvSpPr txBox="1"/>
          <p:nvPr/>
        </p:nvSpPr>
        <p:spPr>
          <a:xfrm>
            <a:off x="9494975" y="4243876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결론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기대효과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한계점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132924-7FFC-4C47-A9CC-B5A2C72231C7}"/>
              </a:ext>
            </a:extLst>
          </p:cNvPr>
          <p:cNvSpPr txBox="1"/>
          <p:nvPr/>
        </p:nvSpPr>
        <p:spPr>
          <a:xfrm>
            <a:off x="4686464" y="1395756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진행 절차</a:t>
            </a:r>
          </a:p>
        </p:txBody>
      </p:sp>
    </p:spTree>
    <p:extLst>
      <p:ext uri="{BB962C8B-B14F-4D97-AF65-F5344CB8AC3E}">
        <p14:creationId xmlns:p14="http://schemas.microsoft.com/office/powerpoint/2010/main" val="342880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AE159-61D4-4951-9DA1-94B97AA22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381" y="1391551"/>
            <a:ext cx="7294619" cy="20374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주어진 데이터는 </a:t>
            </a:r>
            <a:r>
              <a:rPr lang="en-US" altLang="ko-KR" dirty="0"/>
              <a:t>506</a:t>
            </a:r>
            <a:r>
              <a:rPr lang="ko-KR" altLang="en-US" dirty="0"/>
              <a:t>행</a:t>
            </a:r>
            <a:r>
              <a:rPr lang="en-US" altLang="ko-KR" dirty="0"/>
              <a:t>, 14</a:t>
            </a:r>
            <a:r>
              <a:rPr lang="ko-KR" altLang="en-US" dirty="0"/>
              <a:t>개의 열로 구성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 err="1"/>
              <a:t>결측치는</a:t>
            </a:r>
            <a:r>
              <a:rPr lang="ko-KR" altLang="en-US" dirty="0"/>
              <a:t> 없으며 </a:t>
            </a:r>
            <a:r>
              <a:rPr lang="en-US" altLang="ko-KR" dirty="0"/>
              <a:t>CHAS</a:t>
            </a:r>
            <a:r>
              <a:rPr lang="ko-KR" altLang="en-US" dirty="0"/>
              <a:t>열은 </a:t>
            </a:r>
            <a:r>
              <a:rPr lang="en-US" altLang="ko-KR" dirty="0"/>
              <a:t>0</a:t>
            </a:r>
            <a:r>
              <a:rPr lang="ko-KR" altLang="en-US" dirty="0"/>
              <a:t>과</a:t>
            </a:r>
            <a:r>
              <a:rPr lang="en-US" altLang="ko-KR" dirty="0"/>
              <a:t>1</a:t>
            </a:r>
            <a:r>
              <a:rPr lang="ko-KR" altLang="en-US" dirty="0"/>
              <a:t>의 범주형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51E165-814E-47C5-A635-DCA84E38B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75" y="1056505"/>
            <a:ext cx="3537132" cy="34799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3074F9-CAC7-4073-82A9-27C07774D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75" y="4883873"/>
            <a:ext cx="7563239" cy="18352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1CBF14-FF62-4B44-B04D-DC3188935044}"/>
              </a:ext>
            </a:extLst>
          </p:cNvPr>
          <p:cNvSpPr txBox="1"/>
          <p:nvPr/>
        </p:nvSpPr>
        <p:spPr>
          <a:xfrm>
            <a:off x="642551" y="9331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데이터 로드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C6DB739-AD94-4C86-B562-DF7BC23D0607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73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28FB7B-CE5C-4B04-BFCC-E5F6D0012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996"/>
            <a:ext cx="12192000" cy="36113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8B7043-8707-493F-A90A-61AD5D27BE2D}"/>
              </a:ext>
            </a:extLst>
          </p:cNvPr>
          <p:cNvSpPr txBox="1"/>
          <p:nvPr/>
        </p:nvSpPr>
        <p:spPr>
          <a:xfrm>
            <a:off x="642551" y="93312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탐색적 분석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distplot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4BB1B-BD65-484A-9ED5-A20AD3A13487}"/>
              </a:ext>
            </a:extLst>
          </p:cNvPr>
          <p:cNvSpPr txBox="1"/>
          <p:nvPr/>
        </p:nvSpPr>
        <p:spPr>
          <a:xfrm>
            <a:off x="1189624" y="4897313"/>
            <a:ext cx="10250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Seaborn</a:t>
            </a:r>
            <a:r>
              <a:rPr lang="ko-KR" altLang="en-US" dirty="0"/>
              <a:t>의 </a:t>
            </a:r>
            <a:r>
              <a:rPr lang="en-US" altLang="ko-KR" dirty="0" err="1"/>
              <a:t>distplot</a:t>
            </a:r>
            <a:r>
              <a:rPr lang="ko-KR" altLang="en-US" dirty="0"/>
              <a:t>을 그려본 결과</a:t>
            </a:r>
            <a:r>
              <a:rPr lang="en-US" altLang="ko-KR" dirty="0"/>
              <a:t> RAD, TAX, INDUS</a:t>
            </a:r>
            <a:r>
              <a:rPr lang="ko-KR" altLang="en-US" dirty="0"/>
              <a:t>변수는 쌍봉분포를 </a:t>
            </a:r>
            <a:r>
              <a:rPr lang="ko-KR" altLang="en-US" dirty="0" err="1"/>
              <a:t>띄고있음을</a:t>
            </a:r>
            <a:r>
              <a:rPr lang="ko-KR" altLang="en-US" dirty="0"/>
              <a:t> 알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다른 그래프를 통해 분포에 대한 추가적인 정보를 얻어보도록 하자</a:t>
            </a:r>
            <a:r>
              <a:rPr lang="en-US" altLang="ko-KR" dirty="0"/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371E915-4597-42F2-896C-BAD294CAFEE2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15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C9D0E06-6B97-406E-9F50-EA9E66A6D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1486"/>
            <a:ext cx="12192000" cy="3588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A27C52-86C9-461F-A0DE-AEA7FD699F67}"/>
              </a:ext>
            </a:extLst>
          </p:cNvPr>
          <p:cNvSpPr txBox="1"/>
          <p:nvPr/>
        </p:nvSpPr>
        <p:spPr>
          <a:xfrm>
            <a:off x="642551" y="93312"/>
            <a:ext cx="298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탐색적 분석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– Scatter plot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6F6ABEC-AE93-45FA-954E-B26DA13F909F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A2436C-1E51-47DE-9250-44C89BFBBC46}"/>
              </a:ext>
            </a:extLst>
          </p:cNvPr>
          <p:cNvSpPr txBox="1"/>
          <p:nvPr/>
        </p:nvSpPr>
        <p:spPr>
          <a:xfrm>
            <a:off x="1188444" y="4837310"/>
            <a:ext cx="846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Seaborn</a:t>
            </a:r>
            <a:r>
              <a:rPr lang="ko-KR" altLang="en-US" dirty="0"/>
              <a:t>의 </a:t>
            </a:r>
            <a:r>
              <a:rPr lang="en-US" altLang="ko-KR" dirty="0"/>
              <a:t>scatterplot</a:t>
            </a:r>
            <a:r>
              <a:rPr lang="ko-KR" altLang="en-US" dirty="0"/>
              <a:t>을 통해 앞서 확인한 세 변수의 분포를 파악할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RAD, TAX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데이터가 확실하게 양분되는 것을 확인할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INDUS</a:t>
            </a:r>
            <a:r>
              <a:rPr lang="ko-KR" altLang="en-US" dirty="0"/>
              <a:t>의 경우에도 다소 양분되는 경향이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61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9083D37-EB7C-44B1-9233-EE890CF36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6404"/>
            <a:ext cx="12192000" cy="3666256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6F1C9AE-6567-4749-A997-215CBA22C6B9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179C9F-904E-4A75-A9C8-21CE9F882616}"/>
              </a:ext>
            </a:extLst>
          </p:cNvPr>
          <p:cNvSpPr txBox="1"/>
          <p:nvPr/>
        </p:nvSpPr>
        <p:spPr>
          <a:xfrm>
            <a:off x="642551" y="93312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탐색적 분석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– </a:t>
            </a:r>
            <a:r>
              <a:rPr lang="ko-KR" altLang="en-US" b="1" dirty="0" err="1">
                <a:solidFill>
                  <a:schemeClr val="accent2">
                    <a:lumMod val="75000"/>
                  </a:schemeClr>
                </a:solidFill>
              </a:rPr>
              <a:t>박스플랏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10AC35-710D-49CC-A0B5-46B45C187CA5}"/>
              </a:ext>
            </a:extLst>
          </p:cNvPr>
          <p:cNvSpPr txBox="1"/>
          <p:nvPr/>
        </p:nvSpPr>
        <p:spPr>
          <a:xfrm>
            <a:off x="800100" y="4883150"/>
            <a:ext cx="10701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/>
              <a:t>박스플랏을</a:t>
            </a:r>
            <a:r>
              <a:rPr lang="ko-KR" altLang="en-US" dirty="0"/>
              <a:t> 그려본 결과</a:t>
            </a:r>
            <a:r>
              <a:rPr lang="en-US" altLang="ko-KR" dirty="0"/>
              <a:t> MEDV, CRIME</a:t>
            </a:r>
            <a:r>
              <a:rPr lang="ko-KR" altLang="en-US" dirty="0"/>
              <a:t> 등의 변수는 이상치를 다수 포함하고 있음을 확인할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RAD, TAX, INDUS</a:t>
            </a:r>
            <a:r>
              <a:rPr lang="ko-KR" altLang="en-US" dirty="0"/>
              <a:t>는 </a:t>
            </a:r>
            <a:r>
              <a:rPr lang="en-US" altLang="ko-KR" dirty="0"/>
              <a:t>Q2-Q3</a:t>
            </a:r>
            <a:r>
              <a:rPr lang="ko-KR" altLang="en-US" dirty="0"/>
              <a:t>구간이 굉장히 길다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해당 변수들을 범주형 변수로 변환하도록 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562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B910A8-86B6-48D7-A28B-D2E49F267941}"/>
              </a:ext>
            </a:extLst>
          </p:cNvPr>
          <p:cNvSpPr txBox="1"/>
          <p:nvPr/>
        </p:nvSpPr>
        <p:spPr>
          <a:xfrm>
            <a:off x="642551" y="93312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탐색적 분석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이상치 제거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34F376-0266-4C0C-AC56-306620DC0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63" y="1511411"/>
            <a:ext cx="7537837" cy="32450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538326-41B9-4489-8CF8-94D4F9163891}"/>
              </a:ext>
            </a:extLst>
          </p:cNvPr>
          <p:cNvSpPr txBox="1"/>
          <p:nvPr/>
        </p:nvSpPr>
        <p:spPr>
          <a:xfrm>
            <a:off x="1282700" y="5159286"/>
            <a:ext cx="9861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앞서 살펴본 </a:t>
            </a:r>
            <a:r>
              <a:rPr lang="ko-KR" altLang="en-US" dirty="0" err="1"/>
              <a:t>박스플랏을</a:t>
            </a:r>
            <a:r>
              <a:rPr lang="ko-KR" altLang="en-US" dirty="0"/>
              <a:t> 활용하여 </a:t>
            </a:r>
            <a:r>
              <a:rPr lang="ko-KR" altLang="en-US" dirty="0">
                <a:solidFill>
                  <a:srgbClr val="C55A11"/>
                </a:solidFill>
              </a:rPr>
              <a:t>이상치를 제거</a:t>
            </a:r>
            <a:r>
              <a:rPr lang="ko-KR" altLang="en-US" dirty="0"/>
              <a:t>하도록 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하나의 데이터가 </a:t>
            </a:r>
            <a:r>
              <a:rPr lang="ko-KR" altLang="en-US" dirty="0" err="1"/>
              <a:t>박스플랏의</a:t>
            </a:r>
            <a:r>
              <a:rPr lang="ko-KR" altLang="en-US" dirty="0"/>
              <a:t> 펜스를 </a:t>
            </a:r>
            <a:r>
              <a:rPr lang="en-US" altLang="ko-KR" dirty="0">
                <a:solidFill>
                  <a:srgbClr val="C55A11"/>
                </a:solidFill>
              </a:rPr>
              <a:t>2</a:t>
            </a:r>
            <a:r>
              <a:rPr lang="ko-KR" altLang="en-US" dirty="0">
                <a:solidFill>
                  <a:srgbClr val="C55A11"/>
                </a:solidFill>
              </a:rPr>
              <a:t>번 이상</a:t>
            </a:r>
            <a:r>
              <a:rPr lang="ko-KR" altLang="en-US" dirty="0"/>
              <a:t> 넘어가면 이상치로 간주하여 제거한다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제거되는 자료는 다음과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[195, 203, 204, 257, 262, 267, 283, 367, 374, 384, 412, 414, 438]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07AD925-BA8D-4F6D-BC2D-3B5B899EE71F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23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08122B-BA79-4429-AA98-936F0AD46AFF}"/>
              </a:ext>
            </a:extLst>
          </p:cNvPr>
          <p:cNvSpPr/>
          <p:nvPr/>
        </p:nvSpPr>
        <p:spPr>
          <a:xfrm>
            <a:off x="805987" y="890442"/>
            <a:ext cx="4081849" cy="264763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31C31-DD22-4CB5-87C8-821E1BDF7A2B}"/>
              </a:ext>
            </a:extLst>
          </p:cNvPr>
          <p:cNvSpPr txBox="1"/>
          <p:nvPr/>
        </p:nvSpPr>
        <p:spPr>
          <a:xfrm>
            <a:off x="642551" y="93312"/>
            <a:ext cx="239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Feature Engineering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618854-9255-4E7F-876E-ACD631DE1C2F}"/>
              </a:ext>
            </a:extLst>
          </p:cNvPr>
          <p:cNvCxnSpPr/>
          <p:nvPr/>
        </p:nvCxnSpPr>
        <p:spPr>
          <a:xfrm>
            <a:off x="543697" y="486629"/>
            <a:ext cx="10985157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73606F5C-1189-4222-BF92-575E5A2A1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28" y="1142928"/>
            <a:ext cx="3772094" cy="14097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68CB05-585D-4ECB-ADB5-BA80F788F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128" y="2955888"/>
            <a:ext cx="3956253" cy="14288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5A19DF-71B4-4DEE-B4D0-17F055632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71" y="3682927"/>
            <a:ext cx="4019757" cy="28322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B30C6B-E84E-4CE6-86AE-9631CB93A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221" y="1009525"/>
            <a:ext cx="3791145" cy="24321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7AE032-8C20-42D6-B3D1-A01C19A9A464}"/>
              </a:ext>
            </a:extLst>
          </p:cNvPr>
          <p:cNvSpPr/>
          <p:nvPr/>
        </p:nvSpPr>
        <p:spPr>
          <a:xfrm>
            <a:off x="695918" y="3670226"/>
            <a:ext cx="4307882" cy="288296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C54B8F-B7E1-4867-9DD1-05F628472173}"/>
              </a:ext>
            </a:extLst>
          </p:cNvPr>
          <p:cNvSpPr/>
          <p:nvPr/>
        </p:nvSpPr>
        <p:spPr>
          <a:xfrm>
            <a:off x="6754532" y="1022661"/>
            <a:ext cx="4081849" cy="163911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3B2AF4-FF91-4726-A66A-EEDC61077CF1}"/>
              </a:ext>
            </a:extLst>
          </p:cNvPr>
          <p:cNvSpPr/>
          <p:nvPr/>
        </p:nvSpPr>
        <p:spPr>
          <a:xfrm>
            <a:off x="6754532" y="2913450"/>
            <a:ext cx="4081849" cy="163911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A2C816B-12B8-4F0C-A314-776AF6E1C4F9}"/>
              </a:ext>
            </a:extLst>
          </p:cNvPr>
          <p:cNvSpPr/>
          <p:nvPr/>
        </p:nvSpPr>
        <p:spPr>
          <a:xfrm>
            <a:off x="5258776" y="2882841"/>
            <a:ext cx="1124816" cy="78738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범주화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748EF9-64BF-4B12-A4E0-6333AE9B53C9}"/>
              </a:ext>
            </a:extLst>
          </p:cNvPr>
          <p:cNvSpPr txBox="1"/>
          <p:nvPr/>
        </p:nvSpPr>
        <p:spPr>
          <a:xfrm>
            <a:off x="6345123" y="5057987"/>
            <a:ext cx="484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RAD, TAX, INDUS </a:t>
            </a:r>
            <a:r>
              <a:rPr lang="ko-KR" altLang="en-US" b="1" dirty="0"/>
              <a:t>세 변수를 </a:t>
            </a:r>
            <a:r>
              <a:rPr lang="ko-KR" altLang="en-US" b="1" dirty="0" err="1"/>
              <a:t>범주화한다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9828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1093</Words>
  <Application>Microsoft Office PowerPoint</Application>
  <PresentationFormat>와이드스크린</PresentationFormat>
  <Paragraphs>210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Malgun Gothic</vt:lpstr>
      <vt:lpstr>Malgun Gothic</vt:lpstr>
      <vt:lpstr>Arial</vt:lpstr>
      <vt:lpstr>Wingdings</vt:lpstr>
      <vt:lpstr>Office 테마</vt:lpstr>
      <vt:lpstr>보스턴  집값 예측하기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보스턴 집값 예측하기</dc:title>
  <dc:creator>mikinkyun@konkuk.ac.kr</dc:creator>
  <cp:lastModifiedBy>mikinkyun@konkuk.ac.kr</cp:lastModifiedBy>
  <cp:revision>55</cp:revision>
  <dcterms:created xsi:type="dcterms:W3CDTF">2020-11-23T00:27:32Z</dcterms:created>
  <dcterms:modified xsi:type="dcterms:W3CDTF">2020-11-24T22:58:16Z</dcterms:modified>
</cp:coreProperties>
</file>