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0963" autoAdjust="0"/>
  </p:normalViewPr>
  <p:slideViewPr>
    <p:cSldViewPr snapToGrid="0">
      <p:cViewPr varScale="1">
        <p:scale>
          <a:sx n="77" d="100"/>
          <a:sy n="77" d="100"/>
        </p:scale>
        <p:origin x="67" y="5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74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3536F-DA4B-4A5D-BC9C-5A2F6585E2E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205DF-3D5E-4B99-AC71-C816ED74E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538"/>
                </a:solidFill>
                <a:effectLst/>
                <a:latin typeface="Nanum Gothic"/>
              </a:rPr>
              <a:t>- </a:t>
            </a:r>
            <a:r>
              <a:rPr lang="ko-KR" altLang="en-US" b="0" i="0" dirty="0">
                <a:solidFill>
                  <a:srgbClr val="333538"/>
                </a:solidFill>
                <a:effectLst/>
                <a:latin typeface="Nanum Gothic"/>
              </a:rPr>
              <a:t>카드사들의 </a:t>
            </a:r>
            <a:r>
              <a:rPr lang="ko-KR" altLang="en-US" b="0" i="0" dirty="0" err="1">
                <a:solidFill>
                  <a:srgbClr val="333538"/>
                </a:solidFill>
                <a:effectLst/>
                <a:latin typeface="Nanum Gothic"/>
              </a:rPr>
              <a:t>캐시카우</a:t>
            </a:r>
            <a:r>
              <a:rPr lang="ko-KR" altLang="en-US" b="0" i="0" dirty="0">
                <a:solidFill>
                  <a:srgbClr val="333538"/>
                </a:solidFill>
                <a:effectLst/>
                <a:latin typeface="Nanum Gothic"/>
              </a:rPr>
              <a:t> 역할을 했던 가맹점 수수료 수익은 갈수록 줄고 있다</a:t>
            </a:r>
            <a:r>
              <a:rPr lang="en-US" altLang="ko-KR" b="0" i="0" dirty="0">
                <a:solidFill>
                  <a:srgbClr val="333538"/>
                </a:solidFill>
                <a:effectLst/>
                <a:latin typeface="Nanum Gothic"/>
              </a:rPr>
              <a:t>.</a:t>
            </a:r>
          </a:p>
          <a:p>
            <a:r>
              <a:rPr lang="en-US" altLang="ko-KR" dirty="0"/>
              <a:t>http://news.bizwatch.co.kr/article/finance/2020/09/07/0016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E045F-9983-4AA6-88CC-C6F86F2734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2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1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http://www.naeil.com/news_view/?id_art=339784</a:t>
            </a:r>
          </a:p>
          <a:p>
            <a:pPr marL="171450" indent="-171450">
              <a:buFontTx/>
              <a:buChar char="-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새롭고 다양한 유형의 지급결제서비스들이 나오면서 과거 금융회사가 주도했던 지급결제 생태계에 구조적인 변화가 일어나고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신용카드 고객을 유지하는 한편 전통적 카드 비즈니스에서 탈피하는 노력을 동시에 해야 하는 상황에 놓였다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b="0" i="0" dirty="0">
              <a:solidFill>
                <a:srgbClr val="000000"/>
              </a:solidFill>
              <a:effectLst/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https://smallake.kr/wp-content/uploads/2019/08/%EB%B9%84%EA%B8%88%EC%9C%B5-%EA%B0%84%ED%8E%B8%EA%B2%B0%EC%A0%9C-%EC%86%A1%EA%B8%88%EC%84%9C%EB%B9%84%EC%8A%A4-%ED%98%84%ED%99%A9.pdf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2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https://www.mk.co.kr/news/economy/view/2020/08/896932/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네이버파이낸셜은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결제 시 네이버페이를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만원 이상 충전하면 포인트를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1.5%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적립해준다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고객으로선 사실상 카드 등 다른 결제 수단보다 페이를 이용하면 가격 할인 혜택을 받는 셈이다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카드사로선 계좌 기반 간편결제액이 커질수록 설 자리가 줄어든다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Gulim" panose="020B0600000101010101" pitchFamily="50" charset="-127"/>
              <a:ea typeface="Gulim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205DF-3D5E-4B99-AC71-C816ED74E9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9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1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http://www.naeil.com/news_view/?id_art=339784</a:t>
            </a:r>
          </a:p>
          <a:p>
            <a:pPr marL="171450" indent="-171450">
              <a:buFontTx/>
              <a:buChar char="-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새롭고 다양한 유형의 지급결제서비스들이 나오면서 과거 금융회사가 주도했던 지급결제 생태계에 구조적인 변화가 일어나고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신용카드 고객을 유지하는 한편 전통적 카드 비즈니스에서 탈피하는 노력을 동시에 해야 하는 상황에 놓였다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b="0" i="0" dirty="0">
              <a:solidFill>
                <a:srgbClr val="000000"/>
              </a:solidFill>
              <a:effectLst/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https://smallake.kr/wp-content/uploads/2019/08/%EB%B9%84%EA%B8%88%EC%9C%B5-%EA%B0%84%ED%8E%B8%EA%B2%B0%EC%A0%9C-%EC%86%A1%EA%B8%88%EC%84%9C%EB%B9%84%EC%8A%A4-%ED%98%84%ED%99%A9.pdf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2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https://www.mk.co.kr/news/economy/view/2020/08/896932/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네이버파이낸셜은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결제 시 네이버페이를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만원 이상 충전하면 포인트를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1.5%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적립해준다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고객으로선 사실상 카드 등 다른 결제 수단보다 페이를 이용하면 가격 할인 혜택을 받는 셈이다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카드사로선 계좌 기반 간편결제액이 커질수록 설 자리가 줄어든다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Gulim" panose="020B0600000101010101" pitchFamily="50" charset="-127"/>
              <a:ea typeface="Gulim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205DF-3D5E-4B99-AC71-C816ED74E9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1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1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https://post.naver.com/viewer/postView.nhn?volumeNo=17254771&amp;memberNo=41768149&amp;vType=VERTICAL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고딕"/>
              </a:rPr>
              <a:t>일반가맹점의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/>
              </a:rPr>
              <a:t>카드수수료율을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/>
              </a:rPr>
              <a:t>우대수수료율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/>
              </a:rPr>
              <a:t> 수준까지 내릴 경우 비용 효율화를 단행할 수밖에 없다고 주장하고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/>
              </a:rPr>
              <a:t>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고딕"/>
              </a:rPr>
              <a:t>비용 효율화에는 구조조정에 따른 인건비 감소와 업무 외주화를 통한 사업비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/>
              </a:rPr>
              <a:t>·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고딕"/>
              </a:rPr>
              <a:t>판관비 축소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고딕"/>
              </a:rPr>
              <a:t>소비자 혜택 축소를 통한 마케팅비 감소 등이 포함된다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/>
              </a:rPr>
              <a:t>.</a:t>
            </a: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나눔고딕"/>
              </a:rPr>
              <a:t>“수익성이 낮아진다면 가장 먼저 비용 절감을 고려한다는 점에서 부가 서비스 혜택은 줄어들 수밖에 없다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/>
              </a:rPr>
              <a:t>.”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/>
              </a:rPr>
              <a:t>고 말했다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/>
              </a:rPr>
              <a:t>이처럼 카드업계가 이익 감소를 막기 위해 무이자 할부나 교통할인 등 카드 혜택을 줄일 것으로 보이자 소비자들은 볼멘소리를 내고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나눔고딕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고딕"/>
              </a:rPr>
              <a:t>수익성 보전을 위해</a:t>
            </a:r>
            <a:endParaRPr lang="en-US" altLang="ko-KR" b="0" i="0" dirty="0">
              <a:solidFill>
                <a:srgbClr val="000000"/>
              </a:solidFill>
              <a:effectLst/>
              <a:latin typeface="나눔고딕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나눔고딕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나눔고딕"/>
              </a:rPr>
              <a:t>2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나눔고딕"/>
              </a:rPr>
              <a:t>https://assets.kpmg/content/dam/kpmg/kr/pdf/2019/kr-issuemonitor-card-new-paradigm-20191104.pdf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205DF-3D5E-4B99-AC71-C816ED74E9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6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https://newsroom.koscom.co.kr/17357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첫째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모바일페이업계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핀테크기업에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긍정적인 영향을 끼친다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금융기관과 계약을 통해 별도로 개발하는 어려움을 완화할 수 있고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신용카드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은행 거래에서 발생하는 수수료 부담이 줄어든다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특히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현재 모바일 페이 업계의 직불 결제 편의성이 커지고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선택지도 넓어지면서 모바일 결제 시장은 점차 확대될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둘째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신용카드사들에게 반갑지 않은 소식일 수밖에 없다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 서비스를 도입하면 카드사들의 고유 영역인 수수료 사업이 악화될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카드사들은 정부로부터 이미 수수료 개편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패러다임 변화 등을 요구 받는 상황이다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따라서 카드사들의 경영 부담이 가중될 것으로 보인다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205DF-3D5E-4B99-AC71-C816ED74E9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9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66953-D6FB-4BFE-A0D3-956DCDD6E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2E29E6-225A-4B7A-BD31-6CC4B705C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035A6-EEF7-4E02-8402-76C7AFC3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37037-FE57-4945-A1E7-6F70FAFB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F3ECB-BB30-4D70-8C69-1F9B5619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0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C2DC3-EACB-481C-B391-6C07B299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ED3A7F-3DBD-47C5-A71E-2BD778C4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A386D-D91C-499E-B13B-15BEEC38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38115-20C0-4838-ADCE-73689FEB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BD4CC-39F0-4AF5-8C96-FF32FC3C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798A7F-3A68-44DA-BC64-6A2B6641F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DF444-D947-443B-8871-E6B632A67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379E5-2C76-4697-B76F-7787E458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76A19-7921-4B3B-874A-4C917728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5DA27-CE87-42FF-91C6-78BABF0A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6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E199C-C6AB-4627-B1D1-D6022D38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8439F-A4CB-4C8A-8A44-99D2306A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1FC74-61A1-406B-9571-E9175CD0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AD650-B8D1-427C-944D-B0FC5FA1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31823-27F5-4928-99B5-C1D4D639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B5F65-5B22-4204-89B8-CB031279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025FF-9463-4691-89FE-D26CE93E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524C9-3A3D-49D3-BA60-E9F3F4E4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0547B-AE87-4AE1-86A8-92AEB578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38D54-3F04-42AD-B0BA-08C8893E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BF7C-F1D7-4CAE-8308-CD02EFF3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97033-37DA-4A1C-A79B-4B8AD9894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5C26D3-6B1E-42E5-99DA-79CBDB98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14775-744E-4549-8FBB-1E6A6351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65168-01E2-4CA1-B72B-EE1644C4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720AB-AFC9-48D9-B028-89993150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6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3A4AF-6D80-4CF3-AA86-34A841F8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CC111-A3AA-4CCB-9A46-125BD21D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B66E85-F926-42F1-A66B-5241F097E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3B9B1-960C-4EBB-9912-92C718B19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41C7F-9B9C-4AA9-8617-2DB320EB0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40391F-4FFE-47B2-A50C-4EF72AC8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08D968-3D88-4D95-B37F-53DC3F71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E66DD3-A892-47EF-9D04-9740BB3C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7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1E9B0-E978-4DD0-9C75-ADB392FC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1D1F36-D9A8-423A-945E-CD487B1C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8DBCF3-F69D-4B83-846B-ABC289BB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BB0AAE-B09E-4EB0-99A1-DB5CD148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9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531990-AFB6-4C8A-8F33-EE0920F8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B50144-6B80-4FD5-8CCB-B3BADC91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E2446-9270-4644-AF95-FAA0E336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9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F047C-8D5A-4960-8E1E-0F310E6E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92BAF-7CCE-45A2-8FF8-7A602531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50EA9-7E9A-4544-B32F-036ACDA6F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37EEF-7773-4BF6-9ADE-F0AFF0ED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D46A3-E188-467F-A5B8-69B8804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572E5-F631-4EB6-8ADC-3C24F848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6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E6F4-4F1B-434D-B24F-94919CD9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A244FB-F5B2-4860-8138-BED5CA397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9DD772-3AA4-42F0-92C4-2D3BDF813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E5B17-D183-474E-A9F9-612714AF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6A262-9365-465F-84E0-F64BB8D0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7DF80-AD51-47BB-BFD4-FFE7A3E4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5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1EC07-B52A-4069-8744-671365BD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BD7B1-5E8C-485B-B48C-AAB57F4E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A8D5-DB98-40E4-AAEC-E612AC9C2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E765-62DC-440E-807A-BAEC3BF4928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5225-3ABE-4A21-8FD8-717206E2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44CFE-EE55-4754-BB19-2F5003F5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63F2-3721-43E4-89AB-264655B7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2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303EB-125C-4DFB-8F5E-C19AE681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416"/>
            <a:ext cx="10515600" cy="383019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“</a:t>
            </a:r>
            <a:r>
              <a:rPr lang="ko-KR" altLang="en-US" sz="2400" b="1" dirty="0" err="1"/>
              <a:t>텔레마케팅</a:t>
            </a:r>
            <a:r>
              <a:rPr lang="ko-KR" altLang="en-US" sz="2400" b="1" dirty="0"/>
              <a:t> 초개인화를 통한 </a:t>
            </a:r>
            <a:r>
              <a:rPr lang="ko-KR" altLang="en-US" sz="2400" b="1" dirty="0" err="1"/>
              <a:t>아웃바운드</a:t>
            </a:r>
            <a:r>
              <a:rPr lang="ko-KR" altLang="en-US" sz="2400" b="1" dirty="0"/>
              <a:t> 성공률 제고와 수익성 향상</a:t>
            </a:r>
            <a:r>
              <a:rPr lang="en-US" altLang="ko-KR" sz="2400" b="1" dirty="0"/>
              <a:t>”</a:t>
            </a:r>
            <a:endParaRPr lang="ko-KR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00593-525C-4B8D-9407-85DEB763D4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97" y="3329382"/>
            <a:ext cx="3385520" cy="218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03CEB-C267-4081-B5E8-99266EEE7498}"/>
              </a:ext>
            </a:extLst>
          </p:cNvPr>
          <p:cNvSpPr txBox="1"/>
          <p:nvPr/>
        </p:nvSpPr>
        <p:spPr>
          <a:xfrm>
            <a:off x="971391" y="1340296"/>
            <a:ext cx="86729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신용카드 수수료 인하</a:t>
            </a:r>
            <a:r>
              <a:rPr lang="en-US" altLang="ko-KR" sz="1400" dirty="0"/>
              <a:t>, </a:t>
            </a:r>
            <a:r>
              <a:rPr lang="ko-KR" altLang="en-US" sz="1400" dirty="0"/>
              <a:t>인건비 상승 등 수익성이 악화되고 있는 시점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경쟁사들의 차별화된 서비스를 적극 출시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이와 같은 위기의 상황에서 수년간의 </a:t>
            </a:r>
            <a:r>
              <a:rPr lang="ko-KR" altLang="en-US" sz="1400" dirty="0" err="1"/>
              <a:t>텔레마케팅</a:t>
            </a:r>
            <a:r>
              <a:rPr lang="ko-KR" altLang="en-US" sz="1400" dirty="0"/>
              <a:t> 사업으로부터 얻은 데이터를 바탕으로 </a:t>
            </a:r>
            <a:r>
              <a:rPr lang="ko-KR" altLang="en-US" sz="1400" dirty="0" err="1"/>
              <a:t>초개인화된</a:t>
            </a:r>
            <a:r>
              <a:rPr lang="ko-KR" altLang="en-US" sz="1400" dirty="0"/>
              <a:t> 서비스를 통해 </a:t>
            </a:r>
            <a:r>
              <a:rPr lang="ko-KR" altLang="en-US" sz="1400" dirty="0" err="1"/>
              <a:t>아웃바운드</a:t>
            </a:r>
            <a:r>
              <a:rPr lang="ko-KR" altLang="en-US" sz="1400" dirty="0"/>
              <a:t> 성공률 증대를 통해 수익성을 개선하고자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공적인 </a:t>
            </a:r>
            <a:r>
              <a:rPr lang="ko-KR" altLang="en-US" sz="1400" dirty="0" err="1"/>
              <a:t>텔레마케팅의</a:t>
            </a:r>
            <a:r>
              <a:rPr lang="ko-KR" altLang="en-US" sz="1400" dirty="0"/>
              <a:t> 요인과</a:t>
            </a:r>
            <a:r>
              <a:rPr lang="en-US" altLang="ko-KR" sz="1400" dirty="0"/>
              <a:t>, </a:t>
            </a:r>
            <a:r>
              <a:rPr lang="ko-KR" altLang="en-US" sz="1400" dirty="0"/>
              <a:t>고객의 특성을 파악하고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차별성있는</a:t>
            </a:r>
            <a:r>
              <a:rPr lang="ko-KR" altLang="en-US" sz="1400" dirty="0"/>
              <a:t> 서비스를 제공하기 위한 요소는 무엇인지 알아보기 위해 </a:t>
            </a:r>
            <a:r>
              <a:rPr lang="ko-KR" altLang="en-US" sz="1400" dirty="0" err="1"/>
              <a:t>텔레마케팅</a:t>
            </a:r>
            <a:r>
              <a:rPr lang="ko-KR" altLang="en-US" sz="1400" dirty="0"/>
              <a:t> 초개인화 프로젝트를 진행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DEDBC03-1ADE-4BA5-B864-F1C4A23B1E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560"/>
          <a:stretch/>
        </p:blipFill>
        <p:spPr>
          <a:xfrm>
            <a:off x="8017670" y="3322055"/>
            <a:ext cx="3568699" cy="2570111"/>
          </a:xfrm>
          <a:prstGeom prst="rect">
            <a:avLst/>
          </a:prstGeom>
        </p:spPr>
      </p:pic>
      <p:pic>
        <p:nvPicPr>
          <p:cNvPr id="16" name="Picture 4" descr="[최저임금법 시행령 ‘발등의 불’] 소상공인 인건비 올해 440만4000원 ↑">
            <a:extLst>
              <a:ext uri="{FF2B5EF4-FFF2-40B4-BE49-F238E27FC236}">
                <a16:creationId xmlns:a16="http://schemas.microsoft.com/office/drawing/2014/main" id="{A210465B-A548-437B-87E8-7EE3CA4B5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91" y="3185902"/>
            <a:ext cx="3086054" cy="284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922B72-977E-4927-8542-85DC9571CF87}"/>
              </a:ext>
            </a:extLst>
          </p:cNvPr>
          <p:cNvSpPr txBox="1"/>
          <p:nvPr/>
        </p:nvSpPr>
        <p:spPr>
          <a:xfrm>
            <a:off x="11449489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5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5CB63EB-8622-452B-A146-2295977014BF}"/>
              </a:ext>
            </a:extLst>
          </p:cNvPr>
          <p:cNvGrpSpPr/>
          <p:nvPr/>
        </p:nvGrpSpPr>
        <p:grpSpPr>
          <a:xfrm>
            <a:off x="0" y="0"/>
            <a:ext cx="7528270" cy="1032103"/>
            <a:chOff x="585216" y="1149096"/>
            <a:chExt cx="7528270" cy="1032103"/>
          </a:xfrm>
        </p:grpSpPr>
        <p:sp>
          <p:nvSpPr>
            <p:cNvPr id="6" name="object 26">
              <a:extLst>
                <a:ext uri="{FF2B5EF4-FFF2-40B4-BE49-F238E27FC236}">
                  <a16:creationId xmlns:a16="http://schemas.microsoft.com/office/drawing/2014/main" id="{22417AA7-7B4C-4A0D-B464-EA4FC6362682}"/>
                </a:ext>
              </a:extLst>
            </p:cNvPr>
            <p:cNvSpPr/>
            <p:nvPr/>
          </p:nvSpPr>
          <p:spPr>
            <a:xfrm>
              <a:off x="585216" y="1149096"/>
              <a:ext cx="67310" cy="330835"/>
            </a:xfrm>
            <a:custGeom>
              <a:avLst/>
              <a:gdLst/>
              <a:ahLst/>
              <a:cxnLst/>
              <a:rect l="l" t="t" r="r" b="b"/>
              <a:pathLst>
                <a:path w="67309" h="330834">
                  <a:moveTo>
                    <a:pt x="67056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67056" y="330708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endParaRPr>
                <a:latin typeface="+mj-lt"/>
              </a:endParaRPr>
            </a:p>
          </p:txBody>
        </p:sp>
        <p:sp>
          <p:nvSpPr>
            <p:cNvPr id="7" name="object 27">
              <a:extLst>
                <a:ext uri="{FF2B5EF4-FFF2-40B4-BE49-F238E27FC236}">
                  <a16:creationId xmlns:a16="http://schemas.microsoft.com/office/drawing/2014/main" id="{467B7022-2C45-4191-ACE0-4C20AA96BF46}"/>
                </a:ext>
              </a:extLst>
            </p:cNvPr>
            <p:cNvSpPr txBox="1"/>
            <p:nvPr/>
          </p:nvSpPr>
          <p:spPr>
            <a:xfrm>
              <a:off x="652526" y="1157201"/>
              <a:ext cx="7460960" cy="102399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46990">
                <a:lnSpc>
                  <a:spcPct val="100000"/>
                </a:lnSpc>
                <a:spcBef>
                  <a:spcPts val="105"/>
                </a:spcBef>
              </a:pPr>
              <a:r>
                <a:rPr lang="ko-KR" altLang="en-US" sz="2400" b="1" dirty="0">
                  <a:latin typeface="+mj-lt"/>
                  <a:cs typeface="Malgun Gothic"/>
                </a:rPr>
                <a:t>현황</a:t>
              </a:r>
              <a:r>
                <a:rPr lang="en-US" altLang="ko-KR" sz="2400" b="1" dirty="0">
                  <a:latin typeface="+mj-lt"/>
                  <a:cs typeface="Malgun Gothic"/>
                </a:rPr>
                <a:t>1 – </a:t>
              </a:r>
              <a:r>
                <a:rPr lang="ko-KR" altLang="en-US" sz="2400" b="1" dirty="0">
                  <a:latin typeface="+mj-lt"/>
                  <a:cs typeface="Malgun Gothic"/>
                </a:rPr>
                <a:t>경쟁 심화</a:t>
              </a:r>
              <a:endParaRPr lang="en-US" altLang="ko-KR" sz="2400" b="1" dirty="0">
                <a:latin typeface="+mj-lt"/>
                <a:cs typeface="Malgun Gothic"/>
              </a:endParaRPr>
            </a:p>
            <a:p>
              <a:pPr marL="389890" indent="-342900">
                <a:lnSpc>
                  <a:spcPct val="100000"/>
                </a:lnSpc>
                <a:spcBef>
                  <a:spcPts val="105"/>
                </a:spcBef>
                <a:buFont typeface="Wingdings" panose="05000000000000000000" pitchFamily="2" charset="2"/>
                <a:buChar char="Ø"/>
              </a:pPr>
              <a:r>
                <a:rPr lang="ko-KR" altLang="en-US" sz="2000" b="1" dirty="0">
                  <a:latin typeface="+mj-lt"/>
                  <a:cs typeface="Malgun Gothic"/>
                </a:rPr>
                <a:t>다양한 지급결제 서비스들의 등장</a:t>
              </a:r>
              <a:r>
                <a:rPr lang="en-US" altLang="ko-KR" sz="2000" b="1" dirty="0">
                  <a:latin typeface="+mj-lt"/>
                  <a:cs typeface="Malgun Gothic"/>
                </a:rPr>
                <a:t>(</a:t>
              </a:r>
              <a:r>
                <a:rPr lang="ko-KR" altLang="en-US" sz="2000" b="1" dirty="0">
                  <a:latin typeface="+mj-lt"/>
                  <a:cs typeface="Malgun Gothic"/>
                </a:rPr>
                <a:t>간편결제</a:t>
              </a:r>
              <a:r>
                <a:rPr lang="en-US" altLang="ko-KR" sz="2000" b="1" dirty="0">
                  <a:latin typeface="+mj-lt"/>
                  <a:cs typeface="Malgun Gothic"/>
                </a:rPr>
                <a:t>, PISP*</a:t>
              </a:r>
              <a:r>
                <a:rPr lang="ko-KR" altLang="en-US" sz="2000" b="1" dirty="0">
                  <a:latin typeface="+mj-lt"/>
                  <a:cs typeface="Malgun Gothic"/>
                </a:rPr>
                <a:t>등</a:t>
              </a:r>
              <a:r>
                <a:rPr lang="en-US" altLang="ko-KR" sz="2000" b="1" dirty="0">
                  <a:latin typeface="+mj-lt"/>
                  <a:cs typeface="Malgun Gothic"/>
                </a:rPr>
                <a:t>)</a:t>
              </a:r>
            </a:p>
            <a:p>
              <a:pPr marL="389890" indent="-342900">
                <a:lnSpc>
                  <a:spcPct val="100000"/>
                </a:lnSpc>
                <a:spcBef>
                  <a:spcPts val="105"/>
                </a:spcBef>
                <a:buFont typeface="Wingdings" panose="05000000000000000000" pitchFamily="2" charset="2"/>
                <a:buChar char="Ø"/>
              </a:pPr>
              <a:r>
                <a:rPr lang="ko-KR" altLang="en-US" sz="2000" b="1" dirty="0">
                  <a:latin typeface="+mj-lt"/>
                  <a:cs typeface="Malgun Gothic"/>
                </a:rPr>
                <a:t>기존 금융회사가 주도했던 지급결제 생태계에 변화</a:t>
              </a:r>
              <a:endParaRPr sz="2000" b="1" dirty="0">
                <a:latin typeface="+mj-lt"/>
                <a:cs typeface="Malgun Gothic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B2954A-0F09-46DE-857A-AA4336964145}"/>
              </a:ext>
            </a:extLst>
          </p:cNvPr>
          <p:cNvGrpSpPr/>
          <p:nvPr/>
        </p:nvGrpSpPr>
        <p:grpSpPr>
          <a:xfrm>
            <a:off x="1973896" y="2194987"/>
            <a:ext cx="4608117" cy="2417574"/>
            <a:chOff x="1331526" y="1908719"/>
            <a:chExt cx="4608117" cy="241757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A07E86A-B3AE-4679-90AC-9EF03E2EA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526" y="1908719"/>
              <a:ext cx="4608117" cy="222630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86DDB6-83DB-466C-88F5-37175BD6F7D6}"/>
                </a:ext>
              </a:extLst>
            </p:cNvPr>
            <p:cNvSpPr txBox="1"/>
            <p:nvPr/>
          </p:nvSpPr>
          <p:spPr>
            <a:xfrm>
              <a:off x="1331526" y="4064683"/>
              <a:ext cx="12522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출처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금융결제원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F898190-DFD3-4C32-A867-FC3C794A625C}"/>
              </a:ext>
            </a:extLst>
          </p:cNvPr>
          <p:cNvSpPr txBox="1"/>
          <p:nvPr/>
        </p:nvSpPr>
        <p:spPr>
          <a:xfrm>
            <a:off x="0" y="6519446"/>
            <a:ext cx="117816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j-lt"/>
                <a:cs typeface="Malgun Gothic"/>
              </a:rPr>
              <a:t>*PISP(</a:t>
            </a:r>
            <a:r>
              <a:rPr lang="ko-KR" altLang="en-US" sz="1600" b="1" dirty="0">
                <a:latin typeface="+mj-lt"/>
                <a:cs typeface="Malgun Gothic"/>
              </a:rPr>
              <a:t>지급지시서비스업</a:t>
            </a:r>
            <a:r>
              <a:rPr lang="en-US" altLang="ko-KR" sz="1600" b="1" dirty="0">
                <a:latin typeface="+mj-lt"/>
                <a:cs typeface="Malgun Gothic"/>
              </a:rPr>
              <a:t>): </a:t>
            </a:r>
            <a:r>
              <a:rPr lang="ko-KR" altLang="en-US" sz="1600" b="1" dirty="0">
                <a:latin typeface="+mj-lt"/>
                <a:cs typeface="Malgun Gothic"/>
              </a:rPr>
              <a:t>소비자가 동의할 경우 소비자의 은행 계좌에서 타인의 은행 계좌로 직접 자금을 이체해주는 서비스</a:t>
            </a:r>
            <a:endParaRPr lang="ko-KR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778DA3-6C19-4E25-94BF-AD3C5EF8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80" y="1814512"/>
            <a:ext cx="2857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27">
            <a:extLst>
              <a:ext uri="{FF2B5EF4-FFF2-40B4-BE49-F238E27FC236}">
                <a16:creationId xmlns:a16="http://schemas.microsoft.com/office/drawing/2014/main" id="{715969B1-F65A-4843-AB2A-79CDD7F1D0EC}"/>
              </a:ext>
            </a:extLst>
          </p:cNvPr>
          <p:cNvSpPr txBox="1"/>
          <p:nvPr/>
        </p:nvSpPr>
        <p:spPr>
          <a:xfrm>
            <a:off x="1291469" y="5624016"/>
            <a:ext cx="9198753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2400" b="1" dirty="0">
                <a:latin typeface="+mj-lt"/>
                <a:cs typeface="Malgun Gothic"/>
              </a:rPr>
              <a:t>기존 수익구조 개선을 위해 새로운 돌파구의 필요성</a:t>
            </a:r>
            <a:endParaRPr sz="2000" b="1" dirty="0">
              <a:latin typeface="+mj-lt"/>
              <a:cs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0EC17-F9FF-45AD-9315-2EE00EF591C3}"/>
              </a:ext>
            </a:extLst>
          </p:cNvPr>
          <p:cNvSpPr txBox="1"/>
          <p:nvPr/>
        </p:nvSpPr>
        <p:spPr>
          <a:xfrm>
            <a:off x="11449489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00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79ED91-4AA4-45D8-8C8D-D9CB8F0559B3}"/>
              </a:ext>
            </a:extLst>
          </p:cNvPr>
          <p:cNvSpPr txBox="1"/>
          <p:nvPr/>
        </p:nvSpPr>
        <p:spPr>
          <a:xfrm>
            <a:off x="11449489" y="68580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11.26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CB63EB-8622-452B-A146-2295977014BF}"/>
              </a:ext>
            </a:extLst>
          </p:cNvPr>
          <p:cNvGrpSpPr/>
          <p:nvPr/>
        </p:nvGrpSpPr>
        <p:grpSpPr>
          <a:xfrm>
            <a:off x="0" y="-6967"/>
            <a:ext cx="7528270" cy="711503"/>
            <a:chOff x="585216" y="1149096"/>
            <a:chExt cx="7528270" cy="711503"/>
          </a:xfrm>
        </p:grpSpPr>
        <p:sp>
          <p:nvSpPr>
            <p:cNvPr id="6" name="object 26">
              <a:extLst>
                <a:ext uri="{FF2B5EF4-FFF2-40B4-BE49-F238E27FC236}">
                  <a16:creationId xmlns:a16="http://schemas.microsoft.com/office/drawing/2014/main" id="{22417AA7-7B4C-4A0D-B464-EA4FC6362682}"/>
                </a:ext>
              </a:extLst>
            </p:cNvPr>
            <p:cNvSpPr/>
            <p:nvPr/>
          </p:nvSpPr>
          <p:spPr>
            <a:xfrm>
              <a:off x="585216" y="1149096"/>
              <a:ext cx="67310" cy="330835"/>
            </a:xfrm>
            <a:custGeom>
              <a:avLst/>
              <a:gdLst/>
              <a:ahLst/>
              <a:cxnLst/>
              <a:rect l="l" t="t" r="r" b="b"/>
              <a:pathLst>
                <a:path w="67309" h="330834">
                  <a:moveTo>
                    <a:pt x="67056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67056" y="330708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endParaRPr>
                <a:latin typeface="+mj-lt"/>
              </a:endParaRPr>
            </a:p>
          </p:txBody>
        </p:sp>
        <p:sp>
          <p:nvSpPr>
            <p:cNvPr id="7" name="object 27">
              <a:extLst>
                <a:ext uri="{FF2B5EF4-FFF2-40B4-BE49-F238E27FC236}">
                  <a16:creationId xmlns:a16="http://schemas.microsoft.com/office/drawing/2014/main" id="{467B7022-2C45-4191-ACE0-4C20AA96BF46}"/>
                </a:ext>
              </a:extLst>
            </p:cNvPr>
            <p:cNvSpPr txBox="1"/>
            <p:nvPr/>
          </p:nvSpPr>
          <p:spPr>
            <a:xfrm>
              <a:off x="652526" y="1157201"/>
              <a:ext cx="7460960" cy="70339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46990">
                <a:lnSpc>
                  <a:spcPct val="100000"/>
                </a:lnSpc>
                <a:spcBef>
                  <a:spcPts val="105"/>
                </a:spcBef>
              </a:pPr>
              <a:r>
                <a:rPr lang="ko-KR" altLang="en-US" sz="2400" b="1" dirty="0">
                  <a:latin typeface="+mj-lt"/>
                  <a:cs typeface="Malgun Gothic"/>
                </a:rPr>
                <a:t>현황</a:t>
              </a:r>
              <a:r>
                <a:rPr lang="en-US" altLang="ko-KR" sz="2400" b="1" dirty="0">
                  <a:latin typeface="+mj-lt"/>
                  <a:cs typeface="Malgun Gothic"/>
                </a:rPr>
                <a:t>1 – </a:t>
              </a:r>
              <a:r>
                <a:rPr lang="ko-KR" altLang="en-US" sz="2400" b="1" dirty="0">
                  <a:latin typeface="+mj-lt"/>
                  <a:cs typeface="Malgun Gothic"/>
                </a:rPr>
                <a:t>경쟁 심화</a:t>
              </a:r>
              <a:endParaRPr lang="en-US" altLang="ko-KR" sz="2400" b="1" dirty="0">
                <a:latin typeface="+mj-lt"/>
                <a:cs typeface="Malgun Gothic"/>
              </a:endParaRPr>
            </a:p>
            <a:p>
              <a:pPr marL="389890" indent="-342900">
                <a:lnSpc>
                  <a:spcPct val="100000"/>
                </a:lnSpc>
                <a:spcBef>
                  <a:spcPts val="105"/>
                </a:spcBef>
                <a:buFont typeface="Wingdings" panose="05000000000000000000" pitchFamily="2" charset="2"/>
                <a:buChar char="Ø"/>
              </a:pPr>
              <a:r>
                <a:rPr lang="ko-KR" altLang="en-US" sz="2000" b="1" dirty="0">
                  <a:latin typeface="+mj-lt"/>
                  <a:cs typeface="Malgun Gothic"/>
                </a:rPr>
                <a:t>카드산업</a:t>
              </a:r>
              <a:r>
                <a:rPr lang="en-US" altLang="ko-KR" sz="2000" b="1" dirty="0">
                  <a:latin typeface="+mj-lt"/>
                  <a:cs typeface="Malgun Gothic"/>
                </a:rPr>
                <a:t>, </a:t>
              </a:r>
              <a:r>
                <a:rPr lang="ko-KR" altLang="en-US" sz="2000" b="1" dirty="0">
                  <a:latin typeface="+mj-lt"/>
                  <a:cs typeface="Malgun Gothic"/>
                </a:rPr>
                <a:t>포화상태에 도달한 성숙기 산업</a:t>
              </a:r>
              <a:endParaRPr sz="2000" b="1" dirty="0">
                <a:latin typeface="+mj-lt"/>
                <a:cs typeface="Malgun Gothic"/>
              </a:endParaRPr>
            </a:p>
          </p:txBody>
        </p:sp>
      </p:grpSp>
      <p:sp>
        <p:nvSpPr>
          <p:cNvPr id="14" name="object 27">
            <a:extLst>
              <a:ext uri="{FF2B5EF4-FFF2-40B4-BE49-F238E27FC236}">
                <a16:creationId xmlns:a16="http://schemas.microsoft.com/office/drawing/2014/main" id="{D552892B-1038-4AE1-B839-0BA989A5D491}"/>
              </a:ext>
            </a:extLst>
          </p:cNvPr>
          <p:cNvSpPr txBox="1"/>
          <p:nvPr/>
        </p:nvSpPr>
        <p:spPr>
          <a:xfrm>
            <a:off x="1291469" y="5958715"/>
            <a:ext cx="9198753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z="2400" b="1" dirty="0">
                <a:latin typeface="+mj-lt"/>
                <a:cs typeface="Malgun Gothic"/>
              </a:rPr>
              <a:t>S</a:t>
            </a:r>
            <a:r>
              <a:rPr lang="ko-KR" altLang="en-US" sz="2400" b="1" dirty="0">
                <a:latin typeface="+mj-lt"/>
                <a:cs typeface="Malgun Gothic"/>
              </a:rPr>
              <a:t>카드사의 독자적인 간편결제 시스템 개발 필요</a:t>
            </a:r>
            <a:endParaRPr sz="2000" b="1" dirty="0">
              <a:latin typeface="+mj-lt"/>
              <a:cs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7B6FC0-3C53-4541-8E4F-41485ADF7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"/>
          <a:stretch/>
        </p:blipFill>
        <p:spPr>
          <a:xfrm>
            <a:off x="3253466" y="1025082"/>
            <a:ext cx="5685067" cy="901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557F8C-DED4-4DB7-925A-C8F3895BE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34" y="2007673"/>
            <a:ext cx="3383573" cy="35817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904044-7242-436D-950C-9619FB8B9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217" y="1984227"/>
            <a:ext cx="3414056" cy="3612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8C59D1-69F2-4739-8F10-9FA04432AE93}"/>
              </a:ext>
            </a:extLst>
          </p:cNvPr>
          <p:cNvSpPr txBox="1"/>
          <p:nvPr/>
        </p:nvSpPr>
        <p:spPr>
          <a:xfrm>
            <a:off x="11449489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1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5CB63EB-8622-452B-A146-2295977014BF}"/>
              </a:ext>
            </a:extLst>
          </p:cNvPr>
          <p:cNvGrpSpPr/>
          <p:nvPr/>
        </p:nvGrpSpPr>
        <p:grpSpPr>
          <a:xfrm>
            <a:off x="0" y="0"/>
            <a:ext cx="7528270" cy="1023998"/>
            <a:chOff x="585216" y="1157201"/>
            <a:chExt cx="7528270" cy="1023998"/>
          </a:xfrm>
        </p:grpSpPr>
        <p:sp>
          <p:nvSpPr>
            <p:cNvPr id="6" name="object 26">
              <a:extLst>
                <a:ext uri="{FF2B5EF4-FFF2-40B4-BE49-F238E27FC236}">
                  <a16:creationId xmlns:a16="http://schemas.microsoft.com/office/drawing/2014/main" id="{22417AA7-7B4C-4A0D-B464-EA4FC6362682}"/>
                </a:ext>
              </a:extLst>
            </p:cNvPr>
            <p:cNvSpPr/>
            <p:nvPr/>
          </p:nvSpPr>
          <p:spPr>
            <a:xfrm>
              <a:off x="585216" y="1160819"/>
              <a:ext cx="67310" cy="330835"/>
            </a:xfrm>
            <a:custGeom>
              <a:avLst/>
              <a:gdLst/>
              <a:ahLst/>
              <a:cxnLst/>
              <a:rect l="l" t="t" r="r" b="b"/>
              <a:pathLst>
                <a:path w="67309" h="330834">
                  <a:moveTo>
                    <a:pt x="67056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67056" y="330708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endParaRPr>
                <a:latin typeface="+mj-lt"/>
              </a:endParaRPr>
            </a:p>
          </p:txBody>
        </p:sp>
        <p:sp>
          <p:nvSpPr>
            <p:cNvPr id="7" name="object 27">
              <a:extLst>
                <a:ext uri="{FF2B5EF4-FFF2-40B4-BE49-F238E27FC236}">
                  <a16:creationId xmlns:a16="http://schemas.microsoft.com/office/drawing/2014/main" id="{467B7022-2C45-4191-ACE0-4C20AA96BF46}"/>
                </a:ext>
              </a:extLst>
            </p:cNvPr>
            <p:cNvSpPr txBox="1"/>
            <p:nvPr/>
          </p:nvSpPr>
          <p:spPr>
            <a:xfrm>
              <a:off x="652526" y="1157201"/>
              <a:ext cx="7460960" cy="102399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46990">
                <a:lnSpc>
                  <a:spcPct val="100000"/>
                </a:lnSpc>
                <a:spcBef>
                  <a:spcPts val="105"/>
                </a:spcBef>
              </a:pPr>
              <a:r>
                <a:rPr lang="ko-KR" altLang="en-US" sz="2400" b="1" dirty="0">
                  <a:latin typeface="+mj-lt"/>
                  <a:cs typeface="Malgun Gothic"/>
                </a:rPr>
                <a:t>현황</a:t>
              </a:r>
              <a:r>
                <a:rPr lang="en-US" altLang="ko-KR" sz="2400" b="1" dirty="0">
                  <a:latin typeface="+mj-lt"/>
                  <a:cs typeface="Malgun Gothic"/>
                </a:rPr>
                <a:t>2 –</a:t>
              </a:r>
              <a:r>
                <a:rPr lang="ko-KR" altLang="en-US" sz="2400" b="1" dirty="0">
                  <a:latin typeface="+mj-lt"/>
                  <a:cs typeface="Malgun Gothic"/>
                </a:rPr>
                <a:t>경영수익 악화</a:t>
              </a:r>
              <a:endParaRPr lang="en-US" altLang="ko-KR" sz="2400" b="1" dirty="0">
                <a:latin typeface="+mj-lt"/>
                <a:cs typeface="Malgun Gothic"/>
              </a:endParaRPr>
            </a:p>
            <a:p>
              <a:pPr marL="389890" indent="-342900">
                <a:lnSpc>
                  <a:spcPct val="100000"/>
                </a:lnSpc>
                <a:spcBef>
                  <a:spcPts val="105"/>
                </a:spcBef>
                <a:buFont typeface="Wingdings" panose="05000000000000000000" pitchFamily="2" charset="2"/>
                <a:buChar char="Ø"/>
              </a:pPr>
              <a:r>
                <a:rPr lang="ko-KR" altLang="en-US" sz="2000" b="1" dirty="0">
                  <a:latin typeface="+mj-lt"/>
                  <a:cs typeface="Malgun Gothic"/>
                </a:rPr>
                <a:t>정부의 카드 수수료 인하정책</a:t>
              </a:r>
              <a:endParaRPr lang="en-US" altLang="ko-KR" sz="2000" b="1" dirty="0">
                <a:latin typeface="+mj-lt"/>
                <a:cs typeface="Malgun Gothic"/>
              </a:endParaRPr>
            </a:p>
            <a:p>
              <a:pPr marL="389890" indent="-342900">
                <a:lnSpc>
                  <a:spcPct val="100000"/>
                </a:lnSpc>
                <a:spcBef>
                  <a:spcPts val="105"/>
                </a:spcBef>
                <a:buFont typeface="Wingdings" panose="05000000000000000000" pitchFamily="2" charset="2"/>
                <a:buChar char="Ø"/>
              </a:pPr>
              <a:r>
                <a:rPr lang="ko-KR" altLang="en-US" sz="2000" b="1" dirty="0">
                  <a:latin typeface="+mj-lt"/>
                  <a:cs typeface="Malgun Gothic"/>
                </a:rPr>
                <a:t>인건비 상승</a:t>
              </a:r>
              <a:endParaRPr lang="en-US" altLang="ko-KR" sz="2000" b="1" dirty="0">
                <a:latin typeface="+mj-lt"/>
                <a:cs typeface="Malgun Gothic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8E9FEC-9B4C-41A1-BFAF-2BD43E5E2586}"/>
              </a:ext>
            </a:extLst>
          </p:cNvPr>
          <p:cNvSpPr txBox="1"/>
          <p:nvPr/>
        </p:nvSpPr>
        <p:spPr>
          <a:xfrm>
            <a:off x="2879308" y="151851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수익성 저하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ED2CF-1640-4F78-943F-704CC3E57453}"/>
              </a:ext>
            </a:extLst>
          </p:cNvPr>
          <p:cNvSpPr txBox="1"/>
          <p:nvPr/>
        </p:nvSpPr>
        <p:spPr>
          <a:xfrm>
            <a:off x="7483772" y="2388808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비용 효율화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구조조정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업무 외주화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소비자 혜택 축소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EE89C7-63FB-4993-9FE6-5142171ECDFD}"/>
              </a:ext>
            </a:extLst>
          </p:cNvPr>
          <p:cNvSpPr txBox="1"/>
          <p:nvPr/>
        </p:nvSpPr>
        <p:spPr>
          <a:xfrm>
            <a:off x="2835218" y="398437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소비자 불만 증가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DFB8CE-B5E4-4F3E-9552-A2E492240F74}"/>
              </a:ext>
            </a:extLst>
          </p:cNvPr>
          <p:cNvGrpSpPr/>
          <p:nvPr/>
        </p:nvGrpSpPr>
        <p:grpSpPr>
          <a:xfrm rot="1332208">
            <a:off x="4235815" y="1220641"/>
            <a:ext cx="3246422" cy="3342207"/>
            <a:chOff x="2800350" y="2147960"/>
            <a:chExt cx="3246422" cy="3342207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5ABB048-BBD5-448D-BFEE-B849B355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708" y="2312886"/>
              <a:ext cx="1704064" cy="2236859"/>
            </a:xfrm>
            <a:custGeom>
              <a:avLst/>
              <a:gdLst>
                <a:gd name="T0" fmla="*/ 4890 w 6449"/>
                <a:gd name="T1" fmla="*/ 8468 h 8468"/>
                <a:gd name="T2" fmla="*/ 2823 w 6449"/>
                <a:gd name="T3" fmla="*/ 756 h 8468"/>
                <a:gd name="T4" fmla="*/ 0 w 6449"/>
                <a:gd name="T5" fmla="*/ 0 h 8468"/>
                <a:gd name="T6" fmla="*/ 0 w 6449"/>
                <a:gd name="T7" fmla="*/ 1693 h 8468"/>
                <a:gd name="T8" fmla="*/ 3952 w 6449"/>
                <a:gd name="T9" fmla="*/ 5645 h 8468"/>
                <a:gd name="T10" fmla="*/ 3423 w 6449"/>
                <a:gd name="T11" fmla="*/ 7621 h 8468"/>
                <a:gd name="T12" fmla="*/ 4890 w 6449"/>
                <a:gd name="T13" fmla="*/ 8468 h 8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49" h="8468">
                  <a:moveTo>
                    <a:pt x="4890" y="8468"/>
                  </a:moveTo>
                  <a:cubicBezTo>
                    <a:pt x="6449" y="5768"/>
                    <a:pt x="5523" y="2315"/>
                    <a:pt x="2823" y="756"/>
                  </a:cubicBezTo>
                  <a:cubicBezTo>
                    <a:pt x="1965" y="261"/>
                    <a:pt x="991" y="0"/>
                    <a:pt x="0" y="0"/>
                  </a:cubicBezTo>
                  <a:lnTo>
                    <a:pt x="0" y="1693"/>
                  </a:lnTo>
                  <a:cubicBezTo>
                    <a:pt x="2183" y="1693"/>
                    <a:pt x="3952" y="3463"/>
                    <a:pt x="3952" y="5645"/>
                  </a:cubicBezTo>
                  <a:cubicBezTo>
                    <a:pt x="3952" y="6339"/>
                    <a:pt x="3770" y="7021"/>
                    <a:pt x="3423" y="7621"/>
                  </a:cubicBezTo>
                  <a:lnTo>
                    <a:pt x="4890" y="8468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DBE463E-F585-47D0-8066-1C60377FC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130" y="4308991"/>
              <a:ext cx="2583615" cy="1181176"/>
            </a:xfrm>
            <a:custGeom>
              <a:avLst/>
              <a:gdLst>
                <a:gd name="T0" fmla="*/ 0 w 19557"/>
                <a:gd name="T1" fmla="*/ 1694 h 8945"/>
                <a:gd name="T2" fmla="*/ 15424 w 19557"/>
                <a:gd name="T3" fmla="*/ 5827 h 8945"/>
                <a:gd name="T4" fmla="*/ 19557 w 19557"/>
                <a:gd name="T5" fmla="*/ 1694 h 8945"/>
                <a:gd name="T6" fmla="*/ 16623 w 19557"/>
                <a:gd name="T7" fmla="*/ 0 h 8945"/>
                <a:gd name="T8" fmla="*/ 5826 w 19557"/>
                <a:gd name="T9" fmla="*/ 2893 h 8945"/>
                <a:gd name="T10" fmla="*/ 2933 w 19557"/>
                <a:gd name="T11" fmla="*/ 0 h 8945"/>
                <a:gd name="T12" fmla="*/ 0 w 19557"/>
                <a:gd name="T13" fmla="*/ 1694 h 8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57" h="8945">
                  <a:moveTo>
                    <a:pt x="0" y="1694"/>
                  </a:moveTo>
                  <a:cubicBezTo>
                    <a:pt x="3118" y="7095"/>
                    <a:pt x="10023" y="8945"/>
                    <a:pt x="15424" y="5827"/>
                  </a:cubicBezTo>
                  <a:cubicBezTo>
                    <a:pt x="17140" y="4836"/>
                    <a:pt x="18566" y="3410"/>
                    <a:pt x="19557" y="1694"/>
                  </a:cubicBezTo>
                  <a:lnTo>
                    <a:pt x="16623" y="0"/>
                  </a:lnTo>
                  <a:cubicBezTo>
                    <a:pt x="14441" y="3781"/>
                    <a:pt x="9607" y="5076"/>
                    <a:pt x="5826" y="2893"/>
                  </a:cubicBezTo>
                  <a:cubicBezTo>
                    <a:pt x="4625" y="2200"/>
                    <a:pt x="3627" y="1202"/>
                    <a:pt x="2933" y="0"/>
                  </a:cubicBezTo>
                  <a:lnTo>
                    <a:pt x="0" y="1694"/>
                  </a:lnTo>
                  <a:close/>
                </a:path>
              </a:pathLst>
            </a:custGeom>
            <a:solidFill>
              <a:srgbClr val="A6A6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0EE523E6-8D40-4FF3-9895-187E63203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350" y="2290324"/>
              <a:ext cx="1490505" cy="2236859"/>
            </a:xfrm>
            <a:custGeom>
              <a:avLst/>
              <a:gdLst>
                <a:gd name="T0" fmla="*/ 11291 w 11291"/>
                <a:gd name="T1" fmla="*/ 0 h 16937"/>
                <a:gd name="T2" fmla="*/ 0 w 11291"/>
                <a:gd name="T3" fmla="*/ 11291 h 16937"/>
                <a:gd name="T4" fmla="*/ 1513 w 11291"/>
                <a:gd name="T5" fmla="*/ 16937 h 16937"/>
                <a:gd name="T6" fmla="*/ 4446 w 11291"/>
                <a:gd name="T7" fmla="*/ 15243 h 16937"/>
                <a:gd name="T8" fmla="*/ 7339 w 11291"/>
                <a:gd name="T9" fmla="*/ 4446 h 16937"/>
                <a:gd name="T10" fmla="*/ 11291 w 11291"/>
                <a:gd name="T11" fmla="*/ 3387 h 16937"/>
                <a:gd name="T12" fmla="*/ 11291 w 11291"/>
                <a:gd name="T13" fmla="*/ 0 h 16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91" h="16937">
                  <a:moveTo>
                    <a:pt x="11291" y="0"/>
                  </a:moveTo>
                  <a:cubicBezTo>
                    <a:pt x="5055" y="0"/>
                    <a:pt x="0" y="5055"/>
                    <a:pt x="0" y="11291"/>
                  </a:cubicBezTo>
                  <a:cubicBezTo>
                    <a:pt x="0" y="13273"/>
                    <a:pt x="522" y="15220"/>
                    <a:pt x="1513" y="16937"/>
                  </a:cubicBezTo>
                  <a:lnTo>
                    <a:pt x="4446" y="15243"/>
                  </a:lnTo>
                  <a:cubicBezTo>
                    <a:pt x="2264" y="11463"/>
                    <a:pt x="3559" y="6629"/>
                    <a:pt x="7339" y="4446"/>
                  </a:cubicBezTo>
                  <a:cubicBezTo>
                    <a:pt x="8541" y="3753"/>
                    <a:pt x="9904" y="3387"/>
                    <a:pt x="11291" y="3387"/>
                  </a:cubicBezTo>
                  <a:lnTo>
                    <a:pt x="11291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58512F2D-AC70-4818-918C-66BCAE3F80D5}"/>
                </a:ext>
              </a:extLst>
            </p:cNvPr>
            <p:cNvSpPr/>
            <p:nvPr/>
          </p:nvSpPr>
          <p:spPr>
            <a:xfrm rot="12624309" flipH="1">
              <a:off x="5054452" y="4404439"/>
              <a:ext cx="653745" cy="32827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1F503B01-77AC-46A4-A73C-5094C9BBEFC2}"/>
                </a:ext>
              </a:extLst>
            </p:cNvPr>
            <p:cNvSpPr/>
            <p:nvPr/>
          </p:nvSpPr>
          <p:spPr>
            <a:xfrm rot="8975691" flipH="1" flipV="1">
              <a:off x="2809465" y="4144855"/>
              <a:ext cx="653745" cy="32827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38ECDDA3-B32A-479B-8E4F-F104DE98F259}"/>
                </a:ext>
              </a:extLst>
            </p:cNvPr>
            <p:cNvSpPr/>
            <p:nvPr/>
          </p:nvSpPr>
          <p:spPr>
            <a:xfrm rot="5400000">
              <a:off x="4132020" y="2310695"/>
              <a:ext cx="653744" cy="32827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object 27">
            <a:extLst>
              <a:ext uri="{FF2B5EF4-FFF2-40B4-BE49-F238E27FC236}">
                <a16:creationId xmlns:a16="http://schemas.microsoft.com/office/drawing/2014/main" id="{C1373043-6C50-4D00-9D8F-FFDC3E742177}"/>
              </a:ext>
            </a:extLst>
          </p:cNvPr>
          <p:cNvSpPr txBox="1"/>
          <p:nvPr/>
        </p:nvSpPr>
        <p:spPr>
          <a:xfrm>
            <a:off x="1443869" y="5776416"/>
            <a:ext cx="919875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b="1">
                <a:latin typeface="+mj-lt"/>
                <a:cs typeface="Malgun Gothic"/>
              </a:rPr>
              <a:t>비즈니스 다각화와 신시장 개척의 필요성</a:t>
            </a:r>
            <a:endParaRPr sz="2000" b="1" dirty="0">
              <a:latin typeface="+mj-lt"/>
              <a:cs typeface="Malgun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08A90-3413-4A0F-B1D6-2D1E102017D4}"/>
              </a:ext>
            </a:extLst>
          </p:cNvPr>
          <p:cNvSpPr txBox="1"/>
          <p:nvPr/>
        </p:nvSpPr>
        <p:spPr>
          <a:xfrm>
            <a:off x="11449489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67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88FE6C-8EF4-4768-9686-6A79A93F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5" y="383019"/>
            <a:ext cx="7807569" cy="487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FC53EEA-B50D-4FED-ABE6-D72AFECF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83019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Appendix1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E1B3D-BDCE-4832-B8D0-04D18A59294C}"/>
              </a:ext>
            </a:extLst>
          </p:cNvPr>
          <p:cNvSpPr txBox="1"/>
          <p:nvPr/>
        </p:nvSpPr>
        <p:spPr>
          <a:xfrm>
            <a:off x="11449489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11.26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B0AAA-A84A-4070-975F-F5D0B5865FD0}"/>
              </a:ext>
            </a:extLst>
          </p:cNvPr>
          <p:cNvSpPr txBox="1"/>
          <p:nvPr/>
        </p:nvSpPr>
        <p:spPr>
          <a:xfrm>
            <a:off x="175846" y="5416062"/>
            <a:ext cx="950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카드사의 고유 영역인 수수료 사업이 악화</a:t>
            </a:r>
            <a:r>
              <a:rPr lang="en-US" altLang="ko-KR" dirty="0"/>
              <a:t>. </a:t>
            </a:r>
            <a:r>
              <a:rPr lang="ko-KR" altLang="en-US" dirty="0"/>
              <a:t>정부의 수수료 개편과 더불어 경영부담 가중</a:t>
            </a:r>
          </a:p>
        </p:txBody>
      </p:sp>
    </p:spTree>
    <p:extLst>
      <p:ext uri="{BB962C8B-B14F-4D97-AF65-F5344CB8AC3E}">
        <p14:creationId xmlns:p14="http://schemas.microsoft.com/office/powerpoint/2010/main" val="24713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E224C-B7BD-4A2C-BEB1-1738E2F3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9591D-8D62-4FE1-9D3B-F5405DA2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04" y="1523835"/>
            <a:ext cx="7742591" cy="381033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4567D71-B1CA-477F-B863-03965A42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83019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Appendix2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FC6DD-51B7-42C7-8D57-32588C29958D}"/>
              </a:ext>
            </a:extLst>
          </p:cNvPr>
          <p:cNvSpPr txBox="1"/>
          <p:nvPr/>
        </p:nvSpPr>
        <p:spPr>
          <a:xfrm>
            <a:off x="11449489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3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C0C12-32BA-421D-9DC4-FA153C45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5040"/>
            <a:ext cx="12192000" cy="61929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브랜드 충성도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&lt;- </a:t>
            </a:r>
            <a:r>
              <a:rPr lang="ko-KR" altLang="en-US" dirty="0"/>
              <a:t>우리 브랜드만의 특별함 부족</a:t>
            </a:r>
            <a:r>
              <a:rPr lang="en-US" altLang="ko-KR" dirty="0"/>
              <a:t> &lt;- </a:t>
            </a:r>
            <a:r>
              <a:rPr lang="ko-KR" altLang="en-US" dirty="0"/>
              <a:t>차별성 없는 상품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브랜드 평판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&lt;- </a:t>
            </a:r>
            <a:r>
              <a:rPr lang="ko-KR" altLang="en-US" dirty="0"/>
              <a:t>개인정보 유출로 인한 브랜드 평판 하락</a:t>
            </a:r>
            <a:r>
              <a:rPr lang="en-US" altLang="ko-KR" dirty="0"/>
              <a:t> &lt;- </a:t>
            </a:r>
            <a:r>
              <a:rPr lang="ko-KR" altLang="en-US" dirty="0"/>
              <a:t>보안시스템 미흡으로 인한 개인정보 유출</a:t>
            </a:r>
            <a:r>
              <a:rPr lang="en-US" altLang="ko-KR" dirty="0"/>
              <a:t> &lt;- </a:t>
            </a:r>
            <a:r>
              <a:rPr lang="ko-KR" altLang="en-US" dirty="0"/>
              <a:t>보안에 주의를 기울이지 않는 기업문호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혜택 실질 사용률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&lt;- </a:t>
            </a:r>
            <a:r>
              <a:rPr lang="ko-KR" altLang="en-US" dirty="0"/>
              <a:t>고객에게 </a:t>
            </a:r>
            <a:r>
              <a:rPr lang="ko-KR" altLang="en-US" dirty="0" err="1"/>
              <a:t>도움이되는</a:t>
            </a:r>
            <a:r>
              <a:rPr lang="ko-KR" altLang="en-US" dirty="0"/>
              <a:t> 서비스의 부족</a:t>
            </a:r>
            <a:r>
              <a:rPr lang="en-US" altLang="ko-KR" dirty="0"/>
              <a:t> &lt;- </a:t>
            </a:r>
            <a:r>
              <a:rPr lang="ko-KR" altLang="en-US" dirty="0"/>
              <a:t>고객의 입장에서 생각하는 자세의 부족 </a:t>
            </a:r>
            <a:r>
              <a:rPr lang="en-US" altLang="ko-KR" dirty="0"/>
              <a:t>&lt;- </a:t>
            </a:r>
            <a:r>
              <a:rPr lang="ko-KR" altLang="en-US" dirty="0"/>
              <a:t>고객중심 사고 부족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66A1D-4920-49ED-AF53-45CECA6AF854}"/>
              </a:ext>
            </a:extLst>
          </p:cNvPr>
          <p:cNvSpPr txBox="1"/>
          <p:nvPr/>
        </p:nvSpPr>
        <p:spPr>
          <a:xfrm>
            <a:off x="11449489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11.27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AF7714-3043-4E2D-8C1A-6EBA99A26FF0}"/>
              </a:ext>
            </a:extLst>
          </p:cNvPr>
          <p:cNvGrpSpPr/>
          <p:nvPr/>
        </p:nvGrpSpPr>
        <p:grpSpPr>
          <a:xfrm>
            <a:off x="0" y="6806"/>
            <a:ext cx="7528270" cy="382797"/>
            <a:chOff x="585216" y="1157201"/>
            <a:chExt cx="7528270" cy="382797"/>
          </a:xfrm>
        </p:grpSpPr>
        <p:sp>
          <p:nvSpPr>
            <p:cNvPr id="8" name="object 26">
              <a:extLst>
                <a:ext uri="{FF2B5EF4-FFF2-40B4-BE49-F238E27FC236}">
                  <a16:creationId xmlns:a16="http://schemas.microsoft.com/office/drawing/2014/main" id="{6DA0EC1B-A091-4D67-9E16-FD94621E456A}"/>
                </a:ext>
              </a:extLst>
            </p:cNvPr>
            <p:cNvSpPr/>
            <p:nvPr/>
          </p:nvSpPr>
          <p:spPr>
            <a:xfrm>
              <a:off x="585216" y="1160819"/>
              <a:ext cx="67310" cy="330835"/>
            </a:xfrm>
            <a:custGeom>
              <a:avLst/>
              <a:gdLst/>
              <a:ahLst/>
              <a:cxnLst/>
              <a:rect l="l" t="t" r="r" b="b"/>
              <a:pathLst>
                <a:path w="67309" h="330834">
                  <a:moveTo>
                    <a:pt x="67056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67056" y="330708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endParaRPr>
                <a:latin typeface="+mj-lt"/>
              </a:endParaRPr>
            </a:p>
          </p:txBody>
        </p:sp>
        <p:sp>
          <p:nvSpPr>
            <p:cNvPr id="9" name="object 27">
              <a:extLst>
                <a:ext uri="{FF2B5EF4-FFF2-40B4-BE49-F238E27FC236}">
                  <a16:creationId xmlns:a16="http://schemas.microsoft.com/office/drawing/2014/main" id="{05B75EFB-CF91-4905-8741-F49E98562C36}"/>
                </a:ext>
              </a:extLst>
            </p:cNvPr>
            <p:cNvSpPr txBox="1"/>
            <p:nvPr/>
          </p:nvSpPr>
          <p:spPr>
            <a:xfrm>
              <a:off x="652526" y="1157201"/>
              <a:ext cx="7460960" cy="38279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46990">
                <a:lnSpc>
                  <a:spcPct val="100000"/>
                </a:lnSpc>
                <a:spcBef>
                  <a:spcPts val="105"/>
                </a:spcBef>
              </a:pPr>
              <a:r>
                <a:rPr lang="ko-KR" altLang="en-US" sz="2400" b="1" dirty="0">
                  <a:latin typeface="+mj-lt"/>
                  <a:cs typeface="Malgun Gothic"/>
                </a:rPr>
                <a:t>세부원인 탐색하기</a:t>
              </a:r>
              <a:endParaRPr lang="en-US" altLang="ko-KR" sz="2400" b="1" dirty="0">
                <a:latin typeface="+mj-lt"/>
                <a:cs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35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F9FD9-C0B3-4AF7-8287-181DF1DF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A0602-3DEE-43B7-8CEE-BF620700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427A2-A40B-42A1-BD3C-DE3324387745}"/>
              </a:ext>
            </a:extLst>
          </p:cNvPr>
          <p:cNvSpPr txBox="1"/>
          <p:nvPr/>
        </p:nvSpPr>
        <p:spPr>
          <a:xfrm>
            <a:off x="11449489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61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22F2D-FA0B-479E-B169-B1C84906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3F2FD-1AFE-43B9-8DC1-690F81F0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881</Words>
  <Application>Microsoft Office PowerPoint</Application>
  <PresentationFormat>와이드스크린</PresentationFormat>
  <Paragraphs>87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Nanum Gothic</vt:lpstr>
      <vt:lpstr>Noto Sans KR</vt:lpstr>
      <vt:lpstr>Gulim</vt:lpstr>
      <vt:lpstr>나눔고딕</vt:lpstr>
      <vt:lpstr>맑은 고딕</vt:lpstr>
      <vt:lpstr>Arial</vt:lpstr>
      <vt:lpstr>Wingdings</vt:lpstr>
      <vt:lpstr>Office 테마</vt:lpstr>
      <vt:lpstr>“텔레마케팅 초개인화를 통한 아웃바운드 성공률 제고와 수익성 향상”</vt:lpstr>
      <vt:lpstr>PowerPoint 프레젠테이션</vt:lpstr>
      <vt:lpstr>PowerPoint 프레젠테이션</vt:lpstr>
      <vt:lpstr>PowerPoint 프레젠테이션</vt:lpstr>
      <vt:lpstr>Appendix1</vt:lpstr>
      <vt:lpstr>Appendix2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mikinkyun@konkuk.ac.kr</dc:creator>
  <cp:lastModifiedBy>mikinkyun@konkuk.ac.kr</cp:lastModifiedBy>
  <cp:revision>16</cp:revision>
  <dcterms:created xsi:type="dcterms:W3CDTF">2020-11-25T07:17:37Z</dcterms:created>
  <dcterms:modified xsi:type="dcterms:W3CDTF">2020-12-01T18:26:55Z</dcterms:modified>
</cp:coreProperties>
</file>