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91" autoAdjust="0"/>
  </p:normalViewPr>
  <p:slideViewPr>
    <p:cSldViewPr snapToGrid="0">
      <p:cViewPr varScale="1">
        <p:scale>
          <a:sx n="118" d="100"/>
          <a:sy n="118" d="100"/>
        </p:scale>
        <p:origin x="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7881D-0F09-47F3-B7A3-BD7194CFD91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E7AF-7784-4327-80D1-3EF7CB42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0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4</a:t>
            </a:r>
            <a:r>
              <a:rPr lang="ko-KR" altLang="en-US" dirty="0"/>
              <a:t>조 </a:t>
            </a:r>
            <a:r>
              <a:rPr lang="ko-KR" altLang="en-US" dirty="0" err="1"/>
              <a:t>문인균입니다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보이는 세가지 키워드는 오늘 제가 소개할 것들인데요</a:t>
            </a:r>
            <a:r>
              <a:rPr lang="en-US" altLang="ko-KR" dirty="0"/>
              <a:t>, </a:t>
            </a:r>
            <a:r>
              <a:rPr lang="ko-KR" altLang="en-US" dirty="0"/>
              <a:t>오늘의 발표를 간단하게 요약하자면 기울기 소실을 어떻게 </a:t>
            </a:r>
            <a:r>
              <a:rPr lang="ko-KR" altLang="en-US" dirty="0" err="1"/>
              <a:t>해결해나갈</a:t>
            </a:r>
            <a:r>
              <a:rPr lang="ko-KR" altLang="en-US" dirty="0"/>
              <a:t> 것이냐 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활성화함수로써의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함수는 기울기 소실문제가 크게 발생하기 때문에 </a:t>
            </a:r>
            <a:r>
              <a:rPr lang="ko-KR" altLang="en-US" dirty="0" err="1"/>
              <a:t>그에대한</a:t>
            </a:r>
            <a:r>
              <a:rPr lang="ko-KR" altLang="en-US" dirty="0"/>
              <a:t> 대체제로 </a:t>
            </a:r>
            <a:r>
              <a:rPr lang="ko-KR" altLang="en-US" dirty="0" err="1"/>
              <a:t>렐루함수를</a:t>
            </a:r>
            <a:r>
              <a:rPr lang="ko-KR" altLang="en-US" dirty="0"/>
              <a:t> 사용하고</a:t>
            </a:r>
            <a:r>
              <a:rPr lang="en-US" altLang="ko-KR" dirty="0"/>
              <a:t>, </a:t>
            </a:r>
            <a:r>
              <a:rPr lang="ko-KR" altLang="en-US" dirty="0"/>
              <a:t>그와 더불어 처음 시작 가중치를 적절하게 초기화해준다면 모델의 성능이 훨씬 향상된다 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9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뉴럴</a:t>
            </a:r>
            <a:r>
              <a:rPr lang="ko-KR" altLang="en-US" dirty="0"/>
              <a:t> 네트워크는 인풋을 받아 </a:t>
            </a:r>
            <a:r>
              <a:rPr lang="ko-KR" altLang="en-US" dirty="0" err="1"/>
              <a:t>순전파</a:t>
            </a:r>
            <a:r>
              <a:rPr lang="ko-KR" altLang="en-US" dirty="0"/>
              <a:t> 하는 과정을 통해 아웃풋을 도출한다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정답과 예측의 차이</a:t>
            </a:r>
            <a:r>
              <a:rPr lang="en-US" altLang="ko-KR" dirty="0"/>
              <a:t>(</a:t>
            </a:r>
            <a:r>
              <a:rPr lang="ko-KR" altLang="en-US" dirty="0"/>
              <a:t>로스</a:t>
            </a:r>
            <a:r>
              <a:rPr lang="en-US" altLang="ko-KR" dirty="0"/>
              <a:t>)</a:t>
            </a:r>
            <a:r>
              <a:rPr lang="ko-KR" altLang="en-US" dirty="0"/>
              <a:t>를 미분한 것</a:t>
            </a:r>
            <a:r>
              <a:rPr lang="en-US" altLang="ko-KR" dirty="0"/>
              <a:t>(</a:t>
            </a:r>
            <a:r>
              <a:rPr lang="ko-KR" altLang="en-US" dirty="0" err="1"/>
              <a:t>그래디언트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역전파하여</a:t>
            </a:r>
            <a:r>
              <a:rPr lang="ko-KR" altLang="en-US" dirty="0"/>
              <a:t> 네트워크를 학습한다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ko-KR" altLang="en-US" dirty="0" err="1"/>
              <a:t>로스함수</a:t>
            </a:r>
            <a:r>
              <a:rPr lang="ko-KR" altLang="en-US" dirty="0"/>
              <a:t> 그래프에서 기울기는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시그모이드</a:t>
            </a:r>
            <a:r>
              <a:rPr lang="ko-KR" altLang="en-US" dirty="0"/>
              <a:t> 함수는 양 극단의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가까운 매우 작은 값을 가지고 있음을 알 수 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(</a:t>
            </a:r>
            <a:r>
              <a:rPr lang="ko-KR" altLang="en-US" dirty="0"/>
              <a:t>깊은 네트워크의 경우</a:t>
            </a:r>
            <a:r>
              <a:rPr lang="en-US" altLang="ko-KR" dirty="0"/>
              <a:t>)</a:t>
            </a:r>
            <a:r>
              <a:rPr lang="ko-KR" altLang="en-US" dirty="0" err="1"/>
              <a:t>그래디언트를</a:t>
            </a:r>
            <a:r>
              <a:rPr lang="ko-KR" altLang="en-US" dirty="0"/>
              <a:t> 전달받아 학습하는데 이 값이 굉장히 작으면 학습이 제대로 안 된다는 문제가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입력층에 가중치들이 업데이트가 제대로 되지 않으면서 최적의 모델을 찾을 수 없게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4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렐루는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넘는 값에 대해서 그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그렇기 때문에 네트워크가 깊어도 </a:t>
            </a:r>
            <a:r>
              <a:rPr lang="ko-KR" altLang="en-US" dirty="0" err="1"/>
              <a:t>그래디언트가</a:t>
            </a:r>
            <a:r>
              <a:rPr lang="ko-KR" altLang="en-US" dirty="0"/>
              <a:t> 잘 전달된다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렐루의</a:t>
            </a:r>
            <a:r>
              <a:rPr lang="ko-KR" altLang="en-US" dirty="0"/>
              <a:t> 문제점</a:t>
            </a:r>
            <a:r>
              <a:rPr lang="en-US" altLang="ko-KR" dirty="0"/>
              <a:t>, 0</a:t>
            </a:r>
            <a:r>
              <a:rPr lang="ko-KR" altLang="en-US" dirty="0"/>
              <a:t>보다 작은 음수의 값을 가질 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이와같은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 err="1"/>
              <a:t>그래디언트가</a:t>
            </a:r>
            <a:r>
              <a:rPr lang="ko-KR" altLang="en-US" dirty="0"/>
              <a:t> 전달이 되지 않는 것을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많은 사람들이 </a:t>
            </a:r>
            <a:r>
              <a:rPr lang="ko-KR" altLang="en-US" dirty="0" err="1"/>
              <a:t>렐루를</a:t>
            </a:r>
            <a:r>
              <a:rPr lang="ko-KR" altLang="en-US" dirty="0"/>
              <a:t> 쓰는 이유 </a:t>
            </a:r>
            <a:r>
              <a:rPr lang="en-US" altLang="ko-KR" dirty="0"/>
              <a:t>– </a:t>
            </a:r>
            <a:r>
              <a:rPr lang="ko-KR" altLang="en-US" dirty="0"/>
              <a:t>간단하며 좋은 성능향상을 일으키기 때문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2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에포크를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설정했을때</a:t>
            </a:r>
            <a:r>
              <a:rPr lang="ko-KR" altLang="en-US" dirty="0"/>
              <a:t> 활성화 함수만 바꾸었을 뿐인데</a:t>
            </a:r>
            <a:r>
              <a:rPr lang="en-US" altLang="ko-KR" dirty="0"/>
              <a:t>, </a:t>
            </a:r>
            <a:r>
              <a:rPr lang="ko-KR" altLang="en-US" dirty="0"/>
              <a:t>성능이 </a:t>
            </a:r>
            <a:r>
              <a:rPr lang="en-US" altLang="ko-KR" dirty="0"/>
              <a:t>4%</a:t>
            </a:r>
            <a:r>
              <a:rPr lang="ko-KR" altLang="en-US" dirty="0"/>
              <a:t>정도 향상된 것을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5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렐루를</a:t>
            </a:r>
            <a:r>
              <a:rPr lang="ko-KR" altLang="en-US" dirty="0"/>
              <a:t> 여러 번 돌려봤더니 값이 약간 달라지긴 했지만</a:t>
            </a:r>
            <a:r>
              <a:rPr lang="en-US" altLang="ko-KR" dirty="0"/>
              <a:t>, </a:t>
            </a:r>
            <a:r>
              <a:rPr lang="ko-KR" altLang="en-US" dirty="0"/>
              <a:t>전반적으로 코스트가 빠르게 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이렇게 </a:t>
            </a:r>
            <a:r>
              <a:rPr lang="ko-KR" altLang="en-US" dirty="0" err="1"/>
              <a:t>렐루가</a:t>
            </a:r>
            <a:r>
              <a:rPr lang="ko-KR" altLang="en-US" dirty="0"/>
              <a:t> 차이가 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8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제프리</a:t>
            </a:r>
            <a:r>
              <a:rPr lang="ko-KR" altLang="en-US" dirty="0"/>
              <a:t> 힌튼 교수는 기울기가 소실되는 문제의 원인 중 하나는 초기값을 제대로 설정해주지 않아서</a:t>
            </a:r>
            <a:r>
              <a:rPr lang="en-US" altLang="ko-KR" dirty="0"/>
              <a:t>.</a:t>
            </a:r>
            <a:r>
              <a:rPr lang="ko-KR" altLang="en-US" dirty="0"/>
              <a:t>라고 했는데</a:t>
            </a:r>
            <a:r>
              <a:rPr lang="en-US" altLang="ko-KR" dirty="0"/>
              <a:t>, </a:t>
            </a:r>
            <a:r>
              <a:rPr lang="ko-KR" altLang="en-US" dirty="0"/>
              <a:t>이에 대한 해결책이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가중치 초기화 방법 이라는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로스가 최저인 지점을 </a:t>
            </a:r>
            <a:r>
              <a:rPr lang="ko-KR" altLang="en-US" dirty="0" err="1"/>
              <a:t>찾는것이</a:t>
            </a:r>
            <a:r>
              <a:rPr lang="ko-KR" altLang="en-US" dirty="0"/>
              <a:t> 목표</a:t>
            </a:r>
            <a:endParaRPr lang="en-US" altLang="ko-KR" dirty="0"/>
          </a:p>
          <a:p>
            <a:r>
              <a:rPr lang="ko-KR" altLang="en-US" dirty="0"/>
              <a:t>출발점으로부터 로스가 최소인 지점을 찾는 것</a:t>
            </a:r>
            <a:r>
              <a:rPr lang="en-US" altLang="ko-KR" dirty="0"/>
              <a:t>(</a:t>
            </a:r>
            <a:r>
              <a:rPr lang="ko-KR" altLang="en-US" dirty="0"/>
              <a:t>글로벌 </a:t>
            </a:r>
            <a:r>
              <a:rPr lang="ko-KR" altLang="en-US" dirty="0" err="1"/>
              <a:t>미니마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그러나 오른쪽과 같이 로스가 간단하게 </a:t>
            </a:r>
            <a:r>
              <a:rPr lang="ko-KR" altLang="en-US" dirty="0" err="1"/>
              <a:t>그려져있으면</a:t>
            </a:r>
            <a:r>
              <a:rPr lang="ko-KR" altLang="en-US" dirty="0"/>
              <a:t> 초기 값의 위치에 따라 </a:t>
            </a:r>
            <a:r>
              <a:rPr lang="ko-KR" altLang="en-US" dirty="0" err="1"/>
              <a:t>로컬미니마에</a:t>
            </a:r>
            <a:r>
              <a:rPr lang="ko-KR" altLang="en-US" dirty="0"/>
              <a:t> 빠지거나 안장점에 도달하는 문제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네트워크가 어떤 출발지점에서 시작할 것인지 설정함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기존에는 </a:t>
            </a:r>
            <a:r>
              <a:rPr lang="ko-KR" altLang="en-US" dirty="0" err="1"/>
              <a:t>랜덤노말</a:t>
            </a:r>
            <a:r>
              <a:rPr lang="ko-KR" altLang="en-US" dirty="0"/>
              <a:t> </a:t>
            </a:r>
            <a:r>
              <a:rPr lang="ko-KR" altLang="en-US" dirty="0" err="1"/>
              <a:t>이니셜라이제이션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0, </a:t>
            </a:r>
            <a:r>
              <a:rPr lang="ko-KR" altLang="en-US" dirty="0"/>
              <a:t>분산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채널 개수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를 이거에 대해서 나누면 그 값을 분산으로 이용하는 </a:t>
            </a:r>
            <a:r>
              <a:rPr lang="ko-KR" altLang="en-US" dirty="0" err="1"/>
              <a:t>랜덤한</a:t>
            </a:r>
            <a:r>
              <a:rPr lang="ko-KR" altLang="en-US" dirty="0"/>
              <a:t> 분포로 웨이트를 설정</a:t>
            </a:r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en-US" altLang="ko-KR" dirty="0"/>
              <a:t> -&gt; He initialization</a:t>
            </a:r>
            <a:r>
              <a:rPr lang="ko-KR" altLang="en-US" dirty="0"/>
              <a:t>은 </a:t>
            </a:r>
            <a:r>
              <a:rPr lang="ko-KR" altLang="en-US" dirty="0" err="1"/>
              <a:t>렐루함수와</a:t>
            </a:r>
            <a:r>
              <a:rPr lang="ko-KR" altLang="en-US" dirty="0"/>
              <a:t> </a:t>
            </a:r>
            <a:r>
              <a:rPr lang="ko-KR" altLang="en-US" dirty="0" err="1"/>
              <a:t>함꼐</a:t>
            </a:r>
            <a:r>
              <a:rPr lang="ko-KR" altLang="en-US" dirty="0"/>
              <a:t> 사용했을 때 성능이 좋다</a:t>
            </a:r>
            <a:r>
              <a:rPr lang="en-US" altLang="ko-KR" dirty="0"/>
              <a:t>.(</a:t>
            </a:r>
            <a:r>
              <a:rPr lang="ko-KR" altLang="en-US" dirty="0" err="1"/>
              <a:t>자비에르에</a:t>
            </a:r>
            <a:r>
              <a:rPr lang="ko-KR" altLang="en-US" dirty="0"/>
              <a:t> 비해서 분산 두배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3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출발지점을 좋게 해준 것만으로도 </a:t>
            </a:r>
            <a:r>
              <a:rPr lang="en-US" altLang="ko-KR" dirty="0"/>
              <a:t>10% </a:t>
            </a:r>
            <a:r>
              <a:rPr lang="ko-KR" altLang="en-US" dirty="0"/>
              <a:t>이상의 성능향상을 </a:t>
            </a:r>
            <a:r>
              <a:rPr lang="ko-KR" altLang="en-US" dirty="0" err="1"/>
              <a:t>이루어낸</a:t>
            </a:r>
            <a:r>
              <a:rPr lang="ko-KR" altLang="en-US" dirty="0"/>
              <a:t>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E7AF-7784-4327-80D1-3EF7CB42E1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4113-F91F-409F-BB5E-37C4D85CA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EDEF3-301B-48B2-AAC0-90F18BF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043C7-40CD-46CC-B4DA-B58946C3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30C5F-A0D5-4841-B504-74771517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69022-D283-451B-A2BE-FBB57A8B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9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815A4-C491-4653-8718-7963016B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A7543-B78E-4AFD-97F4-BE07BCA5A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3BD96-9319-4E24-98CF-AE6F1A7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2160B-5BC5-4B51-8730-CFCA1D36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7BC23-A146-45B3-BE5D-F92E27C0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0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1E7DA-A241-4F8C-A8E7-AAA5F6683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49657-08D0-4DEF-AE07-83CCC233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4D234-736D-4030-BD61-5C7CDCE9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2E6DF-F55C-4EB0-A378-8A89073B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51382-4535-47D7-BD9F-D7AE3D04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1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2ACAF-3DDD-44EB-9E26-54394E73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17C78-F19E-4BFA-9185-110CA73D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35AA8-A465-4E66-A88C-283F054F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DABCB-6D6E-48AB-A16E-57DDF013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70F97-2666-4FCC-9F74-361205BB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1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85069-AF41-4FAE-8304-1067B3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4FAEF-487E-4D43-A549-FF4FD36D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FB74D-79B2-46D8-9FA1-EC41750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AF396-853A-4693-A106-6819BAF6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C0B24-3719-430A-9F64-59969BFC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5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5AC1-DBC9-4B1F-968F-4C9BC8F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5F5E6-1F5D-4C87-A433-E1563EEDF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D4AFA-D6D8-4FE0-9215-624074A1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4E55-240F-4074-85EC-260A18F7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7425F-9D23-4648-9100-4C5200AC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C3B4C-75ED-42F2-80DE-3884CDF4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FF14-EC3E-483E-B3A3-1D0F8E63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FA453-C54C-4B6F-A579-B84F7B2F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19333-7489-45D3-AB71-D94C0DD5D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6A3A3-3A88-4987-965E-B5EFA122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6255BD-8FAD-4767-803E-64B401D37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C7DA8-AFF5-4682-AE5D-25F0F89A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27E4E9-849C-42CD-92A9-7A15A76C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C6BA2-3A12-4A52-9F50-CA87E54A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5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EE518-8F64-4FA8-A97E-CA3551C6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B83CAA-A147-4B62-9623-D8841372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2A9F0-8375-40F9-9CFF-AB435D97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0B5F1-833D-412D-BB3E-25632744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4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85E436-9FB7-4D9F-A210-55B30561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B029BD-0AB6-4683-85F5-021C0BB5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20D3E-DEB0-4E50-9D18-B430B9A1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0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E3C17-672D-40B2-8313-A236322E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93810-B3BB-4A41-8A35-33297CCC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081092-809A-4B65-A5D6-309968C46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130B9-2E80-42E5-9B40-30352D92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BB6E9-77D4-44CD-88D5-29BC5151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6E347-995B-4C94-8CF5-679AEA00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44B5-A3B7-49FE-AE5E-8FA7357D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F9808B-9E84-4B3A-98E7-75AD149AB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F85B4-C873-4B5C-AED4-88B452A7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B9109-62C0-4061-95DA-45AF2330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60129-5815-4F2B-878F-6541C49C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AC78E-8002-4AE8-866D-5F59C8E9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F9DDC6-F984-48BE-8699-8E05DDB0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9125F-6D1C-42F1-A469-9342D530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2832A-A868-4242-AB5C-48CFFCCF7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4235-8033-49C1-AFA3-C0B0CEE9F8DB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ED4B6-07EB-4782-8106-048D21A45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ACC27-DA05-4961-AFAC-D12EDB89D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90E7-E5DB-4297-B1EB-68A5BE8B1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7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BCF8B-4617-4964-A78F-BEFBC5F6C590}"/>
              </a:ext>
            </a:extLst>
          </p:cNvPr>
          <p:cNvSpPr txBox="1"/>
          <p:nvPr/>
        </p:nvSpPr>
        <p:spPr>
          <a:xfrm>
            <a:off x="301487" y="1338469"/>
            <a:ext cx="11589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Sigmoid</a:t>
            </a:r>
          </a:p>
          <a:p>
            <a:pPr algn="ctr"/>
            <a:r>
              <a:rPr lang="en-US" altLang="ko-KR" sz="5400" dirty="0" err="1"/>
              <a:t>Relu</a:t>
            </a:r>
            <a:endParaRPr lang="en-US" altLang="ko-KR" sz="5400" dirty="0"/>
          </a:p>
          <a:p>
            <a:pPr algn="ctr"/>
            <a:r>
              <a:rPr lang="en-US" altLang="ko-KR" sz="5400" dirty="0"/>
              <a:t>Weight Initialization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9125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2ECEC3-045F-4760-9881-F8E49B08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59686" cy="685887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646CCFD-2C64-4359-89A8-CCCBE445609B}"/>
              </a:ext>
            </a:extLst>
          </p:cNvPr>
          <p:cNvSpPr/>
          <p:nvPr/>
        </p:nvSpPr>
        <p:spPr>
          <a:xfrm>
            <a:off x="7262191" y="4903304"/>
            <a:ext cx="3465444" cy="1742661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1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AA1AF4-E9FA-41E5-AA61-F6C45713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1" y="0"/>
            <a:ext cx="1220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33623-7C7C-48EA-BC17-F220BE86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44D19-32E1-4760-9A10-89ED4CA7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B9211-439F-44B2-9132-6B1ABEB6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6" y="1"/>
            <a:ext cx="11565240" cy="65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8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02F5-89B8-4FFA-A258-78A2490F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2E903-DFA0-4F40-9D72-5051E37C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86054-7B40-46F1-B31A-FFAD66AF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222CF8E-20D1-4067-8D13-866D6FBA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042F5-4457-44AF-9843-607F07BB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" y="0"/>
            <a:ext cx="12160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7613A-1B99-4478-9D1A-E782B09A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64766-9A20-489B-98AF-389A89A6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C7792-5AF7-49A3-8D60-F0CA61D4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" y="0"/>
            <a:ext cx="12151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376</Words>
  <Application>Microsoft Office PowerPoint</Application>
  <PresentationFormat>와이드스크린</PresentationFormat>
  <Paragraphs>51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ㅇ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mikinkyun@konkuk.ac.kr</dc:creator>
  <cp:lastModifiedBy>mikinkyun@konkuk.ac.kr</cp:lastModifiedBy>
  <cp:revision>6</cp:revision>
  <dcterms:created xsi:type="dcterms:W3CDTF">2020-11-27T13:04:26Z</dcterms:created>
  <dcterms:modified xsi:type="dcterms:W3CDTF">2020-11-27T16:02:15Z</dcterms:modified>
</cp:coreProperties>
</file>