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8" r:id="rId3"/>
    <p:sldId id="277" r:id="rId4"/>
    <p:sldId id="272" r:id="rId5"/>
    <p:sldId id="273" r:id="rId6"/>
    <p:sldId id="271" r:id="rId7"/>
    <p:sldId id="266" r:id="rId8"/>
    <p:sldId id="267" r:id="rId9"/>
    <p:sldId id="268" r:id="rId10"/>
    <p:sldId id="262" r:id="rId11"/>
    <p:sldId id="264" r:id="rId12"/>
    <p:sldId id="26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67" autoAdjust="0"/>
    <p:restoredTop sz="94660"/>
  </p:normalViewPr>
  <p:slideViewPr>
    <p:cSldViewPr snapToGrid="0">
      <p:cViewPr>
        <p:scale>
          <a:sx n="125" d="100"/>
          <a:sy n="125" d="100"/>
        </p:scale>
        <p:origin x="21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5F5D0-BB21-4BD4-BB3C-B4C8EE488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01BEDF-7459-4221-B673-878599D54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B5C9E6-7307-4DCC-96A5-C7EA1D0A0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BAB77-8CE5-4F33-90F4-78B4B2A34585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7CD80F-4EDB-4F45-B1E8-BB7491AE1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F28595-CF5B-4811-9906-DC0224F59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2C90-5318-45BC-B61D-F18498AE1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762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F39D37-C213-40F7-97F5-F491038F9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932D4D-90F8-4CF8-9930-65142302F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A0CA35-3461-4658-A2E2-DD161E5DC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BAB77-8CE5-4F33-90F4-78B4B2A34585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02C107-34BA-46E3-B6B4-3A3D34771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DE68D1-A4B7-449A-8C06-12602169B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2C90-5318-45BC-B61D-F18498AE1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293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EE3C35-167D-41B8-B8FF-C06BB4A3C7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9F35F6-5F23-467F-AF29-59DE78DD0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02CCAE-C1E9-4EFC-B14F-90AC62536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BAB77-8CE5-4F33-90F4-78B4B2A34585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533C4E-2417-41B2-A4D1-1B1417CED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B84B08-B25E-41ED-8510-921A2E16E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2C90-5318-45BC-B61D-F18498AE1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67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430CD-8907-4511-AA82-4232016E3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A79287-150C-4916-A9CF-560831C7A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2E8E4E-1C76-44BE-8951-E3BA0AF48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BAB77-8CE5-4F33-90F4-78B4B2A34585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735416-7D24-4765-A59F-C5847456E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7B741D-759D-4942-B7E6-0287780D2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2C90-5318-45BC-B61D-F18498AE1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00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305A3-6A0D-4C78-A699-364012950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7ECF03-D647-427D-AE1F-4FB0E6425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EAC626-24CD-49B0-B855-5BA5A835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BAB77-8CE5-4F33-90F4-78B4B2A34585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8EBC13-523F-4FB0-B022-769CA7557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E1CF1-0F7E-4626-9321-C18ADB860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2C90-5318-45BC-B61D-F18498AE1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395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2E11F0-2245-44AF-A454-378A8A4E8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18DF0F-60A8-40EB-9CCE-2ED7AFE072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8A6703-595D-4E73-B353-13E336DB9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EB7917-E9C5-459C-9F40-855B54C48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BAB77-8CE5-4F33-90F4-78B4B2A34585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0E5B17-A3C9-43FE-A968-FC73928A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1E3775-53EB-4FFC-AD80-2AB2E34FC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2C90-5318-45BC-B61D-F18498AE1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60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CF7D9-582D-47BF-9C18-120694661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277A7F-05DE-42A8-A2E0-746C50295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9E0791-256C-49AB-B2F5-2D35701E4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4E1CDB-9237-452B-BD2E-AF4917959D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DE3C5B-220C-4834-92E2-1DDC0A8A4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AA8BA7-9AA8-4309-AC14-495D0F359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BAB77-8CE5-4F33-90F4-78B4B2A34585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07C790-189F-489E-A166-B610EF7B6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17F899-3937-4E4F-B671-C04C637F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2C90-5318-45BC-B61D-F18498AE1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985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7B8C5-A9EA-46DC-AB31-FCAB0546B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FA191F-7EAE-4D65-8450-6ED99A7AF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BAB77-8CE5-4F33-90F4-78B4B2A34585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261106-BA18-49CD-AF7D-D96D290DF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50F0D3-42B0-4DF6-9EB8-21ABACFB9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2C90-5318-45BC-B61D-F18498AE1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386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56B26F-C2C2-497B-9AA3-59B4C5D23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BAB77-8CE5-4F33-90F4-78B4B2A34585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C502FA-F52E-48F2-A09F-41357DD33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0AA9E1-69DD-4BAB-BA3A-DE7F55F43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2C90-5318-45BC-B61D-F18498AE1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228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E22F7-8650-4CBA-97E3-327028399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60DC2B-C3D3-4045-BB8D-FC5531223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1E20F0-AFA5-48E1-AA3E-79829FFDE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37C00-AE03-4F06-8B12-EF64F4D1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BAB77-8CE5-4F33-90F4-78B4B2A34585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3E1C61-2A89-4D7E-8169-DB5A63657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F22ED6-248B-4B71-B282-3A23E03A9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2C90-5318-45BC-B61D-F18498AE1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085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4FF7CE-2DAF-4350-AA5A-F1C2946FB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DDAA2BB-F821-4749-903B-0B5F971C63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CB1341-521A-4BA0-AD21-8D37FBF38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B3F012-1CF5-46C9-8136-2718735F3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BAB77-8CE5-4F33-90F4-78B4B2A34585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2319EB-D5A3-42C5-B6FE-164345A5A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DC0AF-474C-49F7-9CF5-1703CBFE6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2C90-5318-45BC-B61D-F18498AE1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0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A7EE2E-6455-4882-9E8D-6E87831D5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5E945F-2CF5-45D7-9A18-AF2A47597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F6C992-2A04-486A-BB97-1E4597D691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BAB77-8CE5-4F33-90F4-78B4B2A34585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AA5ED-1E94-4760-A764-25D8DF7460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274A3C-5CFC-40FE-A144-851C8E2D4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82C90-5318-45BC-B61D-F18498AE1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081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56DEC8F6-58C6-4202-A32A-DF58E8165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429146"/>
              </p:ext>
            </p:extLst>
          </p:nvPr>
        </p:nvGraphicFramePr>
        <p:xfrm>
          <a:off x="5437584" y="1673698"/>
          <a:ext cx="5597238" cy="4188256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357747">
                  <a:extLst>
                    <a:ext uri="{9D8B030D-6E8A-4147-A177-3AD203B41FA5}">
                      <a16:colId xmlns:a16="http://schemas.microsoft.com/office/drawing/2014/main" val="1846775616"/>
                    </a:ext>
                  </a:extLst>
                </a:gridCol>
                <a:gridCol w="4239491">
                  <a:extLst>
                    <a:ext uri="{9D8B030D-6E8A-4147-A177-3AD203B41FA5}">
                      <a16:colId xmlns:a16="http://schemas.microsoft.com/office/drawing/2014/main" val="3664548973"/>
                    </a:ext>
                  </a:extLst>
                </a:gridCol>
              </a:tblGrid>
              <a:tr h="7727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산업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생명 보험업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0405787"/>
                  </a:ext>
                </a:extLst>
              </a:tr>
              <a:tr h="7727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기업구분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대기업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4766599"/>
                  </a:ext>
                </a:extLst>
              </a:tr>
              <a:tr h="7727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자본금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조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3426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억원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(2019.12.31)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447869"/>
                  </a:ext>
                </a:extLst>
              </a:tr>
              <a:tr h="7727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주요사업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국민연금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건강보험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고용보험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산재보험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689021"/>
                  </a:ext>
                </a:extLst>
              </a:tr>
              <a:tr h="2575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사원수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4003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명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(2020.06.30)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105945"/>
                  </a:ext>
                </a:extLst>
              </a:tr>
              <a:tr h="2575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설립일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1946.09.09(74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년차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3069939"/>
                  </a:ext>
                </a:extLst>
              </a:tr>
              <a:tr h="2575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매출액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조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백억원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(2019.12.31)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744685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9E88BD8D-2013-46EC-A3A9-D2169073A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795" y="1728267"/>
            <a:ext cx="3081004" cy="470569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42FE6FF7-854F-4C37-B116-C4F575E07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03" y="354140"/>
            <a:ext cx="46672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853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6414F-2F27-4D4B-B9CA-B80A73ED1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1093"/>
            <a:ext cx="10515600" cy="1325563"/>
          </a:xfrm>
        </p:spPr>
        <p:txBody>
          <a:bodyPr/>
          <a:lstStyle/>
          <a:p>
            <a:r>
              <a:rPr lang="ko-KR" altLang="en-US" dirty="0"/>
              <a:t>국민은행 </a:t>
            </a:r>
            <a:r>
              <a:rPr lang="en-US" altLang="ko-KR" dirty="0"/>
              <a:t>– </a:t>
            </a:r>
            <a:r>
              <a:rPr lang="ko-KR" altLang="en-US" sz="3600" dirty="0" err="1"/>
              <a:t>로보어드바이저</a:t>
            </a:r>
            <a:r>
              <a:rPr lang="ko-KR" altLang="en-US" sz="3600" dirty="0"/>
              <a:t> 서비스 </a:t>
            </a:r>
            <a:r>
              <a:rPr lang="en-US" altLang="ko-KR" sz="3600" dirty="0" err="1"/>
              <a:t>KBotSAM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138774-001C-463C-8239-4AA626B5F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8835" y="1825625"/>
            <a:ext cx="9914965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시중은행 최초 금융그룹 자체 개발 딥러닝 </a:t>
            </a:r>
            <a:r>
              <a:rPr lang="ko-KR" altLang="en-US" dirty="0" err="1"/>
              <a:t>로보</a:t>
            </a:r>
            <a:r>
              <a:rPr lang="ko-KR" altLang="en-US" dirty="0"/>
              <a:t> 알고리즘</a:t>
            </a:r>
            <a:r>
              <a:rPr lang="en-US" altLang="ko-KR" dirty="0"/>
              <a:t>(KB Anderson) </a:t>
            </a:r>
            <a:r>
              <a:rPr lang="ko-KR" altLang="en-US" dirty="0"/>
              <a:t>탑재</a:t>
            </a:r>
            <a:endParaRPr lang="en-US" altLang="ko-KR" dirty="0"/>
          </a:p>
          <a:p>
            <a:r>
              <a:rPr lang="ko-KR" altLang="en-US" dirty="0"/>
              <a:t>경제상황</a:t>
            </a:r>
            <a:r>
              <a:rPr lang="en-US" altLang="ko-KR" dirty="0"/>
              <a:t>, </a:t>
            </a:r>
            <a:r>
              <a:rPr lang="ko-KR" altLang="en-US" dirty="0"/>
              <a:t>리스크 등 시장국면과 고객 투자성향을 분석</a:t>
            </a:r>
            <a:r>
              <a:rPr lang="en-US" altLang="ko-KR" dirty="0"/>
              <a:t>, </a:t>
            </a:r>
            <a:r>
              <a:rPr lang="ko-KR" altLang="en-US" dirty="0"/>
              <a:t>학습하여 투자전략 결정</a:t>
            </a:r>
            <a:endParaRPr lang="en-US" altLang="ko-KR" dirty="0"/>
          </a:p>
          <a:p>
            <a:r>
              <a:rPr lang="ko-KR" altLang="en-US" dirty="0"/>
              <a:t>고객 투자규모와 성향</a:t>
            </a:r>
            <a:r>
              <a:rPr lang="en-US" altLang="ko-KR" dirty="0"/>
              <a:t>, </a:t>
            </a:r>
            <a:r>
              <a:rPr lang="ko-KR" altLang="en-US" dirty="0"/>
              <a:t>선호 지역별로 맞춤형 최적 포트폴리오 제공</a:t>
            </a:r>
            <a:endParaRPr lang="en-US" altLang="ko-KR" dirty="0"/>
          </a:p>
          <a:p>
            <a:r>
              <a:rPr lang="ko-KR" altLang="en-US" dirty="0" err="1"/>
              <a:t>로보어드바이저와</a:t>
            </a:r>
            <a:r>
              <a:rPr lang="ko-KR" altLang="en-US" dirty="0"/>
              <a:t> 국민은행 자산관리 전문가의 포트폴리오를 비교할 수 있는 </a:t>
            </a:r>
            <a:r>
              <a:rPr lang="en-US" altLang="ko-KR" dirty="0"/>
              <a:t>‘</a:t>
            </a:r>
            <a:r>
              <a:rPr lang="ko-KR" altLang="en-US" dirty="0"/>
              <a:t>하이브리드 진단</a:t>
            </a:r>
            <a:r>
              <a:rPr lang="en-US" altLang="ko-KR" dirty="0"/>
              <a:t>‘</a:t>
            </a:r>
            <a:r>
              <a:rPr lang="ko-KR" altLang="en-US" dirty="0"/>
              <a:t>과</a:t>
            </a:r>
            <a:r>
              <a:rPr lang="en-US" altLang="ko-KR" dirty="0"/>
              <a:t>, </a:t>
            </a:r>
            <a:r>
              <a:rPr lang="ko-KR" altLang="en-US" dirty="0"/>
              <a:t>비교 선택 가능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210E9E-4BBC-4629-AEDE-9C6BA2EA95EB}"/>
              </a:ext>
            </a:extLst>
          </p:cNvPr>
          <p:cNvSpPr txBox="1"/>
          <p:nvPr/>
        </p:nvSpPr>
        <p:spPr>
          <a:xfrm>
            <a:off x="838200" y="112991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기술소개 </a:t>
            </a:r>
            <a:r>
              <a:rPr lang="en-US" altLang="ko-KR" dirty="0"/>
              <a:t>- 3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5C44E9-5AEC-47D6-A7F8-DAE441BE90F8}"/>
              </a:ext>
            </a:extLst>
          </p:cNvPr>
          <p:cNvSpPr txBox="1"/>
          <p:nvPr/>
        </p:nvSpPr>
        <p:spPr>
          <a:xfrm>
            <a:off x="3201349" y="6311266"/>
            <a:ext cx="8667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국민은행 보도자료</a:t>
            </a:r>
            <a:r>
              <a:rPr lang="en-US" altLang="ko-KR" dirty="0"/>
              <a:t>(2019.01.29), “</a:t>
            </a:r>
            <a:r>
              <a:rPr lang="ko-KR" altLang="en-US" b="0" i="0" dirty="0" err="1">
                <a:solidFill>
                  <a:srgbClr val="2B2B2B"/>
                </a:solidFill>
                <a:effectLst/>
                <a:latin typeface="KBFGTextL"/>
              </a:rPr>
              <a:t>로보어드바이저</a:t>
            </a:r>
            <a:r>
              <a:rPr lang="ko-KR" altLang="en-US" b="0" i="0" dirty="0">
                <a:solidFill>
                  <a:srgbClr val="2B2B2B"/>
                </a:solidFill>
                <a:effectLst/>
                <a:latin typeface="KBFGTextL"/>
              </a:rPr>
              <a:t> 서비스 </a:t>
            </a:r>
            <a:r>
              <a:rPr lang="en-US" altLang="ko-KR" b="0" i="0" dirty="0" err="1">
                <a:solidFill>
                  <a:srgbClr val="2B2B2B"/>
                </a:solidFill>
                <a:effectLst/>
                <a:latin typeface="KBFGTextL"/>
              </a:rPr>
              <a:t>KBot</a:t>
            </a:r>
            <a:r>
              <a:rPr lang="en-US" altLang="ko-KR" b="0" i="0" dirty="0">
                <a:solidFill>
                  <a:srgbClr val="2B2B2B"/>
                </a:solidFill>
                <a:effectLst/>
                <a:latin typeface="KBFGTextL"/>
              </a:rPr>
              <a:t> SAM(</a:t>
            </a:r>
            <a:r>
              <a:rPr lang="ko-KR" altLang="en-US" b="0" i="0" dirty="0" err="1">
                <a:solidFill>
                  <a:srgbClr val="2B2B2B"/>
                </a:solidFill>
                <a:effectLst/>
                <a:latin typeface="KBFGTextL"/>
              </a:rPr>
              <a:t>케이봇</a:t>
            </a:r>
            <a:r>
              <a:rPr lang="ko-KR" altLang="en-US" b="0" i="0" dirty="0">
                <a:solidFill>
                  <a:srgbClr val="2B2B2B"/>
                </a:solidFill>
                <a:effectLst/>
                <a:latin typeface="KBFGTextL"/>
              </a:rPr>
              <a:t> 쌤</a:t>
            </a:r>
            <a:r>
              <a:rPr lang="en-US" altLang="ko-KR" b="0" i="0" dirty="0">
                <a:solidFill>
                  <a:srgbClr val="2B2B2B"/>
                </a:solidFill>
                <a:effectLst/>
                <a:latin typeface="KBFGTextL"/>
              </a:rPr>
              <a:t>) </a:t>
            </a:r>
            <a:r>
              <a:rPr lang="ko-KR" altLang="en-US" b="0" i="0" dirty="0">
                <a:solidFill>
                  <a:srgbClr val="2B2B2B"/>
                </a:solidFill>
                <a:effectLst/>
                <a:latin typeface="KBFGTextL"/>
              </a:rPr>
              <a:t>출시</a:t>
            </a:r>
            <a:r>
              <a:rPr lang="en-US" altLang="ko-KR" b="0" i="0" dirty="0">
                <a:solidFill>
                  <a:srgbClr val="2B2B2B"/>
                </a:solidFill>
                <a:effectLst/>
                <a:latin typeface="KBFGTextL"/>
              </a:rPr>
              <a:t>”</a:t>
            </a:r>
            <a:endParaRPr lang="ko-KR" altLang="en-US" b="0" i="0" dirty="0">
              <a:solidFill>
                <a:srgbClr val="2B2B2B"/>
              </a:solidFill>
              <a:effectLst/>
              <a:latin typeface="KBFGText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CE49D0-13DC-46BD-BC42-BAD008101862}"/>
              </a:ext>
            </a:extLst>
          </p:cNvPr>
          <p:cNvSpPr txBox="1"/>
          <p:nvPr/>
        </p:nvSpPr>
        <p:spPr>
          <a:xfrm>
            <a:off x="3855944" y="7520499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출처</a:t>
            </a:r>
            <a:endParaRPr lang="en-US" altLang="ko-KR" dirty="0"/>
          </a:p>
          <a:p>
            <a:r>
              <a:rPr lang="ko-KR" altLang="en-US" dirty="0"/>
              <a:t>https://www.kbfg.com/Kor/pr/press/1216688_5903.htm</a:t>
            </a:r>
          </a:p>
        </p:txBody>
      </p:sp>
    </p:spTree>
    <p:extLst>
      <p:ext uri="{BB962C8B-B14F-4D97-AF65-F5344CB8AC3E}">
        <p14:creationId xmlns:p14="http://schemas.microsoft.com/office/powerpoint/2010/main" val="728268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98B050-D140-43F5-93AC-20B7F439E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국민은행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175E9C-891A-4074-868F-C05E6DE2B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코로나</a:t>
            </a:r>
            <a:r>
              <a:rPr lang="en-US" altLang="ko-KR" dirty="0"/>
              <a:t>19 </a:t>
            </a:r>
            <a:r>
              <a:rPr lang="ko-KR" altLang="en-US" dirty="0"/>
              <a:t>여파로 </a:t>
            </a:r>
            <a:r>
              <a:rPr lang="ko-KR" altLang="en-US" dirty="0" err="1"/>
              <a:t>비대면</a:t>
            </a:r>
            <a:r>
              <a:rPr lang="ko-KR" altLang="en-US" dirty="0"/>
              <a:t> 거래가 늘면서 신규가입금액 증가</a:t>
            </a:r>
            <a:endParaRPr lang="en-US" altLang="ko-KR" dirty="0"/>
          </a:p>
          <a:p>
            <a:r>
              <a:rPr lang="ko-KR" altLang="en-US" dirty="0"/>
              <a:t>지난해 </a:t>
            </a:r>
            <a:r>
              <a:rPr lang="en-US" altLang="ko-KR" dirty="0"/>
              <a:t>653</a:t>
            </a:r>
            <a:r>
              <a:rPr lang="ko-KR" altLang="en-US" dirty="0"/>
              <a:t>억원 </a:t>
            </a:r>
            <a:r>
              <a:rPr lang="en-US" altLang="ko-KR" dirty="0"/>
              <a:t>-&gt; </a:t>
            </a:r>
            <a:r>
              <a:rPr lang="ko-KR" altLang="en-US" dirty="0"/>
              <a:t>올 </a:t>
            </a:r>
            <a:r>
              <a:rPr lang="en-US" altLang="ko-KR" dirty="0"/>
              <a:t>1</a:t>
            </a:r>
            <a:r>
              <a:rPr lang="ko-KR" altLang="en-US" dirty="0"/>
              <a:t>분기 </a:t>
            </a:r>
            <a:r>
              <a:rPr lang="en-US" altLang="ko-KR" dirty="0"/>
              <a:t>1292</a:t>
            </a:r>
            <a:r>
              <a:rPr lang="ko-KR" altLang="en-US" dirty="0"/>
              <a:t>억</a:t>
            </a:r>
            <a:r>
              <a:rPr lang="en-US" altLang="ko-KR" dirty="0"/>
              <a:t>, </a:t>
            </a:r>
            <a:r>
              <a:rPr lang="ko-KR" altLang="en-US" dirty="0"/>
              <a:t>한 분기만에 두배 수준 달성</a:t>
            </a:r>
            <a:endParaRPr lang="en-US" altLang="ko-KR" dirty="0"/>
          </a:p>
          <a:p>
            <a:r>
              <a:rPr lang="en-US" altLang="ko-KR" dirty="0"/>
              <a:t>20</a:t>
            </a:r>
            <a:r>
              <a:rPr lang="ko-KR" altLang="en-US" dirty="0"/>
              <a:t>년 </a:t>
            </a:r>
            <a:r>
              <a:rPr lang="en-US" altLang="ko-KR" dirty="0"/>
              <a:t>10</a:t>
            </a:r>
            <a:r>
              <a:rPr lang="ko-KR" altLang="en-US" dirty="0"/>
              <a:t>월</a:t>
            </a:r>
            <a:r>
              <a:rPr lang="en-US" altLang="ko-KR" dirty="0"/>
              <a:t>, 4</a:t>
            </a:r>
            <a:r>
              <a:rPr lang="ko-KR" altLang="en-US" dirty="0"/>
              <a:t>대 시중은행 중 </a:t>
            </a:r>
            <a:r>
              <a:rPr lang="en-US" altLang="ko-KR" dirty="0"/>
              <a:t>4.27%</a:t>
            </a:r>
            <a:r>
              <a:rPr lang="ko-KR" altLang="en-US" dirty="0"/>
              <a:t>로 가장 높은 평균수익률 기록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8BB294-171F-4FCE-97BE-5CE84FA704B2}"/>
              </a:ext>
            </a:extLst>
          </p:cNvPr>
          <p:cNvSpPr txBox="1"/>
          <p:nvPr/>
        </p:nvSpPr>
        <p:spPr>
          <a:xfrm>
            <a:off x="1875092" y="6308209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박창민 기자</a:t>
            </a:r>
            <a:r>
              <a:rPr lang="en-US" altLang="ko-KR" dirty="0"/>
              <a:t>, “</a:t>
            </a:r>
            <a:r>
              <a:rPr lang="en-US" altLang="ko-KR" i="0" dirty="0">
                <a:solidFill>
                  <a:srgbClr val="222222"/>
                </a:solidFill>
                <a:effectLst/>
                <a:latin typeface="Noto Sans KR"/>
              </a:rPr>
              <a:t>4</a:t>
            </a:r>
            <a:r>
              <a:rPr lang="ko-KR" altLang="en-US" i="0" dirty="0">
                <a:solidFill>
                  <a:srgbClr val="222222"/>
                </a:solidFill>
                <a:effectLst/>
                <a:latin typeface="Noto Sans KR"/>
              </a:rPr>
              <a:t>대 은행 </a:t>
            </a:r>
            <a:r>
              <a:rPr lang="ko-KR" altLang="en-US" i="0" dirty="0" err="1">
                <a:solidFill>
                  <a:srgbClr val="222222"/>
                </a:solidFill>
                <a:effectLst/>
                <a:latin typeface="Noto Sans KR"/>
              </a:rPr>
              <a:t>로보어드바이저</a:t>
            </a:r>
            <a:r>
              <a:rPr lang="ko-KR" altLang="en-US" i="0" dirty="0">
                <a:solidFill>
                  <a:srgbClr val="222222"/>
                </a:solidFill>
                <a:effectLst/>
                <a:latin typeface="Noto Sans KR"/>
              </a:rPr>
              <a:t> 수익률</a:t>
            </a:r>
            <a:r>
              <a:rPr lang="en-US" altLang="ko-KR" i="0" dirty="0">
                <a:solidFill>
                  <a:srgbClr val="222222"/>
                </a:solidFill>
                <a:effectLst/>
                <a:latin typeface="Noto Sans KR"/>
              </a:rPr>
              <a:t>, </a:t>
            </a:r>
            <a:r>
              <a:rPr lang="ko-KR" altLang="en-US" i="0" dirty="0" err="1">
                <a:solidFill>
                  <a:srgbClr val="222222"/>
                </a:solidFill>
                <a:effectLst/>
                <a:latin typeface="Noto Sans KR"/>
              </a:rPr>
              <a:t>예적금보다</a:t>
            </a:r>
            <a:r>
              <a:rPr lang="ko-KR" altLang="en-US" i="0" dirty="0">
                <a:solidFill>
                  <a:srgbClr val="222222"/>
                </a:solidFill>
                <a:effectLst/>
                <a:latin typeface="Noto Sans KR"/>
              </a:rPr>
              <a:t> </a:t>
            </a:r>
            <a:r>
              <a:rPr lang="en-US" altLang="ko-KR" i="0" dirty="0">
                <a:solidFill>
                  <a:srgbClr val="222222"/>
                </a:solidFill>
                <a:effectLst/>
                <a:latin typeface="Noto Sans KR"/>
              </a:rPr>
              <a:t>3</a:t>
            </a:r>
            <a:r>
              <a:rPr lang="ko-KR" altLang="en-US" i="0" dirty="0">
                <a:solidFill>
                  <a:srgbClr val="222222"/>
                </a:solidFill>
                <a:effectLst/>
                <a:latin typeface="Noto Sans KR"/>
              </a:rPr>
              <a:t>배 높다</a:t>
            </a:r>
            <a:r>
              <a:rPr lang="en-US" altLang="ko-KR" dirty="0"/>
              <a:t>“, &lt;</a:t>
            </a:r>
            <a:r>
              <a:rPr lang="ko-KR" altLang="en-US" dirty="0" err="1"/>
              <a:t>이코노믹리뷰</a:t>
            </a:r>
            <a:r>
              <a:rPr lang="en-US" altLang="ko-KR" dirty="0"/>
              <a:t>&gt;, 2020.10.21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B691FA-168F-4C70-A67C-5114547B209B}"/>
              </a:ext>
            </a:extLst>
          </p:cNvPr>
          <p:cNvSpPr txBox="1"/>
          <p:nvPr/>
        </p:nvSpPr>
        <p:spPr>
          <a:xfrm>
            <a:off x="838200" y="112991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활용현황 </a:t>
            </a:r>
            <a:r>
              <a:rPr lang="en-US" altLang="ko-KR" dirty="0"/>
              <a:t>-3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551D34-954E-499E-BFA5-47AA46C48253}"/>
              </a:ext>
            </a:extLst>
          </p:cNvPr>
          <p:cNvSpPr txBox="1"/>
          <p:nvPr/>
        </p:nvSpPr>
        <p:spPr>
          <a:xfrm>
            <a:off x="3512272" y="7234518"/>
            <a:ext cx="68419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출처</a:t>
            </a:r>
            <a:endParaRPr lang="en-US" altLang="ko-KR" dirty="0"/>
          </a:p>
          <a:p>
            <a:r>
              <a:rPr lang="ko-KR" altLang="en-US" dirty="0"/>
              <a:t>http://www.econovill.com/news/articleView.html?idxno=500607</a:t>
            </a:r>
          </a:p>
        </p:txBody>
      </p:sp>
    </p:spTree>
    <p:extLst>
      <p:ext uri="{BB962C8B-B14F-4D97-AF65-F5344CB8AC3E}">
        <p14:creationId xmlns:p14="http://schemas.microsoft.com/office/powerpoint/2010/main" val="4073620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C19535-4AC8-4DFC-BFFB-77AA999AD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코로나</a:t>
            </a:r>
            <a:r>
              <a:rPr lang="en-US" altLang="ko-KR" dirty="0"/>
              <a:t>19</a:t>
            </a:r>
            <a:r>
              <a:rPr lang="ko-KR" altLang="en-US" dirty="0"/>
              <a:t> 장기화와 </a:t>
            </a:r>
            <a:r>
              <a:rPr lang="ko-KR" altLang="en-US" dirty="0" err="1"/>
              <a:t>비대면</a:t>
            </a:r>
            <a:r>
              <a:rPr lang="ko-KR" altLang="en-US" dirty="0"/>
              <a:t> 트랜드 확산으로 인해 꾸준한 성장세를 보일 것으로 전망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하지만 </a:t>
            </a:r>
            <a:r>
              <a:rPr lang="en-US" altLang="ko-KR" dirty="0"/>
              <a:t>AI</a:t>
            </a:r>
            <a:r>
              <a:rPr lang="ko-KR" altLang="en-US" dirty="0"/>
              <a:t>의 의사결정을 설명하기가 곤란하며</a:t>
            </a:r>
            <a:r>
              <a:rPr lang="en-US" altLang="ko-KR" dirty="0"/>
              <a:t>, </a:t>
            </a:r>
            <a:r>
              <a:rPr lang="ko-KR" altLang="en-US" dirty="0"/>
              <a:t>투자 행위에 대한 손실에 있어서 책임 소재가 불분명하다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현재 </a:t>
            </a:r>
            <a:r>
              <a:rPr lang="ko-KR" altLang="en-US" dirty="0" err="1"/>
              <a:t>로보어드바이저는</a:t>
            </a:r>
            <a:r>
              <a:rPr lang="ko-KR" altLang="en-US" dirty="0"/>
              <a:t> 최종 매매까지 직접적 관여를 하지 않는다</a:t>
            </a:r>
            <a:r>
              <a:rPr lang="en-US" altLang="ko-KR" dirty="0"/>
              <a:t>. </a:t>
            </a:r>
            <a:r>
              <a:rPr lang="ko-KR" altLang="en-US" dirty="0"/>
              <a:t>신뢰성을 확보와 완전한 자율운용을 위한 알고리즘 고도화는 해결해야 할 과제이다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현재 가장 좋은 수익률을 기록하고 있다 하더라도</a:t>
            </a:r>
            <a:r>
              <a:rPr lang="en-US" altLang="ko-KR" dirty="0"/>
              <a:t>, </a:t>
            </a:r>
            <a:r>
              <a:rPr lang="ko-KR" altLang="en-US" dirty="0"/>
              <a:t>알고리즘에 대한 정확한 평가는 충분한 시간이 지난 후에 가능할 것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EF0D390-F86A-4F5F-BC95-53903C5B44F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국민은행 </a:t>
            </a:r>
            <a:r>
              <a:rPr lang="en-US" altLang="ko-KR" dirty="0"/>
              <a:t>- </a:t>
            </a:r>
            <a:r>
              <a:rPr lang="ko-KR" altLang="en-US" dirty="0" err="1"/>
              <a:t>로보어드바이저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162BA4-5357-48A8-8CB0-D5FAFEE773FF}"/>
              </a:ext>
            </a:extLst>
          </p:cNvPr>
          <p:cNvSpPr txBox="1"/>
          <p:nvPr/>
        </p:nvSpPr>
        <p:spPr>
          <a:xfrm>
            <a:off x="838200" y="112991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향후전망 </a:t>
            </a:r>
            <a:r>
              <a:rPr lang="en-US" altLang="ko-KR" dirty="0"/>
              <a:t>- 3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8B823E-C21A-4B73-9A13-A5D5EBAD27C1}"/>
              </a:ext>
            </a:extLst>
          </p:cNvPr>
          <p:cNvSpPr txBox="1"/>
          <p:nvPr/>
        </p:nvSpPr>
        <p:spPr>
          <a:xfrm>
            <a:off x="3512272" y="7234518"/>
            <a:ext cx="68419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출처</a:t>
            </a:r>
            <a:endParaRPr lang="en-US" altLang="ko-KR" dirty="0"/>
          </a:p>
          <a:p>
            <a:r>
              <a:rPr lang="ko-KR" altLang="en-US" dirty="0"/>
              <a:t>http://www.econovill.com/news/articleView.html?idxno=500607</a:t>
            </a:r>
          </a:p>
        </p:txBody>
      </p:sp>
    </p:spTree>
    <p:extLst>
      <p:ext uri="{BB962C8B-B14F-4D97-AF65-F5344CB8AC3E}">
        <p14:creationId xmlns:p14="http://schemas.microsoft.com/office/powerpoint/2010/main" val="3147110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72B0F2-F463-41E5-8B88-4C6C544E6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726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한화생명</a:t>
            </a:r>
            <a:r>
              <a:rPr lang="en-US" altLang="ko-KR" dirty="0"/>
              <a:t>X</a:t>
            </a:r>
            <a:r>
              <a:rPr lang="ko-KR" altLang="en-US" dirty="0"/>
              <a:t>한화시스템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ko-KR" altLang="en-US" sz="2800" dirty="0"/>
              <a:t>클레임 </a:t>
            </a:r>
            <a:r>
              <a:rPr lang="en-US" altLang="ko-KR" sz="2800" dirty="0"/>
              <a:t>AI </a:t>
            </a:r>
            <a:r>
              <a:rPr lang="ko-KR" altLang="en-US" sz="2800" dirty="0"/>
              <a:t>자동심사 시스템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8EB786-EC3A-4A4F-8339-60B6D5276B4D}"/>
              </a:ext>
            </a:extLst>
          </p:cNvPr>
          <p:cNvSpPr txBox="1"/>
          <p:nvPr/>
        </p:nvSpPr>
        <p:spPr>
          <a:xfrm>
            <a:off x="838200" y="112991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기술소개</a:t>
            </a:r>
            <a:r>
              <a:rPr lang="en-US" altLang="ko-KR" dirty="0"/>
              <a:t>1 -1 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C017656-16AB-4B58-8CED-A61FCF7AE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5927" y="1867340"/>
            <a:ext cx="4900593" cy="4351338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년간 </a:t>
            </a:r>
            <a:r>
              <a:rPr lang="en-US" altLang="ko-KR" dirty="0"/>
              <a:t>1100</a:t>
            </a:r>
            <a:r>
              <a:rPr lang="ko-KR" altLang="en-US" dirty="0" err="1"/>
              <a:t>만건의</a:t>
            </a:r>
            <a:r>
              <a:rPr lang="ko-KR" altLang="en-US" dirty="0"/>
              <a:t> 보험금 청구 데이터를 활용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만 </a:t>
            </a:r>
            <a:r>
              <a:rPr lang="en-US" altLang="ko-KR" dirty="0"/>
              <a:t>5</a:t>
            </a:r>
            <a:r>
              <a:rPr lang="ko-KR" altLang="en-US" dirty="0" err="1"/>
              <a:t>천번의</a:t>
            </a:r>
            <a:r>
              <a:rPr lang="ko-KR" altLang="en-US" dirty="0"/>
              <a:t> 학습 과정을 통해 정합성 확인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실전 배치 이후에도 두 번의 고도화 학습 수행</a:t>
            </a:r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2B86D0A-FA83-44BE-A4CA-4944940137F9}"/>
              </a:ext>
            </a:extLst>
          </p:cNvPr>
          <p:cNvGrpSpPr/>
          <p:nvPr/>
        </p:nvGrpSpPr>
        <p:grpSpPr>
          <a:xfrm>
            <a:off x="280051" y="1600127"/>
            <a:ext cx="6913473" cy="1200329"/>
            <a:chOff x="495856" y="1788232"/>
            <a:chExt cx="6076167" cy="1200329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9E26F57-7EC4-4ED0-A998-0E8706D99FD4}"/>
                </a:ext>
              </a:extLst>
            </p:cNvPr>
            <p:cNvSpPr/>
            <p:nvPr/>
          </p:nvSpPr>
          <p:spPr>
            <a:xfrm>
              <a:off x="495856" y="1788232"/>
              <a:ext cx="6076167" cy="12003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내용 개체 틀 2">
              <a:extLst>
                <a:ext uri="{FF2B5EF4-FFF2-40B4-BE49-F238E27FC236}">
                  <a16:creationId xmlns:a16="http://schemas.microsoft.com/office/drawing/2014/main" id="{4EE11A24-6FF3-4BE8-B6A5-6F9869BD6B31}"/>
                </a:ext>
              </a:extLst>
            </p:cNvPr>
            <p:cNvSpPr txBox="1">
              <a:spLocks/>
            </p:cNvSpPr>
            <p:nvPr/>
          </p:nvSpPr>
          <p:spPr>
            <a:xfrm>
              <a:off x="495856" y="1867340"/>
              <a:ext cx="6076167" cy="10421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2000" b="1" dirty="0"/>
                <a:t>‘</a:t>
              </a:r>
              <a:r>
                <a:rPr lang="ko-KR" altLang="en-US" sz="2000" b="1" dirty="0"/>
                <a:t>클레임</a:t>
              </a:r>
              <a:r>
                <a:rPr lang="en-US" altLang="ko-KR" sz="2000" b="1" dirty="0"/>
                <a:t>’</a:t>
              </a:r>
              <a:r>
                <a:rPr lang="ko-KR" altLang="en-US" sz="2000" b="1" dirty="0"/>
                <a:t> 이란</a:t>
              </a:r>
              <a:r>
                <a:rPr lang="en-US" altLang="ko-KR" sz="2000" b="1" dirty="0"/>
                <a:t>?</a:t>
              </a:r>
            </a:p>
            <a:p>
              <a:pPr marL="0" indent="0">
                <a:buNone/>
              </a:pPr>
              <a:r>
                <a:rPr lang="ko-KR" altLang="en-US" sz="2000" dirty="0"/>
                <a:t>고객이 보험의 효과를 느낄 수 있는 </a:t>
              </a:r>
              <a:r>
                <a:rPr lang="en-US" altLang="ko-KR" sz="2000" dirty="0"/>
                <a:t>‘</a:t>
              </a:r>
              <a:r>
                <a:rPr lang="ko-KR" altLang="en-US" sz="2000" dirty="0"/>
                <a:t>보험금 청구</a:t>
              </a:r>
              <a:r>
                <a:rPr lang="en-US" altLang="ko-KR" sz="2000" dirty="0"/>
                <a:t>‘</a:t>
              </a:r>
              <a:r>
                <a:rPr lang="ko-KR" altLang="en-US" sz="2000" dirty="0"/>
                <a:t>를 의미</a:t>
              </a:r>
              <a:endParaRPr lang="en-US" altLang="ko-KR" sz="20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54FBF6D-FBE1-4AEB-8FAD-E1F8679FEE57}"/>
              </a:ext>
            </a:extLst>
          </p:cNvPr>
          <p:cNvSpPr txBox="1"/>
          <p:nvPr/>
        </p:nvSpPr>
        <p:spPr>
          <a:xfrm>
            <a:off x="764062" y="7968238"/>
            <a:ext cx="64818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인력의 충원으로 대체 불가능한 정도의 클레임 청구 </a:t>
            </a:r>
            <a:r>
              <a:rPr lang="ko-KR" altLang="en-US" dirty="0" err="1"/>
              <a:t>증가량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번거롭던 과정을 대체하고</a:t>
            </a:r>
            <a:r>
              <a:rPr lang="en-US" altLang="ko-KR" dirty="0"/>
              <a:t>, </a:t>
            </a:r>
            <a:r>
              <a:rPr lang="ko-KR" altLang="en-US" dirty="0"/>
              <a:t>효율적으로 청구물량에 대응하기 위해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 </a:t>
            </a:r>
            <a:r>
              <a:rPr lang="en-US" altLang="ko-KR" dirty="0"/>
              <a:t>AI</a:t>
            </a:r>
            <a:r>
              <a:rPr lang="ko-KR" altLang="en-US" dirty="0"/>
              <a:t>가 스스로 보험금 지급과 관련된 룰을 만들고 지급</a:t>
            </a:r>
            <a:r>
              <a:rPr lang="en-US" altLang="ko-KR" dirty="0"/>
              <a:t>, </a:t>
            </a:r>
            <a:r>
              <a:rPr lang="ko-KR" altLang="en-US" dirty="0"/>
              <a:t>불가</a:t>
            </a:r>
            <a:r>
              <a:rPr lang="en-US" altLang="ko-KR" dirty="0"/>
              <a:t>, </a:t>
            </a:r>
            <a:r>
              <a:rPr lang="ko-KR" altLang="en-US" dirty="0"/>
              <a:t>조사 등의 </a:t>
            </a:r>
            <a:r>
              <a:rPr lang="ko-KR" altLang="en-US" dirty="0" err="1"/>
              <a:t>의사결정하는</a:t>
            </a:r>
            <a:r>
              <a:rPr lang="ko-KR" altLang="en-US" dirty="0"/>
              <a:t> 시스템 개발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474582-0696-430B-9EBC-26FC04AD7A32}"/>
              </a:ext>
            </a:extLst>
          </p:cNvPr>
          <p:cNvSpPr txBox="1"/>
          <p:nvPr/>
        </p:nvSpPr>
        <p:spPr>
          <a:xfrm>
            <a:off x="4961422" y="6304342"/>
            <a:ext cx="6806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한화그룹 보도자료</a:t>
            </a:r>
            <a:r>
              <a:rPr lang="en-US" altLang="ko-KR" dirty="0"/>
              <a:t>(2020.10.28), “</a:t>
            </a:r>
            <a:r>
              <a:rPr lang="ko-KR" altLang="en-US" b="0" i="0" dirty="0">
                <a:solidFill>
                  <a:srgbClr val="2B2B2B"/>
                </a:solidFill>
                <a:effectLst/>
                <a:latin typeface="KBFGTextL"/>
              </a:rPr>
              <a:t>클레임 </a:t>
            </a:r>
            <a:r>
              <a:rPr lang="en-US" altLang="ko-KR" b="0" i="0" dirty="0">
                <a:solidFill>
                  <a:srgbClr val="2B2B2B"/>
                </a:solidFill>
                <a:effectLst/>
                <a:latin typeface="KBFGTextL"/>
              </a:rPr>
              <a:t>AI</a:t>
            </a:r>
            <a:r>
              <a:rPr lang="ko-KR" altLang="en-US" b="0" i="0" dirty="0">
                <a:solidFill>
                  <a:srgbClr val="2B2B2B"/>
                </a:solidFill>
                <a:effectLst/>
                <a:latin typeface="KBFGTextL"/>
              </a:rPr>
              <a:t>자동심사 시스템 편</a:t>
            </a:r>
            <a:r>
              <a:rPr lang="en-US" altLang="ko-KR" b="0" i="0" dirty="0">
                <a:solidFill>
                  <a:srgbClr val="2B2B2B"/>
                </a:solidFill>
                <a:effectLst/>
                <a:latin typeface="KBFGTextL"/>
              </a:rPr>
              <a:t>”</a:t>
            </a:r>
            <a:endParaRPr lang="ko-KR" altLang="en-US" b="0" i="0" dirty="0">
              <a:solidFill>
                <a:srgbClr val="2B2B2B"/>
              </a:solidFill>
              <a:effectLst/>
              <a:latin typeface="KBFGText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CA1927-EE02-498E-8D8C-C957FED050D8}"/>
              </a:ext>
            </a:extLst>
          </p:cNvPr>
          <p:cNvSpPr txBox="1"/>
          <p:nvPr/>
        </p:nvSpPr>
        <p:spPr>
          <a:xfrm>
            <a:off x="1329573" y="3895779"/>
            <a:ext cx="37265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클레임 </a:t>
            </a:r>
            <a:r>
              <a:rPr lang="ko-KR" altLang="en-US" dirty="0" err="1"/>
              <a:t>접수시</a:t>
            </a:r>
            <a:r>
              <a:rPr lang="ko-KR" altLang="en-US" dirty="0"/>
              <a:t> 확률에 따라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지급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심사의뢰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즉시조사</a:t>
            </a:r>
            <a:endParaRPr lang="en-US" altLang="ko-KR" dirty="0"/>
          </a:p>
          <a:p>
            <a:r>
              <a:rPr lang="ko-KR" altLang="en-US" dirty="0"/>
              <a:t>로 구분하며</a:t>
            </a:r>
            <a:r>
              <a:rPr lang="en-US" altLang="ko-KR" dirty="0"/>
              <a:t>, </a:t>
            </a:r>
            <a:r>
              <a:rPr lang="ko-KR" altLang="en-US" dirty="0"/>
              <a:t>부정 청구가 의심되면 이후 담당 조사팀이 배정된다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342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69BB1815-828B-4081-8650-114A830B0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726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한화생명</a:t>
            </a:r>
            <a:r>
              <a:rPr lang="en-US" altLang="ko-KR" dirty="0"/>
              <a:t>X</a:t>
            </a:r>
            <a:r>
              <a:rPr lang="ko-KR" altLang="en-US" dirty="0"/>
              <a:t>한화시스템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ko-KR" altLang="en-US" sz="2800" dirty="0"/>
              <a:t>클레임 </a:t>
            </a:r>
            <a:r>
              <a:rPr lang="en-US" altLang="ko-KR" sz="2800" dirty="0"/>
              <a:t>AI </a:t>
            </a:r>
            <a:r>
              <a:rPr lang="ko-KR" altLang="en-US" sz="2800" dirty="0"/>
              <a:t>자동심사 시스템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5FBC7D-19CA-4D99-9672-3CAC6B0D9BB9}"/>
              </a:ext>
            </a:extLst>
          </p:cNvPr>
          <p:cNvSpPr txBox="1"/>
          <p:nvPr/>
        </p:nvSpPr>
        <p:spPr>
          <a:xfrm>
            <a:off x="838200" y="112991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기술소개</a:t>
            </a:r>
            <a:r>
              <a:rPr lang="en-US" altLang="ko-KR" dirty="0"/>
              <a:t>1 -2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8EC068D3-D0B1-4631-B085-E9D7DBE7B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744" y="1960892"/>
            <a:ext cx="5270325" cy="146810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/>
              <a:t>CNN </a:t>
            </a:r>
            <a:r>
              <a:rPr lang="ko-KR" altLang="en-US" dirty="0"/>
              <a:t>알고리즘을 활용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고객 정보 데이터를 </a:t>
            </a:r>
            <a:r>
              <a:rPr lang="en-US" altLang="ko-KR" dirty="0"/>
              <a:t>2</a:t>
            </a:r>
            <a:r>
              <a:rPr lang="ko-KR" altLang="en-US" dirty="0"/>
              <a:t>차원 이미지처럼 인식시켜 학습</a:t>
            </a:r>
            <a:endParaRPr lang="en-US" altLang="ko-KR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F0A8534B-6925-43FF-8F69-520AE8973C3F}"/>
              </a:ext>
            </a:extLst>
          </p:cNvPr>
          <p:cNvSpPr txBox="1">
            <a:spLocks/>
          </p:cNvSpPr>
          <p:nvPr/>
        </p:nvSpPr>
        <p:spPr>
          <a:xfrm>
            <a:off x="6497769" y="1960892"/>
            <a:ext cx="52703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/>
              <a:t>2. </a:t>
            </a:r>
            <a:r>
              <a:rPr lang="ko-KR" altLang="en-US" sz="2000" dirty="0"/>
              <a:t>비수치형 데이터를 수치형으로 변환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dirty="0"/>
              <a:t>청구사유</a:t>
            </a:r>
            <a:r>
              <a:rPr lang="en-US" altLang="ko-KR" dirty="0"/>
              <a:t>, </a:t>
            </a:r>
            <a:r>
              <a:rPr lang="ko-KR" altLang="en-US" dirty="0"/>
              <a:t>질병코드 등 비수치형 데이터가 다수인 보험 데이터를 </a:t>
            </a:r>
            <a:r>
              <a:rPr lang="en-US" altLang="ko-KR" dirty="0"/>
              <a:t>Shapely value</a:t>
            </a:r>
            <a:r>
              <a:rPr lang="en-US" altLang="ko-KR" baseline="30000" dirty="0"/>
              <a:t>1)</a:t>
            </a:r>
            <a:r>
              <a:rPr lang="en-US" altLang="ko-KR" dirty="0"/>
              <a:t> </a:t>
            </a:r>
            <a:r>
              <a:rPr lang="ko-KR" altLang="en-US" dirty="0"/>
              <a:t>방식을 통해 수치형 데이터로 전환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1800" dirty="0"/>
              <a:t>1) Shapely value: </a:t>
            </a:r>
            <a:r>
              <a:rPr lang="ko-KR" altLang="en-US" sz="1800" dirty="0"/>
              <a:t>협업을 통해 성과가 산출되었을 때 기여 정도를 산출해주는 배분규칙에 대한 이론</a:t>
            </a:r>
            <a:r>
              <a:rPr lang="en-US" altLang="ko-KR" sz="1800" dirty="0"/>
              <a:t>. </a:t>
            </a:r>
            <a:r>
              <a:rPr lang="ko-KR" altLang="en-US" sz="1800" dirty="0" err="1"/>
              <a:t>머신러닝에서는</a:t>
            </a:r>
            <a:r>
              <a:rPr lang="ko-KR" altLang="en-US" sz="1800" dirty="0"/>
              <a:t> 데이터들이 예측에 얼마나 기여했는지 설명해주는 용도로 사용된다</a:t>
            </a:r>
            <a:r>
              <a:rPr lang="en-US" altLang="ko-KR" sz="1800" dirty="0"/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A8E084D-CA50-402B-A2A6-5CB9BAC9C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25" y="3953891"/>
            <a:ext cx="5672094" cy="17437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C2AD57B-B3EE-453C-A8CF-98B5C379DB48}"/>
              </a:ext>
            </a:extLst>
          </p:cNvPr>
          <p:cNvSpPr txBox="1"/>
          <p:nvPr/>
        </p:nvSpPr>
        <p:spPr>
          <a:xfrm>
            <a:off x="4961422" y="6304342"/>
            <a:ext cx="6806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한화그룹 보도자료</a:t>
            </a:r>
            <a:r>
              <a:rPr lang="en-US" altLang="ko-KR" dirty="0"/>
              <a:t>(2020.10.28), “</a:t>
            </a:r>
            <a:r>
              <a:rPr lang="ko-KR" altLang="en-US" b="0" i="0" dirty="0">
                <a:solidFill>
                  <a:srgbClr val="2B2B2B"/>
                </a:solidFill>
                <a:effectLst/>
                <a:latin typeface="KBFGTextL"/>
              </a:rPr>
              <a:t>클레임 </a:t>
            </a:r>
            <a:r>
              <a:rPr lang="en-US" altLang="ko-KR" b="0" i="0" dirty="0">
                <a:solidFill>
                  <a:srgbClr val="2B2B2B"/>
                </a:solidFill>
                <a:effectLst/>
                <a:latin typeface="KBFGTextL"/>
              </a:rPr>
              <a:t>AI</a:t>
            </a:r>
            <a:r>
              <a:rPr lang="ko-KR" altLang="en-US" b="0" i="0" dirty="0">
                <a:solidFill>
                  <a:srgbClr val="2B2B2B"/>
                </a:solidFill>
                <a:effectLst/>
                <a:latin typeface="KBFGTextL"/>
              </a:rPr>
              <a:t>자동심사 시스템 편</a:t>
            </a:r>
            <a:r>
              <a:rPr lang="en-US" altLang="ko-KR" b="0" i="0" dirty="0">
                <a:solidFill>
                  <a:srgbClr val="2B2B2B"/>
                </a:solidFill>
                <a:effectLst/>
                <a:latin typeface="KBFGTextL"/>
              </a:rPr>
              <a:t>”</a:t>
            </a:r>
            <a:endParaRPr lang="ko-KR" altLang="en-US" b="0" i="0" dirty="0">
              <a:solidFill>
                <a:srgbClr val="2B2B2B"/>
              </a:solidFill>
              <a:effectLst/>
              <a:latin typeface="KBFGTextL"/>
            </a:endParaRPr>
          </a:p>
        </p:txBody>
      </p:sp>
    </p:spTree>
    <p:extLst>
      <p:ext uri="{BB962C8B-B14F-4D97-AF65-F5344CB8AC3E}">
        <p14:creationId xmlns:p14="http://schemas.microsoft.com/office/powerpoint/2010/main" val="3870297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4743071-2B63-4470-AE42-4913A821A18A}"/>
              </a:ext>
            </a:extLst>
          </p:cNvPr>
          <p:cNvSpPr txBox="1"/>
          <p:nvPr/>
        </p:nvSpPr>
        <p:spPr>
          <a:xfrm>
            <a:off x="838200" y="112991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활용현황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9C09E9-EA20-4306-839C-D6E87E254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8799" y="1257751"/>
            <a:ext cx="6128888" cy="4701244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dirty="0"/>
              <a:t>2019</a:t>
            </a:r>
            <a:r>
              <a:rPr lang="ko-KR" altLang="en-US" dirty="0"/>
              <a:t>년 말 도입하여</a:t>
            </a:r>
            <a:r>
              <a:rPr lang="en-US" altLang="ko-KR" dirty="0"/>
              <a:t> </a:t>
            </a:r>
            <a:r>
              <a:rPr lang="ko-KR" altLang="en-US" dirty="0"/>
              <a:t>보험금 지급 업무 중 </a:t>
            </a:r>
            <a:r>
              <a:rPr lang="en-US" altLang="ko-KR" dirty="0"/>
              <a:t>25%</a:t>
            </a:r>
            <a:r>
              <a:rPr lang="ko-KR" altLang="en-US" dirty="0"/>
              <a:t>를 담당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ko-KR" altLang="en-US" dirty="0"/>
              <a:t>기존 심사인력을 복잡한 </a:t>
            </a:r>
            <a:r>
              <a:rPr lang="ko-KR" altLang="en-US" dirty="0" err="1"/>
              <a:t>청구건에</a:t>
            </a:r>
            <a:r>
              <a:rPr lang="ko-KR" altLang="en-US" dirty="0"/>
              <a:t> 투입하여 인력의 효율성 제고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사람의 경우 수 분에서 수 일이 걸리는 심사를 </a:t>
            </a:r>
            <a:r>
              <a:rPr lang="en-US" altLang="ko-KR" dirty="0"/>
              <a:t>‘</a:t>
            </a:r>
            <a:r>
              <a:rPr lang="ko-KR" altLang="en-US" dirty="0"/>
              <a:t>초 단위</a:t>
            </a:r>
            <a:r>
              <a:rPr lang="en-US" altLang="ko-KR" dirty="0"/>
              <a:t>’</a:t>
            </a:r>
            <a:r>
              <a:rPr lang="ko-KR" altLang="en-US" dirty="0"/>
              <a:t>로 줄임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약 </a:t>
            </a:r>
            <a:r>
              <a:rPr lang="en-US" altLang="ko-KR" dirty="0"/>
              <a:t>24</a:t>
            </a:r>
            <a:r>
              <a:rPr lang="ko-KR" altLang="en-US" dirty="0"/>
              <a:t>시간이 걸리던 보험금 지급 시간을 </a:t>
            </a:r>
            <a:r>
              <a:rPr lang="en-US" altLang="ko-KR" dirty="0"/>
              <a:t>5</a:t>
            </a:r>
            <a:r>
              <a:rPr lang="ko-KR" altLang="en-US" dirty="0"/>
              <a:t>분으로 줄임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5776EA8-2A88-462A-AED7-FBC796357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30" y="1257751"/>
            <a:ext cx="5469591" cy="47012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7D3AA6-6312-4928-82F3-7F4D3A12DBB8}"/>
              </a:ext>
            </a:extLst>
          </p:cNvPr>
          <p:cNvSpPr txBox="1"/>
          <p:nvPr/>
        </p:nvSpPr>
        <p:spPr>
          <a:xfrm>
            <a:off x="4513017" y="7852647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https://news.mt.co.kr/mtview.php?no=2020080318211560790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D1FFDD-D54A-474E-858B-E41A88471979}"/>
              </a:ext>
            </a:extLst>
          </p:cNvPr>
          <p:cNvSpPr txBox="1"/>
          <p:nvPr/>
        </p:nvSpPr>
        <p:spPr>
          <a:xfrm>
            <a:off x="1704109" y="6332588"/>
            <a:ext cx="1171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김세관</a:t>
            </a:r>
            <a:r>
              <a:rPr lang="ko-KR" altLang="en-US" dirty="0"/>
              <a:t> 기자</a:t>
            </a:r>
            <a:r>
              <a:rPr lang="en-US" altLang="ko-KR" dirty="0"/>
              <a:t>, “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맑은고딕"/>
              </a:rPr>
              <a:t>심사 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맑은고딕"/>
              </a:rPr>
              <a:t>3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맑은고딕"/>
              </a:rPr>
              <a:t>초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맑은고딕"/>
              </a:rPr>
              <a:t>, 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맑은고딕"/>
              </a:rPr>
              <a:t>지급 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맑은고딕"/>
              </a:rPr>
              <a:t>5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맑은고딕"/>
              </a:rPr>
              <a:t>분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맑은고딕"/>
              </a:rPr>
              <a:t>···AI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맑은고딕"/>
              </a:rPr>
              <a:t>의 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맑은고딕"/>
              </a:rPr>
              <a:t>'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맑은고딕"/>
              </a:rPr>
              <a:t>열공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맑은고딕"/>
              </a:rPr>
              <a:t>'.. 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맑은고딕"/>
              </a:rPr>
              <a:t>보험금 지급 당겼다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맑은고딕"/>
              </a:rPr>
              <a:t>”</a:t>
            </a:r>
            <a:r>
              <a:rPr lang="en-US" altLang="ko-KR" dirty="0"/>
              <a:t>, &lt;</a:t>
            </a:r>
            <a:r>
              <a:rPr lang="ko-KR" altLang="en-US" dirty="0" err="1"/>
              <a:t>머니투데이</a:t>
            </a:r>
            <a:r>
              <a:rPr lang="en-US" altLang="ko-KR" dirty="0"/>
              <a:t>&gt;, 2020.08.05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905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477BBB-ADB8-4724-B205-CF43C676841C}"/>
              </a:ext>
            </a:extLst>
          </p:cNvPr>
          <p:cNvSpPr txBox="1"/>
          <p:nvPr/>
        </p:nvSpPr>
        <p:spPr>
          <a:xfrm>
            <a:off x="838200" y="112991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향후전망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634D3D-5E38-46A0-AF3B-3ED34FD3B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7340"/>
            <a:ext cx="11308321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altLang="ko-KR" dirty="0"/>
              <a:t>2020</a:t>
            </a:r>
            <a:r>
              <a:rPr lang="ko-KR" altLang="en-US" dirty="0"/>
              <a:t>년 말까지 자동심사율을 </a:t>
            </a:r>
            <a:r>
              <a:rPr lang="en-US" altLang="ko-KR" dirty="0"/>
              <a:t>50%</a:t>
            </a:r>
            <a:r>
              <a:rPr lang="ko-KR" altLang="en-US" dirty="0"/>
              <a:t>까지 끌어올릴 전망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향후 </a:t>
            </a:r>
            <a:r>
              <a:rPr lang="en-US" altLang="ko-KR" dirty="0"/>
              <a:t>5</a:t>
            </a:r>
            <a:r>
              <a:rPr lang="ko-KR" altLang="en-US" dirty="0"/>
              <a:t>년간 </a:t>
            </a:r>
            <a:r>
              <a:rPr lang="en-US" altLang="ko-KR" dirty="0"/>
              <a:t>100</a:t>
            </a:r>
            <a:r>
              <a:rPr lang="ko-KR" altLang="en-US" dirty="0"/>
              <a:t>억원 이상의 절감 효과 발생 기대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심사 이후</a:t>
            </a:r>
            <a:r>
              <a:rPr lang="en-US" altLang="ko-KR" dirty="0"/>
              <a:t> </a:t>
            </a:r>
            <a:r>
              <a:rPr lang="ko-KR" altLang="en-US" dirty="0"/>
              <a:t>절차인 보험금 지급 등의 영역 또한 자동화 시스템 구축 필요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01635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[금융·증권 AI] 국민은행 로보어드바이저로 자산 관리">
            <a:extLst>
              <a:ext uri="{FF2B5EF4-FFF2-40B4-BE49-F238E27FC236}">
                <a16:creationId xmlns:a16="http://schemas.microsoft.com/office/drawing/2014/main" id="{F49BF607-00CC-49FC-AFD4-7FEA7B7AA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946073" cy="133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BD8062C-6986-44B3-8160-41AD1C9D4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77" y="1961483"/>
            <a:ext cx="3598717" cy="424233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D1A24FC-132C-4C0F-A354-96CEF2869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737487"/>
              </p:ext>
            </p:extLst>
          </p:nvPr>
        </p:nvGraphicFramePr>
        <p:xfrm>
          <a:off x="5564229" y="1961483"/>
          <a:ext cx="5597238" cy="4188256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568936">
                  <a:extLst>
                    <a:ext uri="{9D8B030D-6E8A-4147-A177-3AD203B41FA5}">
                      <a16:colId xmlns:a16="http://schemas.microsoft.com/office/drawing/2014/main" val="1846775616"/>
                    </a:ext>
                  </a:extLst>
                </a:gridCol>
                <a:gridCol w="4028302">
                  <a:extLst>
                    <a:ext uri="{9D8B030D-6E8A-4147-A177-3AD203B41FA5}">
                      <a16:colId xmlns:a16="http://schemas.microsoft.com/office/drawing/2014/main" val="3664548973"/>
                    </a:ext>
                  </a:extLst>
                </a:gridCol>
              </a:tblGrid>
              <a:tr h="7727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산업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국내은행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0405787"/>
                  </a:ext>
                </a:extLst>
              </a:tr>
              <a:tr h="7727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기업구분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대기업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4766599"/>
                  </a:ext>
                </a:extLst>
              </a:tr>
              <a:tr h="7727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자본금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조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218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억원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(2019.12.31)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447869"/>
                  </a:ext>
                </a:extLst>
              </a:tr>
              <a:tr h="7727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주요사업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은행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신탁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보험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부동산 임대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689021"/>
                  </a:ext>
                </a:extLst>
              </a:tr>
              <a:tr h="2575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사원수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16,846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105945"/>
                  </a:ext>
                </a:extLst>
              </a:tr>
              <a:tr h="2575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설립일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2001.11.10(19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년차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3069939"/>
                  </a:ext>
                </a:extLst>
              </a:tr>
              <a:tr h="2575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매출액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21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조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천억원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(2019.12.31)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744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6836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6414F-2F27-4D4B-B9CA-B80A73ED1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822"/>
            <a:ext cx="10515600" cy="1325563"/>
          </a:xfrm>
        </p:spPr>
        <p:txBody>
          <a:bodyPr/>
          <a:lstStyle/>
          <a:p>
            <a:r>
              <a:rPr lang="ko-KR" altLang="en-US" dirty="0"/>
              <a:t>국민은행 </a:t>
            </a:r>
            <a:r>
              <a:rPr lang="en-US" altLang="ko-KR" dirty="0"/>
              <a:t>– </a:t>
            </a:r>
            <a:r>
              <a:rPr lang="ko-KR" altLang="en-US" sz="3600" dirty="0"/>
              <a:t>인공지능 인사 시스템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138774-001C-463C-8239-4AA626B5F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사람보다 더 섬세하게 직원 및 영업점 요구 반영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구현방법</a:t>
            </a:r>
            <a:endParaRPr lang="en-US" altLang="ko-KR" dirty="0"/>
          </a:p>
          <a:p>
            <a:pPr marL="514350" indent="-514350">
              <a:buAutoNum type="arabicParenR"/>
            </a:pPr>
            <a:r>
              <a:rPr lang="ko-KR" altLang="en-US" dirty="0" err="1"/>
              <a:t>영엄점별</a:t>
            </a:r>
            <a:r>
              <a:rPr lang="ko-KR" altLang="en-US" dirty="0"/>
              <a:t> 인력 수요</a:t>
            </a:r>
            <a:r>
              <a:rPr lang="en-US" altLang="ko-KR" dirty="0"/>
              <a:t>, </a:t>
            </a:r>
            <a:r>
              <a:rPr lang="ko-KR" altLang="en-US" dirty="0"/>
              <a:t>직무 경력</a:t>
            </a:r>
            <a:r>
              <a:rPr lang="en-US" altLang="ko-KR" dirty="0"/>
              <a:t>, </a:t>
            </a:r>
            <a:r>
              <a:rPr lang="ko-KR" altLang="en-US" dirty="0"/>
              <a:t>자격 사항 등 입력</a:t>
            </a:r>
            <a:endParaRPr lang="en-US" altLang="ko-KR" dirty="0"/>
          </a:p>
          <a:p>
            <a:pPr marL="514350" indent="-514350">
              <a:buAutoNum type="arabicParenR"/>
            </a:pPr>
            <a:r>
              <a:rPr lang="ko-KR" altLang="en-US" dirty="0"/>
              <a:t>직원 배치에 필요한 </a:t>
            </a:r>
            <a:r>
              <a:rPr lang="en-US" altLang="ko-KR" dirty="0"/>
              <a:t>30</a:t>
            </a:r>
            <a:r>
              <a:rPr lang="ko-KR" altLang="en-US" dirty="0"/>
              <a:t>여개 규칙을 설정</a:t>
            </a:r>
            <a:endParaRPr lang="en-US" altLang="ko-KR" dirty="0"/>
          </a:p>
          <a:p>
            <a:pPr marL="514350" indent="-514350">
              <a:buAutoNum type="arabicParenR"/>
            </a:pPr>
            <a:r>
              <a:rPr lang="en-US" altLang="ko-KR" dirty="0"/>
              <a:t>AI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단계 정보</a:t>
            </a:r>
            <a:r>
              <a:rPr lang="en-US" altLang="ko-KR" dirty="0"/>
              <a:t>, 2</a:t>
            </a:r>
            <a:r>
              <a:rPr lang="ko-KR" altLang="en-US" dirty="0"/>
              <a:t>단계 규칙을 적용하여 최적의 장소에 배치</a:t>
            </a:r>
            <a:endParaRPr lang="en-US" altLang="ko-KR" dirty="0"/>
          </a:p>
          <a:p>
            <a:pPr marL="514350" indent="-514350">
              <a:buAutoNum type="arabicParenR"/>
            </a:pPr>
            <a:r>
              <a:rPr lang="ko-KR" altLang="en-US" dirty="0"/>
              <a:t>인사 부서에서 배치 결과를 점검한 후 인사 발령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=&gt; 30</a:t>
            </a:r>
            <a:r>
              <a:rPr lang="ko-KR" altLang="en-US" dirty="0"/>
              <a:t>개 규칙 적용</a:t>
            </a:r>
            <a:r>
              <a:rPr lang="en-US" altLang="ko-KR" dirty="0"/>
              <a:t>, 1</a:t>
            </a:r>
            <a:r>
              <a:rPr lang="ko-KR" altLang="en-US" dirty="0"/>
              <a:t>분만에 최적 근무지 배치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210E9E-4BBC-4629-AEDE-9C6BA2EA95EB}"/>
              </a:ext>
            </a:extLst>
          </p:cNvPr>
          <p:cNvSpPr txBox="1"/>
          <p:nvPr/>
        </p:nvSpPr>
        <p:spPr>
          <a:xfrm>
            <a:off x="838200" y="112991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기술소개 </a:t>
            </a:r>
            <a:r>
              <a:rPr lang="en-US" altLang="ko-KR" dirty="0"/>
              <a:t>- 2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330989-22B4-49C6-98FE-DEA9A87AC516}"/>
              </a:ext>
            </a:extLst>
          </p:cNvPr>
          <p:cNvSpPr txBox="1"/>
          <p:nvPr/>
        </p:nvSpPr>
        <p:spPr>
          <a:xfrm>
            <a:off x="1704109" y="6332588"/>
            <a:ext cx="10057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김민정 기자</a:t>
            </a:r>
            <a:r>
              <a:rPr lang="en-US" altLang="ko-KR" dirty="0"/>
              <a:t>, “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ChosunMGothic"/>
              </a:rPr>
              <a:t>KB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ChosunMGothic"/>
              </a:rPr>
              <a:t>의 실험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ChosunMGothic"/>
              </a:rPr>
              <a:t>… AI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ChosunMGothic"/>
              </a:rPr>
              <a:t>에 인사 맡겼더니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ChosunMGothic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ChosunMGothic"/>
              </a:rPr>
              <a:t>인사불만이 사라졌다</a:t>
            </a:r>
            <a:r>
              <a:rPr lang="en-US" altLang="ko-KR" dirty="0"/>
              <a:t>“, &lt;</a:t>
            </a:r>
            <a:r>
              <a:rPr lang="ko-KR" altLang="en-US" dirty="0"/>
              <a:t>조선일보</a:t>
            </a:r>
            <a:r>
              <a:rPr lang="en-US" altLang="ko-KR" dirty="0"/>
              <a:t>&gt;, 2020.10.05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11475D-A8A4-4C90-8890-8CC095EA3BD9}"/>
              </a:ext>
            </a:extLst>
          </p:cNvPr>
          <p:cNvSpPr txBox="1"/>
          <p:nvPr/>
        </p:nvSpPr>
        <p:spPr>
          <a:xfrm>
            <a:off x="3318062" y="7650941"/>
            <a:ext cx="6098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https://www.chosun.com/economy/stock-finance/2020/10/05/E6TXF7CYAJEPTDKVWWLTPOOLVY/</a:t>
            </a:r>
          </a:p>
        </p:txBody>
      </p:sp>
    </p:spTree>
    <p:extLst>
      <p:ext uri="{BB962C8B-B14F-4D97-AF65-F5344CB8AC3E}">
        <p14:creationId xmlns:p14="http://schemas.microsoft.com/office/powerpoint/2010/main" val="3198763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30911B-AEDF-4E60-99CA-365D75A82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9766" y="1253331"/>
            <a:ext cx="52578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dirty="0"/>
              <a:t>사례</a:t>
            </a:r>
            <a:r>
              <a:rPr lang="en-US" altLang="ko-KR" dirty="0"/>
              <a:t>1)</a:t>
            </a:r>
          </a:p>
          <a:p>
            <a:pPr marL="0" indent="0">
              <a:buNone/>
            </a:pPr>
            <a:r>
              <a:rPr lang="ko-KR" altLang="en-US" dirty="0"/>
              <a:t>미취학 자녀가 있는 </a:t>
            </a:r>
            <a:r>
              <a:rPr lang="ko-KR" altLang="en-US" dirty="0" err="1"/>
              <a:t>워킹맘</a:t>
            </a:r>
            <a:r>
              <a:rPr lang="ko-KR" altLang="en-US" dirty="0"/>
              <a:t> 차장 </a:t>
            </a:r>
            <a:r>
              <a:rPr lang="en-US" altLang="ko-KR" dirty="0"/>
              <a:t>A</a:t>
            </a:r>
            <a:r>
              <a:rPr lang="ko-KR" altLang="en-US" dirty="0"/>
              <a:t>씨</a:t>
            </a:r>
            <a:r>
              <a:rPr lang="en-US" altLang="ko-KR" dirty="0"/>
              <a:t>, </a:t>
            </a:r>
            <a:r>
              <a:rPr lang="ko-KR" altLang="en-US" dirty="0"/>
              <a:t>긴 출퇴근 시간으로 육아에 어려움을 겪었지만</a:t>
            </a:r>
            <a:r>
              <a:rPr lang="en-US" altLang="ko-KR" dirty="0"/>
              <a:t>, </a:t>
            </a:r>
            <a:r>
              <a:rPr lang="ko-KR" altLang="en-US" dirty="0"/>
              <a:t>하반기 </a:t>
            </a:r>
            <a:r>
              <a:rPr lang="en-US" altLang="ko-KR" dirty="0"/>
              <a:t>AI</a:t>
            </a:r>
            <a:r>
              <a:rPr lang="ko-KR" altLang="en-US" dirty="0"/>
              <a:t>인사발령으로 집 주변 영업점에 배치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사례</a:t>
            </a:r>
            <a:r>
              <a:rPr lang="en-US" altLang="ko-KR" dirty="0"/>
              <a:t>2)</a:t>
            </a:r>
          </a:p>
          <a:p>
            <a:pPr marL="0" indent="0">
              <a:buNone/>
            </a:pPr>
            <a:r>
              <a:rPr lang="ko-KR" altLang="en-US" dirty="0"/>
              <a:t>사람이 하는 인사는 청탁이나 주관이 개입될 여지가 있어 불안했지만</a:t>
            </a:r>
            <a:r>
              <a:rPr lang="en-US" altLang="ko-KR" dirty="0"/>
              <a:t>, AI</a:t>
            </a:r>
            <a:r>
              <a:rPr lang="ko-KR" altLang="en-US" dirty="0"/>
              <a:t>인사 시스템 도입으로 공정성에 걱정을 덜었다는 차장 </a:t>
            </a:r>
            <a:r>
              <a:rPr lang="en-US" altLang="ko-KR" dirty="0"/>
              <a:t>C</a:t>
            </a:r>
            <a:r>
              <a:rPr lang="ko-KR" altLang="en-US" dirty="0"/>
              <a:t>씨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8B40A-ECE9-432A-917E-867127E15EF0}"/>
              </a:ext>
            </a:extLst>
          </p:cNvPr>
          <p:cNvSpPr txBox="1"/>
          <p:nvPr/>
        </p:nvSpPr>
        <p:spPr>
          <a:xfrm>
            <a:off x="838200" y="112991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활용현황 </a:t>
            </a:r>
            <a:r>
              <a:rPr lang="en-US" altLang="ko-KR" dirty="0"/>
              <a:t>- 2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B8E7E26-D047-4536-8662-D26A4DE28777}"/>
              </a:ext>
            </a:extLst>
          </p:cNvPr>
          <p:cNvSpPr txBox="1">
            <a:spLocks/>
          </p:cNvSpPr>
          <p:nvPr/>
        </p:nvSpPr>
        <p:spPr>
          <a:xfrm>
            <a:off x="724434" y="1815187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/>
              <a:t>30</a:t>
            </a:r>
            <a:r>
              <a:rPr lang="ko-KR" altLang="en-US" b="1" dirty="0"/>
              <a:t>개의 규칙</a:t>
            </a:r>
            <a:r>
              <a:rPr lang="en-US" altLang="ko-KR" b="1" dirty="0"/>
              <a:t>, 1</a:t>
            </a:r>
            <a:r>
              <a:rPr lang="ko-KR" altLang="en-US" b="1" dirty="0"/>
              <a:t>분만에 배치</a:t>
            </a:r>
            <a:endParaRPr lang="en-US" altLang="ko-KR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b="1" dirty="0"/>
          </a:p>
          <a:p>
            <a:pPr>
              <a:buFontTx/>
              <a:buChar char="-"/>
            </a:pPr>
            <a:r>
              <a:rPr lang="ko-KR" altLang="en-US" sz="1800" dirty="0"/>
              <a:t>출퇴근 시간 </a:t>
            </a:r>
            <a:r>
              <a:rPr lang="en-US" altLang="ko-KR" sz="1800" dirty="0"/>
              <a:t>1</a:t>
            </a:r>
            <a:r>
              <a:rPr lang="ko-KR" altLang="en-US" sz="1800" dirty="0"/>
              <a:t>시간 이내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800" dirty="0"/>
              <a:t>고령 직원 균등 배치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800" dirty="0"/>
              <a:t>특정 직무 직원 균형 배치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800" dirty="0"/>
              <a:t>핵심 인력이 한꺼번에 전출되지 않도록 배치</a:t>
            </a:r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A41867-F1D8-4244-BEF1-543528193C0F}"/>
              </a:ext>
            </a:extLst>
          </p:cNvPr>
          <p:cNvSpPr txBox="1"/>
          <p:nvPr/>
        </p:nvSpPr>
        <p:spPr>
          <a:xfrm>
            <a:off x="1704109" y="6332588"/>
            <a:ext cx="10057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김민정 기자</a:t>
            </a:r>
            <a:r>
              <a:rPr lang="en-US" altLang="ko-KR" dirty="0"/>
              <a:t>, “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ChosunMGothic"/>
              </a:rPr>
              <a:t>KB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ChosunMGothic"/>
              </a:rPr>
              <a:t>의 실험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ChosunMGothic"/>
              </a:rPr>
              <a:t>… AI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ChosunMGothic"/>
              </a:rPr>
              <a:t>에 인사 맡겼더니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ChosunMGothic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ChosunMGothic"/>
              </a:rPr>
              <a:t>인사불만이 사라졌다</a:t>
            </a:r>
            <a:r>
              <a:rPr lang="en-US" altLang="ko-KR" dirty="0"/>
              <a:t>“, &lt;</a:t>
            </a:r>
            <a:r>
              <a:rPr lang="ko-KR" altLang="en-US" dirty="0"/>
              <a:t>조선일보</a:t>
            </a:r>
            <a:r>
              <a:rPr lang="en-US" altLang="ko-KR" dirty="0"/>
              <a:t>&gt;, 2020.10.05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C99794-6D56-4AB8-8381-C62C56079408}"/>
              </a:ext>
            </a:extLst>
          </p:cNvPr>
          <p:cNvSpPr txBox="1"/>
          <p:nvPr/>
        </p:nvSpPr>
        <p:spPr>
          <a:xfrm>
            <a:off x="3318062" y="7650941"/>
            <a:ext cx="6098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https://www.chosun.com/economy/stock-finance/2020/10/05/E6TXF7CYAJEPTDKVWWLTPOOLVY/</a:t>
            </a:r>
          </a:p>
        </p:txBody>
      </p:sp>
    </p:spTree>
    <p:extLst>
      <p:ext uri="{BB962C8B-B14F-4D97-AF65-F5344CB8AC3E}">
        <p14:creationId xmlns:p14="http://schemas.microsoft.com/office/powerpoint/2010/main" val="4065896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A6DB93-5828-41D3-A11E-1E33F3E4E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2282" y="1534679"/>
            <a:ext cx="5523180" cy="293181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sz="2400" dirty="0"/>
              <a:t>지점장 인사에도 </a:t>
            </a:r>
            <a:r>
              <a:rPr lang="en-US" altLang="ko-KR" sz="2400" dirty="0"/>
              <a:t>AI </a:t>
            </a:r>
            <a:r>
              <a:rPr lang="ko-KR" altLang="en-US" sz="2400" dirty="0"/>
              <a:t>활용하는 등 </a:t>
            </a:r>
            <a:r>
              <a:rPr lang="en-US" altLang="ko-KR" sz="2400" dirty="0"/>
              <a:t>AI </a:t>
            </a:r>
            <a:r>
              <a:rPr lang="ko-KR" altLang="en-US" sz="2400" dirty="0"/>
              <a:t>인사 시스템 고도화 전망</a:t>
            </a:r>
            <a:endParaRPr lang="en-US" altLang="ko-KR" sz="2400" dirty="0"/>
          </a:p>
          <a:p>
            <a:pPr marL="457200" lvl="1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sz="2400" dirty="0"/>
              <a:t>전반적인 만족도가 우수하여</a:t>
            </a:r>
            <a:r>
              <a:rPr lang="en-US" altLang="ko-KR" sz="2400" dirty="0"/>
              <a:t>, </a:t>
            </a:r>
            <a:r>
              <a:rPr lang="ko-KR" altLang="en-US" sz="2400" dirty="0"/>
              <a:t>타 은행들도 </a:t>
            </a:r>
            <a:r>
              <a:rPr lang="en-US" altLang="ko-KR" sz="2400" dirty="0"/>
              <a:t>AI </a:t>
            </a:r>
            <a:r>
              <a:rPr lang="ko-KR" altLang="en-US" sz="2400" dirty="0"/>
              <a:t>인사 시스템 개발에 박차를 가할 것으로 예상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36CBF4-7498-49C0-9E1A-F87BC4F2154E}"/>
              </a:ext>
            </a:extLst>
          </p:cNvPr>
          <p:cNvSpPr txBox="1"/>
          <p:nvPr/>
        </p:nvSpPr>
        <p:spPr>
          <a:xfrm>
            <a:off x="838200" y="112991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향후전망 </a:t>
            </a:r>
            <a:r>
              <a:rPr lang="en-US" altLang="ko-KR" dirty="0"/>
              <a:t>- 2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B58C0AA-E10E-4ED4-A59C-45E8EEFCF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391" y="1253806"/>
            <a:ext cx="4776609" cy="491308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7B6D6E4-C079-4B64-BB74-AABAE1834467}"/>
              </a:ext>
            </a:extLst>
          </p:cNvPr>
          <p:cNvSpPr txBox="1"/>
          <p:nvPr/>
        </p:nvSpPr>
        <p:spPr>
          <a:xfrm>
            <a:off x="3318062" y="7650941"/>
            <a:ext cx="6098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https://www.chosun.com/economy/stock-finance/2020/10/05/E6TXF7CYAJEPTDKVWWLTPOOLVY/</a:t>
            </a:r>
          </a:p>
        </p:txBody>
      </p:sp>
    </p:spTree>
    <p:extLst>
      <p:ext uri="{BB962C8B-B14F-4D97-AF65-F5344CB8AC3E}">
        <p14:creationId xmlns:p14="http://schemas.microsoft.com/office/powerpoint/2010/main" val="3061769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934</Words>
  <Application>Microsoft Office PowerPoint</Application>
  <PresentationFormat>와이드스크린</PresentationFormat>
  <Paragraphs>134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ChosunMGothic</vt:lpstr>
      <vt:lpstr>KBFGTextL</vt:lpstr>
      <vt:lpstr>Noto Sans KR</vt:lpstr>
      <vt:lpstr>맑은 고딕</vt:lpstr>
      <vt:lpstr>맑은고딕</vt:lpstr>
      <vt:lpstr>Arial</vt:lpstr>
      <vt:lpstr>Office 테마</vt:lpstr>
      <vt:lpstr>PowerPoint 프레젠테이션</vt:lpstr>
      <vt:lpstr>한화생명X한화시스템 – 클레임 AI 자동심사 시스템</vt:lpstr>
      <vt:lpstr>한화생명X한화시스템 – 클레임 AI 자동심사 시스템</vt:lpstr>
      <vt:lpstr>PowerPoint 프레젠테이션</vt:lpstr>
      <vt:lpstr>PowerPoint 프레젠테이션</vt:lpstr>
      <vt:lpstr>PowerPoint 프레젠테이션</vt:lpstr>
      <vt:lpstr>국민은행 – 인공지능 인사 시스템</vt:lpstr>
      <vt:lpstr>PowerPoint 프레젠테이션</vt:lpstr>
      <vt:lpstr>PowerPoint 프레젠테이션</vt:lpstr>
      <vt:lpstr>국민은행 – 로보어드바이저 서비스 KBotSAM</vt:lpstr>
      <vt:lpstr>국민은행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문인균</dc:creator>
  <cp:lastModifiedBy>문인균</cp:lastModifiedBy>
  <cp:revision>20</cp:revision>
  <dcterms:created xsi:type="dcterms:W3CDTF">2020-11-05T06:05:53Z</dcterms:created>
  <dcterms:modified xsi:type="dcterms:W3CDTF">2020-11-05T11:48:14Z</dcterms:modified>
</cp:coreProperties>
</file>