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64" r:id="rId4"/>
    <p:sldId id="261" r:id="rId5"/>
    <p:sldId id="266" r:id="rId6"/>
    <p:sldId id="267" r:id="rId7"/>
    <p:sldId id="268" r:id="rId8"/>
    <p:sldId id="269" r:id="rId9"/>
    <p:sldId id="258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5F5D0-BB21-4BD4-BB3C-B4C8EE488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1BEDF-7459-4221-B673-878599D54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5C9E6-7307-4DCC-96A5-C7EA1D0A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CD80F-4EDB-4F45-B1E8-BB7491A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28595-CF5B-4811-9906-DC0224F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6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39D37-C213-40F7-97F5-F491038F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32D4D-90F8-4CF8-9930-65142302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0CA35-3461-4658-A2E2-DD161E5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2C107-34BA-46E3-B6B4-3A3D347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E68D1-A4B7-449A-8C06-12602169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9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EE3C35-167D-41B8-B8FF-C06BB4A3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F35F6-5F23-467F-AF29-59DE78DD0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2CCAE-C1E9-4EFC-B14F-90AC6253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3C4E-2417-41B2-A4D1-1B1417CE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84B08-B25E-41ED-8510-921A2E1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430CD-8907-4511-AA82-4232016E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79287-150C-4916-A9CF-560831C7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E8E4E-1C76-44BE-8951-E3BA0AF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35416-7D24-4765-A59F-C5847456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B741D-759D-4942-B7E6-0287780D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05A3-6A0D-4C78-A699-36401295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CF03-D647-427D-AE1F-4FB0E642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AC626-24CD-49B0-B855-5BA5A83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EBC13-523F-4FB0-B022-769CA755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E1CF1-0F7E-4626-9321-C18ADB86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9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11F0-2245-44AF-A454-378A8A4E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8DF0F-60A8-40EB-9CCE-2ED7AFE0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A6703-595D-4E73-B353-13E336DB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B7917-E9C5-459C-9F40-855B54C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E5B17-A3C9-43FE-A968-FC73928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E3775-53EB-4FFC-AD80-2AB2E34F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F7D9-582D-47BF-9C18-12069466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77A7F-05DE-42A8-A2E0-746C50295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E0791-256C-49AB-B2F5-2D35701E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4E1CDB-9237-452B-BD2E-AF4917959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E3C5B-220C-4834-92E2-1DDC0A8A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AA8BA7-9AA8-4309-AC14-495D0F3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7C790-189F-489E-A166-B610EF7B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7F899-3937-4E4F-B671-C04C637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B8C5-A9EA-46DC-AB31-FCAB0546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FA191F-7EAE-4D65-8450-6ED99A7A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61106-BA18-49CD-AF7D-D96D290D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0F0D3-42B0-4DF6-9EB8-21ABACFB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8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6B26F-C2C2-497B-9AA3-59B4C5D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502FA-F52E-48F2-A09F-41357DD3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0AA9E1-69DD-4BAB-BA3A-DE7F55F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2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E22F7-8650-4CBA-97E3-32702839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0DC2B-C3D3-4045-BB8D-FC553122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E20F0-AFA5-48E1-AA3E-79829FFD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37C00-AE03-4F06-8B12-EF64F4D1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E1C61-2A89-4D7E-8169-DB5A63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22ED6-248B-4B71-B282-3A23E03A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7CE-2DAF-4350-AA5A-F1C2946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DAA2BB-F821-4749-903B-0B5F971C6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CB1341-521A-4BA0-AD21-8D37FBF3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B3F012-1CF5-46C9-8136-2718735F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319EB-D5A3-42C5-B6FE-164345A5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DC0AF-474C-49F7-9CF5-1703CBFE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7EE2E-6455-4882-9E8D-6E87831D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E945F-2CF5-45D7-9A18-AF2A4759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6C992-2A04-486A-BB97-1E4597D6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BAB77-8CE5-4F33-90F4-78B4B2A34585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AA5ED-1E94-4760-A764-25D8DF74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74A3C-5CFC-40FE-A144-851C8E2D4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82C90-5318-45BC-B61D-F18498AE1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8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금융·증권 AI] 국민은행 로보어드바이저로 자산 관리">
            <a:extLst>
              <a:ext uri="{FF2B5EF4-FFF2-40B4-BE49-F238E27FC236}">
                <a16:creationId xmlns:a16="http://schemas.microsoft.com/office/drawing/2014/main" id="{F49BF607-00CC-49FC-AFD4-7FEA7B7A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05088"/>
            <a:ext cx="6096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3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43071-2B63-4470-AE42-4913A821A18A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0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77BBB-ADB8-4724-B205-CF43C676841C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3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B0F2-F463-41E5-8B88-4C6C544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기업은행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IBK</a:t>
            </a:r>
            <a:r>
              <a:rPr lang="ko-KR" altLang="en-US" dirty="0" err="1"/>
              <a:t>피싱스톱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DA2F2-162F-439F-AF07-839D4E37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353" y="1867340"/>
            <a:ext cx="6076167" cy="4351338"/>
          </a:xfrm>
        </p:spPr>
        <p:txBody>
          <a:bodyPr/>
          <a:lstStyle/>
          <a:p>
            <a:r>
              <a:rPr lang="ko-KR" altLang="en-US" dirty="0"/>
              <a:t>심층인공신경망 </a:t>
            </a:r>
            <a:r>
              <a:rPr lang="en-US" altLang="ko-KR" dirty="0"/>
              <a:t>+ </a:t>
            </a:r>
            <a:r>
              <a:rPr lang="ko-KR" altLang="en-US" dirty="0"/>
              <a:t>심층의뢰신경망 기술을 적용</a:t>
            </a:r>
            <a:r>
              <a:rPr lang="en-US" altLang="ko-KR" dirty="0"/>
              <a:t>, </a:t>
            </a:r>
            <a:r>
              <a:rPr lang="ko-KR" altLang="en-US" dirty="0"/>
              <a:t>지속적 신경망 학습</a:t>
            </a:r>
            <a:endParaRPr lang="en-US" altLang="ko-KR" dirty="0"/>
          </a:p>
          <a:p>
            <a:r>
              <a:rPr lang="ko-KR" altLang="en-US" dirty="0"/>
              <a:t>고객 투자프로파일 분석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적합한 투자 포트폴리오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자동화된 자산관리 서비스  제공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0D2A-D19F-427E-8017-1CF5159DC236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EB786-EC3A-4A4F-8339-60B6D5276B4D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41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43071-2B63-4470-AE42-4913A821A18A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0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77BBB-ADB8-4724-B205-CF43C676841C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10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93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 err="1"/>
              <a:t>로보어드바이저</a:t>
            </a:r>
            <a:r>
              <a:rPr lang="ko-KR" altLang="en-US" sz="3600" dirty="0"/>
              <a:t> 서비스 </a:t>
            </a:r>
            <a:r>
              <a:rPr lang="en-US" altLang="ko-KR" sz="3600" dirty="0"/>
              <a:t>K</a:t>
            </a:r>
            <a:r>
              <a:rPr lang="ko-KR" altLang="en-US" sz="3600" dirty="0" err="1"/>
              <a:t>봇쌤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시중은행 최초 금융그룹 자체 개발 딥러닝 </a:t>
            </a:r>
            <a:r>
              <a:rPr lang="ko-KR" altLang="en-US" dirty="0" err="1"/>
              <a:t>로보</a:t>
            </a:r>
            <a:r>
              <a:rPr lang="ko-KR" altLang="en-US" dirty="0"/>
              <a:t> 알고리즘</a:t>
            </a:r>
            <a:r>
              <a:rPr lang="en-US" altLang="ko-KR" dirty="0"/>
              <a:t>(KB Anderson) </a:t>
            </a:r>
            <a:r>
              <a:rPr lang="ko-KR" altLang="en-US" dirty="0"/>
              <a:t>탑재</a:t>
            </a:r>
            <a:endParaRPr lang="en-US" altLang="ko-KR" dirty="0"/>
          </a:p>
          <a:p>
            <a:r>
              <a:rPr lang="ko-KR" altLang="en-US" dirty="0"/>
              <a:t>경제상황</a:t>
            </a:r>
            <a:r>
              <a:rPr lang="en-US" altLang="ko-KR" dirty="0"/>
              <a:t>, </a:t>
            </a:r>
            <a:r>
              <a:rPr lang="ko-KR" altLang="en-US" dirty="0"/>
              <a:t>리스크 등 시장국면과 고객 투자성향을 분석</a:t>
            </a:r>
            <a:r>
              <a:rPr lang="en-US" altLang="ko-KR" dirty="0"/>
              <a:t>, </a:t>
            </a:r>
            <a:r>
              <a:rPr lang="ko-KR" altLang="en-US" dirty="0"/>
              <a:t>학습하여 투자전략 결정</a:t>
            </a:r>
            <a:endParaRPr lang="en-US" altLang="ko-KR" dirty="0"/>
          </a:p>
          <a:p>
            <a:r>
              <a:rPr lang="ko-KR" altLang="en-US" dirty="0"/>
              <a:t>고객 투자규모와 성향</a:t>
            </a:r>
            <a:r>
              <a:rPr lang="en-US" altLang="ko-KR" dirty="0"/>
              <a:t>, </a:t>
            </a:r>
            <a:r>
              <a:rPr lang="ko-KR" altLang="en-US" dirty="0"/>
              <a:t>선호 지역별로 맞춤형 최적 포트폴리오 제공</a:t>
            </a:r>
            <a:endParaRPr lang="en-US" altLang="ko-KR" dirty="0"/>
          </a:p>
          <a:p>
            <a:r>
              <a:rPr lang="ko-KR" altLang="en-US" dirty="0" err="1"/>
              <a:t>로보어드바이저와</a:t>
            </a:r>
            <a:r>
              <a:rPr lang="ko-KR" altLang="en-US" dirty="0"/>
              <a:t> 국민은행 자산관리 전문가의 포트폴리오를 비교할 수 있는 </a:t>
            </a:r>
            <a:r>
              <a:rPr lang="en-US" altLang="ko-KR" dirty="0"/>
              <a:t>‘</a:t>
            </a:r>
            <a:r>
              <a:rPr lang="ko-KR" altLang="en-US" dirty="0"/>
              <a:t>하이브리드 진단</a:t>
            </a:r>
            <a:r>
              <a:rPr lang="en-US" altLang="ko-KR" dirty="0"/>
              <a:t>‘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비교 선택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C44E9-5AEC-47D6-A7F8-DAE441BE90F8}"/>
              </a:ext>
            </a:extLst>
          </p:cNvPr>
          <p:cNvSpPr txBox="1"/>
          <p:nvPr/>
        </p:nvSpPr>
        <p:spPr>
          <a:xfrm>
            <a:off x="6914367" y="6425852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국민은행 보도자료</a:t>
            </a:r>
          </a:p>
        </p:txBody>
      </p:sp>
    </p:spTree>
    <p:extLst>
      <p:ext uri="{BB962C8B-B14F-4D97-AF65-F5344CB8AC3E}">
        <p14:creationId xmlns:p14="http://schemas.microsoft.com/office/powerpoint/2010/main" val="72826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8B050-D140-43F5-93AC-20B7F439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국민은행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75E9C-891A-4074-868F-C05E6DE2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여파로 </a:t>
            </a:r>
            <a:r>
              <a:rPr lang="ko-KR" altLang="en-US" dirty="0" err="1"/>
              <a:t>비대면</a:t>
            </a:r>
            <a:r>
              <a:rPr lang="ko-KR" altLang="en-US" dirty="0"/>
              <a:t> 거래가 늘면서 신규가입금액 증가</a:t>
            </a:r>
            <a:endParaRPr lang="en-US" altLang="ko-KR" dirty="0"/>
          </a:p>
          <a:p>
            <a:r>
              <a:rPr lang="ko-KR" altLang="en-US" dirty="0"/>
              <a:t>지난해 </a:t>
            </a:r>
            <a:r>
              <a:rPr lang="en-US" altLang="ko-KR" dirty="0"/>
              <a:t>653</a:t>
            </a:r>
            <a:r>
              <a:rPr lang="ko-KR" altLang="en-US" dirty="0"/>
              <a:t>억원 </a:t>
            </a:r>
            <a:r>
              <a:rPr lang="en-US" altLang="ko-KR" dirty="0"/>
              <a:t>-&gt; </a:t>
            </a:r>
            <a:r>
              <a:rPr lang="ko-KR" altLang="en-US" dirty="0"/>
              <a:t>올 </a:t>
            </a:r>
            <a:r>
              <a:rPr lang="en-US" altLang="ko-KR" dirty="0"/>
              <a:t>1</a:t>
            </a:r>
            <a:r>
              <a:rPr lang="ko-KR" altLang="en-US" dirty="0"/>
              <a:t>분기 </a:t>
            </a:r>
            <a:r>
              <a:rPr lang="en-US" altLang="ko-KR" dirty="0"/>
              <a:t>1292</a:t>
            </a:r>
            <a:r>
              <a:rPr lang="ko-KR" altLang="en-US" dirty="0"/>
              <a:t>억</a:t>
            </a:r>
            <a:r>
              <a:rPr lang="en-US" altLang="ko-KR" dirty="0"/>
              <a:t>, </a:t>
            </a:r>
            <a:r>
              <a:rPr lang="ko-KR" altLang="en-US" dirty="0"/>
              <a:t>한 분기만에 두배 수준 달성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, 4</a:t>
            </a:r>
            <a:r>
              <a:rPr lang="ko-KR" altLang="en-US" dirty="0"/>
              <a:t>대 시중은행 중 </a:t>
            </a:r>
            <a:r>
              <a:rPr lang="en-US" altLang="ko-KR" dirty="0"/>
              <a:t>4.27%</a:t>
            </a:r>
            <a:r>
              <a:rPr lang="ko-KR" altLang="en-US" dirty="0"/>
              <a:t>로 가장 높은 평균수익률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B294-171F-4FCE-97BE-5CE84FA704B2}"/>
              </a:ext>
            </a:extLst>
          </p:cNvPr>
          <p:cNvSpPr txBox="1"/>
          <p:nvPr/>
        </p:nvSpPr>
        <p:spPr>
          <a:xfrm>
            <a:off x="3710551" y="6176963"/>
            <a:ext cx="848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 err="1"/>
              <a:t>이코노믹리뷰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4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대 은행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로보어드바이저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수익률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1" i="0" dirty="0" err="1">
                <a:solidFill>
                  <a:srgbClr val="222222"/>
                </a:solidFill>
                <a:effectLst/>
                <a:latin typeface="Noto Sans KR"/>
              </a:rPr>
              <a:t>예적금보다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oto Sans KR"/>
              </a:rPr>
              <a:t>3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oto Sans KR"/>
              </a:rPr>
              <a:t>배 높다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691FA-168F-4C70-A67C-5114547B209B}"/>
              </a:ext>
            </a:extLst>
          </p:cNvPr>
          <p:cNvSpPr txBox="1"/>
          <p:nvPr/>
        </p:nvSpPr>
        <p:spPr>
          <a:xfrm>
            <a:off x="838200" y="112991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62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19535-4AC8-4DFC-BFFB-77AA999AD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 알고리즘에 익숙한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의 의사결정의 설명하기가 곤란</a:t>
            </a:r>
            <a:endParaRPr lang="en-US" altLang="ko-KR" dirty="0"/>
          </a:p>
          <a:p>
            <a:r>
              <a:rPr lang="ko-KR" altLang="en-US" dirty="0"/>
              <a:t>최종 판단이 윤리적 기준에 미흡할 수 있음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EF0D390-F86A-4F5F-BC95-53903C5B44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국민은행 </a:t>
            </a:r>
            <a:r>
              <a:rPr lang="en-US" altLang="ko-KR" dirty="0"/>
              <a:t>- </a:t>
            </a:r>
            <a:r>
              <a:rPr lang="ko-KR" altLang="en-US" dirty="0" err="1"/>
              <a:t>로보어드바이저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2BA4-5357-48A8-8CB0-D5FAFEE773FF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 </a:t>
            </a:r>
            <a:r>
              <a:rPr lang="en-US" altLang="ko-KR" dirty="0"/>
              <a:t>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1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6414F-2F27-4D4B-B9CA-B80A73ED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93"/>
            <a:ext cx="10515600" cy="1325563"/>
          </a:xfrm>
        </p:spPr>
        <p:txBody>
          <a:bodyPr/>
          <a:lstStyle/>
          <a:p>
            <a:r>
              <a:rPr lang="ko-KR" altLang="en-US" dirty="0"/>
              <a:t>국민은행 </a:t>
            </a:r>
            <a:r>
              <a:rPr lang="en-US" altLang="ko-KR" dirty="0"/>
              <a:t>– </a:t>
            </a:r>
            <a:r>
              <a:rPr lang="ko-KR" altLang="en-US" sz="3600" dirty="0"/>
              <a:t>인공지능 인사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38774-001C-463C-8239-4AA626B5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인공지능 기반 인사 시스템</a:t>
            </a:r>
            <a:br>
              <a:rPr lang="en-US" altLang="ko-KR" dirty="0"/>
            </a:br>
            <a:r>
              <a:rPr lang="ko-KR" altLang="en-US" dirty="0"/>
              <a:t>사람보다 더 섬세하게 직원 및 영업점 요구 반영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구현방법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 err="1"/>
              <a:t>영엄점별</a:t>
            </a:r>
            <a:r>
              <a:rPr lang="ko-KR" altLang="en-US" dirty="0"/>
              <a:t> 인력 수요</a:t>
            </a:r>
            <a:r>
              <a:rPr lang="en-US" altLang="ko-KR" dirty="0"/>
              <a:t>, </a:t>
            </a:r>
            <a:r>
              <a:rPr lang="ko-KR" altLang="en-US" dirty="0"/>
              <a:t>직무 경력</a:t>
            </a:r>
            <a:r>
              <a:rPr lang="en-US" altLang="ko-KR" dirty="0"/>
              <a:t>, </a:t>
            </a:r>
            <a:r>
              <a:rPr lang="ko-KR" altLang="en-US" dirty="0"/>
              <a:t>자격 사항 등 입력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직원 배치에 필요한 </a:t>
            </a:r>
            <a:r>
              <a:rPr lang="en-US" altLang="ko-KR" dirty="0"/>
              <a:t>30</a:t>
            </a:r>
            <a:r>
              <a:rPr lang="ko-KR" altLang="en-US" dirty="0"/>
              <a:t>여개 규칙을 설정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AI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단계 정보</a:t>
            </a:r>
            <a:r>
              <a:rPr lang="en-US" altLang="ko-KR" dirty="0"/>
              <a:t>, 2</a:t>
            </a:r>
            <a:r>
              <a:rPr lang="ko-KR" altLang="en-US" dirty="0"/>
              <a:t>단계 규칙을 적용하여 최적의 장소에 배치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인사 부서에서 배치 결과를 점검한 후 인사 발령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 30</a:t>
            </a:r>
            <a:r>
              <a:rPr lang="ko-KR" altLang="en-US" dirty="0"/>
              <a:t>개 규칙 적용</a:t>
            </a:r>
            <a:r>
              <a:rPr lang="en-US" altLang="ko-KR" dirty="0"/>
              <a:t>, 1</a:t>
            </a:r>
            <a:r>
              <a:rPr lang="ko-KR" altLang="en-US" dirty="0"/>
              <a:t>분만에 최적 근무지 배치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10E9E-4BBC-4629-AEDE-9C6BA2EA95EB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C44E9-5AEC-47D6-A7F8-DAE441BE90F8}"/>
              </a:ext>
            </a:extLst>
          </p:cNvPr>
          <p:cNvSpPr txBox="1"/>
          <p:nvPr/>
        </p:nvSpPr>
        <p:spPr>
          <a:xfrm>
            <a:off x="6914367" y="6425852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국민은행 보도자료</a:t>
            </a:r>
          </a:p>
        </p:txBody>
      </p:sp>
    </p:spTree>
    <p:extLst>
      <p:ext uri="{BB962C8B-B14F-4D97-AF65-F5344CB8AC3E}">
        <p14:creationId xmlns:p14="http://schemas.microsoft.com/office/powerpoint/2010/main" val="31987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0911B-AEDF-4E60-99CA-365D75A8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766" y="1253331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사례</a:t>
            </a:r>
            <a:r>
              <a:rPr lang="en-US" altLang="ko-KR" dirty="0"/>
              <a:t>1)</a:t>
            </a:r>
          </a:p>
          <a:p>
            <a:pPr marL="0" indent="0">
              <a:buNone/>
            </a:pPr>
            <a:r>
              <a:rPr lang="ko-KR" altLang="en-US" dirty="0"/>
              <a:t>미취학 자녀가 있는 </a:t>
            </a:r>
            <a:r>
              <a:rPr lang="ko-KR" altLang="en-US" dirty="0" err="1"/>
              <a:t>워킹맘</a:t>
            </a:r>
            <a:r>
              <a:rPr lang="ko-KR" altLang="en-US" dirty="0"/>
              <a:t> 차장 </a:t>
            </a:r>
            <a:r>
              <a:rPr lang="en-US" altLang="ko-KR" dirty="0"/>
              <a:t>A</a:t>
            </a:r>
            <a:r>
              <a:rPr lang="ko-KR" altLang="en-US" dirty="0"/>
              <a:t>씨</a:t>
            </a:r>
            <a:r>
              <a:rPr lang="en-US" altLang="ko-KR" dirty="0"/>
              <a:t>, </a:t>
            </a:r>
            <a:r>
              <a:rPr lang="ko-KR" altLang="en-US" dirty="0"/>
              <a:t>긴 출퇴근 시간으로 육아에 어려움을 겪었지만</a:t>
            </a:r>
            <a:r>
              <a:rPr lang="en-US" altLang="ko-KR" dirty="0"/>
              <a:t>, </a:t>
            </a:r>
            <a:r>
              <a:rPr lang="ko-KR" altLang="en-US" dirty="0"/>
              <a:t>하반기 </a:t>
            </a:r>
            <a:r>
              <a:rPr lang="en-US" altLang="ko-KR" dirty="0"/>
              <a:t>AI</a:t>
            </a:r>
            <a:r>
              <a:rPr lang="ko-KR" altLang="en-US" dirty="0"/>
              <a:t>인사발령으로 집 주변 영업점에 배치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사례</a:t>
            </a:r>
            <a:r>
              <a:rPr lang="en-US" altLang="ko-KR" dirty="0"/>
              <a:t>2)</a:t>
            </a:r>
          </a:p>
          <a:p>
            <a:pPr marL="0" indent="0">
              <a:buNone/>
            </a:pPr>
            <a:r>
              <a:rPr lang="ko-KR" altLang="en-US" dirty="0"/>
              <a:t>사람이 하는 인사는 청탁이나 주관이 개입될 여지가 있어 불안했지만</a:t>
            </a:r>
            <a:r>
              <a:rPr lang="en-US" altLang="ko-KR" dirty="0"/>
              <a:t>, AI</a:t>
            </a:r>
            <a:r>
              <a:rPr lang="ko-KR" altLang="en-US" dirty="0"/>
              <a:t>인사 시스템 도입으로 공정성에 걱정을 덜었다는 차장 </a:t>
            </a:r>
            <a:r>
              <a:rPr lang="en-US" altLang="ko-KR" dirty="0"/>
              <a:t>C</a:t>
            </a:r>
            <a:r>
              <a:rPr lang="ko-KR" altLang="en-US" dirty="0"/>
              <a:t>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8B40A-ECE9-432A-917E-867127E15EF0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활용현황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45C65-60C2-497B-9DEF-FA3A2582BC48}"/>
              </a:ext>
            </a:extLst>
          </p:cNvPr>
          <p:cNvSpPr txBox="1"/>
          <p:nvPr/>
        </p:nvSpPr>
        <p:spPr>
          <a:xfrm>
            <a:off x="4409846" y="6332588"/>
            <a:ext cx="735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조선일보 </a:t>
            </a:r>
            <a:r>
              <a:rPr lang="en-US" altLang="ko-KR" dirty="0"/>
              <a:t>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KB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의 실험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… AI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에 인사 맡겼더니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ChosunMGothic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ChosunMGothic"/>
              </a:rPr>
              <a:t>인사불만이 사라졌다</a:t>
            </a:r>
            <a:r>
              <a:rPr lang="en-US" altLang="ko-KR" dirty="0"/>
              <a:t>“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B8E7E26-D047-4536-8662-D26A4DE28777}"/>
              </a:ext>
            </a:extLst>
          </p:cNvPr>
          <p:cNvSpPr txBox="1">
            <a:spLocks/>
          </p:cNvSpPr>
          <p:nvPr/>
        </p:nvSpPr>
        <p:spPr>
          <a:xfrm>
            <a:off x="724434" y="1815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/>
              <a:t>30</a:t>
            </a:r>
            <a:r>
              <a:rPr lang="ko-KR" altLang="en-US" b="1" dirty="0"/>
              <a:t>개의 규칙</a:t>
            </a:r>
            <a:r>
              <a:rPr lang="en-US" altLang="ko-KR" b="1" dirty="0"/>
              <a:t>, 1</a:t>
            </a:r>
            <a:r>
              <a:rPr lang="ko-KR" altLang="en-US" b="1" dirty="0"/>
              <a:t>분만에 배치</a:t>
            </a: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dirty="0"/>
              <a:t>출퇴근 시간 </a:t>
            </a:r>
            <a:r>
              <a:rPr lang="en-US" altLang="ko-KR" dirty="0"/>
              <a:t>1</a:t>
            </a:r>
            <a:r>
              <a:rPr lang="ko-KR" altLang="en-US" dirty="0"/>
              <a:t>시간 이내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고령 직원 균등 배치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특정 직무 직원 균형 배치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핵심 인력이 한꺼번에 전출되지 않도록 배치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89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6DB93-5828-41D3-A11E-1E33F3E4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전반적인 만족도 우수</a:t>
            </a:r>
            <a:r>
              <a:rPr lang="en-US" altLang="ko-KR" dirty="0"/>
              <a:t>, AI </a:t>
            </a:r>
            <a:r>
              <a:rPr lang="ko-KR" altLang="en-US" dirty="0"/>
              <a:t>인사 시스템을 </a:t>
            </a:r>
            <a:r>
              <a:rPr lang="ko-KR" altLang="en-US" dirty="0" err="1"/>
              <a:t>고도화할</a:t>
            </a:r>
            <a:r>
              <a:rPr lang="ko-KR" altLang="en-US" dirty="0"/>
              <a:t> 전망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sz="2800" dirty="0"/>
              <a:t>지점장 인사에도 </a:t>
            </a:r>
            <a:r>
              <a:rPr lang="en-US" altLang="ko-KR" sz="2800" dirty="0"/>
              <a:t>AI </a:t>
            </a:r>
            <a:r>
              <a:rPr lang="ko-KR" altLang="en-US" sz="2800" dirty="0"/>
              <a:t>시스템 활용 계획</a:t>
            </a:r>
            <a:endParaRPr lang="en-US" altLang="ko-KR" sz="2800" dirty="0"/>
          </a:p>
          <a:p>
            <a:pPr lvl="1">
              <a:buFontTx/>
              <a:buChar char="-"/>
            </a:pP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3200" dirty="0"/>
              <a:t>타 은행들도 </a:t>
            </a:r>
            <a:r>
              <a:rPr lang="en-US" altLang="ko-KR" sz="3200" dirty="0"/>
              <a:t>AI </a:t>
            </a:r>
            <a:r>
              <a:rPr lang="ko-KR" altLang="en-US" sz="3200" dirty="0"/>
              <a:t>인사 시스템 개발에 박차를 가하는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6CBF4-7498-49C0-9E1A-F87BC4F2154E}"/>
              </a:ext>
            </a:extLst>
          </p:cNvPr>
          <p:cNvSpPr txBox="1"/>
          <p:nvPr/>
        </p:nvSpPr>
        <p:spPr>
          <a:xfrm>
            <a:off x="838200" y="11299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향후전망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6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(사진=IBK기업은행)">
            <a:extLst>
              <a:ext uri="{FF2B5EF4-FFF2-40B4-BE49-F238E27FC236}">
                <a16:creationId xmlns:a16="http://schemas.microsoft.com/office/drawing/2014/main" id="{B38CF8CB-6E8A-43E0-9A68-372D3253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24063"/>
            <a:ext cx="5715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5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B0F2-F463-41E5-8B88-4C6C544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26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기업은행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부동산 자동심사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C0D2A-D19F-427E-8017-1CF5159DC236}"/>
              </a:ext>
            </a:extLst>
          </p:cNvPr>
          <p:cNvSpPr txBox="1"/>
          <p:nvPr/>
        </p:nvSpPr>
        <p:spPr>
          <a:xfrm>
            <a:off x="6914367" y="6425852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하나은행 홍보센터 보도자료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EB786-EC3A-4A4F-8339-60B6D5276B4D}"/>
              </a:ext>
            </a:extLst>
          </p:cNvPr>
          <p:cNvSpPr txBox="1"/>
          <p:nvPr/>
        </p:nvSpPr>
        <p:spPr>
          <a:xfrm>
            <a:off x="838200" y="11299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기술소개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397</Words>
  <Application>Microsoft Office PowerPoint</Application>
  <PresentationFormat>와이드스크린</PresentationFormat>
  <Paragraphs>65</Paragraphs>
  <Slides>14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ChosunMGothic</vt:lpstr>
      <vt:lpstr>Noto Sans KR</vt:lpstr>
      <vt:lpstr>맑은 고딕</vt:lpstr>
      <vt:lpstr>Arial</vt:lpstr>
      <vt:lpstr>Symbol</vt:lpstr>
      <vt:lpstr>Office 테마</vt:lpstr>
      <vt:lpstr>PowerPoint 프레젠테이션</vt:lpstr>
      <vt:lpstr>국민은행 – 로보어드바이저 서비스 K봇쌤</vt:lpstr>
      <vt:lpstr>국민은행</vt:lpstr>
      <vt:lpstr>PowerPoint 프레젠테이션</vt:lpstr>
      <vt:lpstr>국민은행 – 인공지능 인사 시스템</vt:lpstr>
      <vt:lpstr>PowerPoint 프레젠테이션</vt:lpstr>
      <vt:lpstr>PowerPoint 프레젠테이션</vt:lpstr>
      <vt:lpstr>PowerPoint 프레젠테이션</vt:lpstr>
      <vt:lpstr>기업은행 – AI 부동산 자동심사 시스템</vt:lpstr>
      <vt:lpstr>PowerPoint 프레젠테이션</vt:lpstr>
      <vt:lpstr>PowerPoint 프레젠테이션</vt:lpstr>
      <vt:lpstr>기업은행 – IBK피싱스톱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문인균</dc:creator>
  <cp:lastModifiedBy>문인균</cp:lastModifiedBy>
  <cp:revision>12</cp:revision>
  <dcterms:created xsi:type="dcterms:W3CDTF">2020-11-04T23:23:10Z</dcterms:created>
  <dcterms:modified xsi:type="dcterms:W3CDTF">2020-11-05T02:15:31Z</dcterms:modified>
</cp:coreProperties>
</file>