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7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A0F5-D0D3-499B-812F-0FEE7EBF608C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52A9-5122-4760-8E24-BCA384AEE2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F52A9-5122-4760-8E24-BCA384AEE2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37CD-F529-47A7-9803-255A0A8B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0C83C-8004-4332-97B9-419A28FE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FF75E-64D2-45F3-8564-A83C6FE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BB44A-8D0D-45D8-89D5-CED5195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362C5-1EBF-4D7B-B696-FA8EC022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5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5D72-5355-4803-B304-2C188FD1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DDCE4-BC73-4A25-8A43-223AB02D8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48C816-3812-483B-A44F-9F333883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8864-900B-4FBE-A662-0832CBEC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4A386-A702-4C79-8F32-CB290C22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31DE9D-EB84-4043-A2DD-7BBB8193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9932B-BE9B-4257-8168-CD0A10B4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19787-CF1C-4035-AA7D-17434658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A2031A-10D9-4DD6-8109-3AE41FE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18410-B276-4068-957F-F6ADA27A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E59E-3184-48D0-9D46-6B469A76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2E9B7-8A03-4EE2-B139-D6953244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D0CCB-3118-4FE0-9C50-94161E35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6B5E7-E820-47B8-9882-01D911E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5FDC-7DEF-4A6D-9ECC-2735DE80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F60E4-CF84-4B83-B6F0-F5F176FC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DAA44-0B57-4098-B170-820F9DAE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4CAD1-8AF0-4197-9521-4BA713D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9380C-4C34-403C-B280-2DD982B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C0543-4EFE-46B6-B12E-D74DF42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2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CB1D-6BF4-4594-B5B3-BC380CC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6A85A-A2A9-4594-8965-909E7F7AB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33C05-6C28-420C-ACEC-AF1FFC2B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7B6FA-DD3C-45C5-B927-EDAAFE0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3254B4-E492-4FE3-A68B-4C09F1A4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2AF5F-BF3F-4B5B-A8D6-46CEE9DF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3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16-1A5B-47F9-AF96-559423EB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B2EB3B-5668-4E64-A5F3-9EB59189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4C1C8-65F2-43F0-9732-82BEFE9EB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3879FA-1DB6-4E9B-8DD4-8E49D6AF1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9A100-3891-4904-9036-09ED81572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1555B5-D06C-440D-AEE3-96E0B9DF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BB7492-2BBC-4B14-802E-9894D03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3368C-FB70-4DAC-80C6-DAC95A71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F204-AED0-49ED-BCAC-0D68604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8A4843-6007-4A7B-AD8A-3379DC77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10DA6-B26A-4F44-9254-79F0AF1B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FE6D2B-817F-457A-A4A2-01A9104E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4B9F97-7054-4908-A1C2-FA21B613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5BFD01-007E-4424-94E2-BCE65B94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9F9165-BF2A-4DDA-9447-7F0AF28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3D1FD-6A21-46E5-A20C-29F2D9A6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664D4-4D79-48CC-A66A-05351802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596044-5B2B-415F-B97D-9101E705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7B4D50-CF60-41D4-86F4-77FD074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C98F9-FFFD-4409-97F2-C5F67053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C1D10-D4F4-40E4-A20B-C05537E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6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5B10A-F9A8-41DC-8D2B-E30EDE4A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6EA7B-BAA9-48D7-AFE4-1AC27E43D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B4DC66-D6EF-4182-9294-0629C030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0FB0F-97D9-4DCD-868C-7BAC8195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E35E9-5B45-4537-99D9-F2E31E85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951A-A6F2-4336-944B-3A042EB0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1855B-18F2-4632-B912-C71C803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804E22-BF6B-4C7D-BC36-59EFB1D5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3FB2F-6CAF-446E-B713-1AEC119B7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2E7-29F7-4AAA-9BD1-B4061380111F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AB91-77B6-4877-8A72-C1C193AB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FFD6-14F6-4FD2-8D17-7ACBA1AD3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0D74-E6C0-4749-BA7C-7D445D789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5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rb-BMSTU_01">
            <a:extLst>
              <a:ext uri="{FF2B5EF4-FFF2-40B4-BE49-F238E27FC236}">
                <a16:creationId xmlns:a16="http://schemas.microsoft.com/office/drawing/2014/main" id="{3E5EFFFF-F26A-4847-B542-4C74D6C3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701AEA3-AA12-4B13-A85B-74CF33C44639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7C3C60-45C2-4924-9C2E-84378E2A385A}"/>
              </a:ext>
            </a:extLst>
          </p:cNvPr>
          <p:cNvSpPr/>
          <p:nvPr/>
        </p:nvSpPr>
        <p:spPr>
          <a:xfrm>
            <a:off x="910541" y="3013501"/>
            <a:ext cx="108181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Обзор методов построения объемного </a:t>
            </a:r>
            <a:b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4800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изображения по стереопаре</a:t>
            </a:r>
            <a:endParaRPr lang="ru-RU" sz="4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91CDB8-6823-4E0F-B4C0-CF21D3C69E5C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MT"/>
              </a:rPr>
              <a:t>Студент: Пронин Арсений Сергеевич</a:t>
            </a:r>
          </a:p>
          <a:p>
            <a:r>
              <a:rPr lang="ru-RU" sz="2400" dirty="0">
                <a:latin typeface="ArialMT"/>
              </a:rPr>
              <a:t>Группа: ИУ7-52Б</a:t>
            </a:r>
          </a:p>
          <a:p>
            <a:r>
              <a:rPr lang="ru-RU" sz="2400" dirty="0">
                <a:latin typeface="ArialMT"/>
              </a:rPr>
              <a:t>Руководитель: Филиппов </a:t>
            </a:r>
            <a:r>
              <a:rPr lang="ru-RU" sz="2400" dirty="0"/>
              <a:t>Михаил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132068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Алгоритм </a:t>
            </a:r>
            <a:r>
              <a:rPr lang="en-US" b="1" dirty="0"/>
              <a:t>RANSAC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Первый этап — выбор точек и подсчёт модели:</a:t>
            </a:r>
          </a:p>
          <a:p>
            <a:r>
              <a:rPr lang="ru-RU" dirty="0"/>
              <a:t>из множества исходных точек 𝑋 случайным образом выбираются</a:t>
            </a:r>
            <a:r>
              <a:rPr lang="en-US" dirty="0"/>
              <a:t> n </a:t>
            </a:r>
            <a:r>
              <a:rPr lang="ru-RU" dirty="0"/>
              <a:t>различных точек;</a:t>
            </a:r>
          </a:p>
          <a:p>
            <a:r>
              <a:rPr lang="ru-RU" dirty="0"/>
              <a:t>на основе выбранных точек вычисляются параметры 𝜃 модели 𝑃 с</a:t>
            </a:r>
            <a:r>
              <a:rPr lang="en-US" dirty="0"/>
              <a:t> </a:t>
            </a:r>
            <a:r>
              <a:rPr lang="ru-RU" dirty="0"/>
              <a:t>помощью функции 𝑀, построенную модель принято называть гипотезой.</a:t>
            </a:r>
          </a:p>
          <a:p>
            <a:pPr marL="0" indent="0">
              <a:buNone/>
            </a:pPr>
            <a:r>
              <a:rPr lang="ru-RU" dirty="0"/>
              <a:t>Второй этап — проверка гипотезы:</a:t>
            </a:r>
          </a:p>
          <a:p>
            <a:r>
              <a:rPr lang="ru-RU" dirty="0"/>
              <a:t>для каждой точки проверяется её соответствие данной гипотезе с</a:t>
            </a:r>
            <a:r>
              <a:rPr lang="en-US" dirty="0"/>
              <a:t> </a:t>
            </a:r>
            <a:r>
              <a:rPr lang="ru-RU" dirty="0"/>
              <a:t>помощью функции оценки 𝐸 и порога 𝑡;</a:t>
            </a:r>
          </a:p>
          <a:p>
            <a:r>
              <a:rPr lang="ru-RU" dirty="0"/>
              <a:t>каждая точка помечается </a:t>
            </a:r>
            <a:r>
              <a:rPr lang="ru-RU" dirty="0" err="1"/>
              <a:t>инлаером</a:t>
            </a:r>
            <a:r>
              <a:rPr lang="ru-RU" dirty="0"/>
              <a:t> или выбросом;</a:t>
            </a:r>
          </a:p>
          <a:p>
            <a:r>
              <a:rPr lang="ru-RU" dirty="0"/>
              <a:t>после проверки всех точек, проверяется, является ли гипотеза</a:t>
            </a:r>
            <a:r>
              <a:rPr lang="en-US" dirty="0"/>
              <a:t> </a:t>
            </a:r>
            <a:r>
              <a:rPr lang="ru-RU" dirty="0"/>
              <a:t>лучшей на данный момент, и если является, то она замещает предыдущую</a:t>
            </a:r>
            <a:r>
              <a:rPr lang="en-US" dirty="0"/>
              <a:t> </a:t>
            </a:r>
            <a:r>
              <a:rPr lang="ru-RU" dirty="0"/>
              <a:t>лучшую гипотезу.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8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Алгоритм </a:t>
            </a:r>
            <a:r>
              <a:rPr lang="en-US" b="1" dirty="0"/>
              <a:t>SIFT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Лоу</a:t>
            </a:r>
            <a:r>
              <a:rPr lang="ru-RU" dirty="0"/>
              <a:t> разбивает алгоритм SIFT на следующие четыре шага:</a:t>
            </a:r>
            <a:endParaRPr lang="en-US" dirty="0"/>
          </a:p>
          <a:p>
            <a:r>
              <a:rPr lang="ru-RU" dirty="0"/>
              <a:t>выявление экстремумов масштабного пространства: поиск ключевых</a:t>
            </a:r>
            <a:r>
              <a:rPr lang="en-US" dirty="0"/>
              <a:t> </a:t>
            </a:r>
            <a:r>
              <a:rPr lang="ru-RU" dirty="0"/>
              <a:t>(в рамках алгоритма SIFT) точек;</a:t>
            </a:r>
          </a:p>
          <a:p>
            <a:r>
              <a:rPr lang="ru-RU" dirty="0"/>
              <a:t>локализация ключевых точек: отбрасывание точек с низкой контрастностью</a:t>
            </a:r>
            <a:r>
              <a:rPr lang="en-US" dirty="0"/>
              <a:t> </a:t>
            </a:r>
            <a:r>
              <a:rPr lang="ru-RU" dirty="0"/>
              <a:t>или расположенных не вдоль </a:t>
            </a:r>
            <a:r>
              <a:rPr lang="ru-RU" dirty="0" err="1"/>
              <a:t>ребёр</a:t>
            </a:r>
            <a:r>
              <a:rPr lang="ru-RU" dirty="0"/>
              <a:t>;</a:t>
            </a:r>
          </a:p>
          <a:p>
            <a:r>
              <a:rPr lang="ru-RU" dirty="0"/>
              <a:t>определение направления: присваивание одного или нескольких направлений</a:t>
            </a:r>
            <a:r>
              <a:rPr lang="en-US" dirty="0"/>
              <a:t> </a:t>
            </a:r>
            <a:r>
              <a:rPr lang="ru-RU" dirty="0"/>
              <a:t>для каждой ключевой точки на основе локальных направлений</a:t>
            </a:r>
            <a:r>
              <a:rPr lang="en-US" dirty="0"/>
              <a:t> </a:t>
            </a:r>
            <a:r>
              <a:rPr lang="ru-RU" dirty="0"/>
              <a:t>градиента изображения;</a:t>
            </a:r>
          </a:p>
          <a:p>
            <a:r>
              <a:rPr lang="ru-RU" dirty="0"/>
              <a:t>дескрипторы ключевых точек: вычисление дескриптора для каждой</a:t>
            </a:r>
            <a:r>
              <a:rPr lang="en-US" dirty="0"/>
              <a:t> </a:t>
            </a:r>
            <a:r>
              <a:rPr lang="ru-RU" dirty="0"/>
              <a:t>ключевой точки.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5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Алгоритм </a:t>
            </a:r>
            <a:r>
              <a:rPr lang="en-US" b="1" dirty="0"/>
              <a:t>SURF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Алгоритм работы </a:t>
            </a:r>
            <a:r>
              <a:rPr lang="en-US" dirty="0"/>
              <a:t>SURF </a:t>
            </a:r>
            <a:r>
              <a:rPr lang="ru-RU" dirty="0"/>
              <a:t>состоит из следующих этапов:</a:t>
            </a:r>
            <a:endParaRPr lang="en-US" dirty="0"/>
          </a:p>
          <a:p>
            <a:r>
              <a:rPr lang="ru-RU" dirty="0"/>
              <a:t>масштабно-пространственное представление;</a:t>
            </a:r>
          </a:p>
          <a:p>
            <a:r>
              <a:rPr lang="ru-RU" dirty="0"/>
              <a:t>расчет значений гессиана;</a:t>
            </a:r>
          </a:p>
          <a:p>
            <a:r>
              <a:rPr lang="ru-RU" dirty="0"/>
              <a:t>поиск точек локальных максимумов;</a:t>
            </a:r>
          </a:p>
          <a:p>
            <a:r>
              <a:rPr lang="ru-RU" dirty="0"/>
              <a:t>определение точки истинного максимума;</a:t>
            </a:r>
          </a:p>
          <a:p>
            <a:r>
              <a:rPr lang="ru-RU" dirty="0"/>
              <a:t>определение ориентации опорной точки;</a:t>
            </a:r>
          </a:p>
          <a:p>
            <a:r>
              <a:rPr lang="ru-RU" dirty="0"/>
              <a:t>формирование дескриптора опорной точки.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0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Метод поиска соответствующих точек, использующий DSI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DSI (disparity space image)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Задача сводится к поиску оптимального пути на полученной двумерной матрице. При этом за каждый тип движения назначается определенный штраф. Используются типы движения по горизонтали, вертикали и по диагонали.</a:t>
            </a:r>
          </a:p>
          <a:p>
            <a:pPr marL="0" indent="0">
              <a:buNone/>
            </a:pPr>
            <a:r>
              <a:rPr lang="ru-RU" dirty="0"/>
              <a:t>Задача решается методом динамического программирования. Если на изображении заранее известны GCP-точки (</a:t>
            </a:r>
            <a:r>
              <a:rPr lang="ru-RU" dirty="0" err="1"/>
              <a:t>ground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points</a:t>
            </a:r>
            <a:r>
              <a:rPr lang="ru-RU" dirty="0"/>
              <a:t> – точки, положение и соответствие которых мы можем определить достаточно точно)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D9DD9-1420-48A4-BA7B-9237EF07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Сравнительный анализ алгоритмов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BFB36C-1397-4A43-909E-9D916F42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" y="1858531"/>
            <a:ext cx="12029244" cy="1872726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72CC02CC-8DA0-4FAA-8391-A562A772F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197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Алгоритм RANSAC исключен из сравнения, т.к. он решает другую задачу. Алгоритм RANSAC можно использовать в совокупности с одним из выше перечисленных для фильтрации полученных сопоставлений, потому что иногда сопоставляемые точки могут быть соотнесены некорректно, а RANSAC отсеивает «выпадающие» (</a:t>
            </a:r>
            <a:r>
              <a:rPr lang="ru-RU" sz="2400" dirty="0" err="1"/>
              <a:t>outliers</a:t>
            </a:r>
            <a:r>
              <a:rPr lang="ru-RU" sz="2400" dirty="0"/>
              <a:t>) из статистики точки.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9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629C-A1CC-408F-A72C-639ECC6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CA9AC-03F9-4BBF-A1B1-113452AD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 итогу проделанной работы была достигнута цель – проведён анализ методов применяемых при построении объёмного изображения по стереопаре.</a:t>
            </a:r>
          </a:p>
          <a:p>
            <a:pPr marL="0" indent="0">
              <a:buNone/>
            </a:pPr>
            <a:r>
              <a:rPr lang="ru-RU" dirty="0"/>
              <a:t>Также были решены все поставленные задачи, а именно:</a:t>
            </a:r>
          </a:p>
          <a:p>
            <a:pPr lvl="0"/>
            <a:r>
              <a:rPr lang="ru-RU" dirty="0"/>
              <a:t>описаны термины предметной области и обозначена проблема;</a:t>
            </a:r>
          </a:p>
          <a:p>
            <a:pPr lvl="0"/>
            <a:r>
              <a:rPr lang="ru-RU" dirty="0"/>
              <a:t>проведён обзор существующих программных решений в области стерео зрения;</a:t>
            </a:r>
          </a:p>
          <a:p>
            <a:pPr lvl="0"/>
            <a:r>
              <a:rPr lang="ru-RU" dirty="0"/>
              <a:t>выбраны критерии для их оценки и проведено сравнение;</a:t>
            </a:r>
          </a:p>
          <a:p>
            <a:pPr lvl="0"/>
            <a:r>
              <a:rPr lang="ru-RU" dirty="0"/>
              <a:t>выбран наиболее предпочтительный метод.</a:t>
            </a:r>
          </a:p>
        </p:txBody>
      </p:sp>
    </p:spTree>
    <p:extLst>
      <p:ext uri="{BB962C8B-B14F-4D97-AF65-F5344CB8AC3E}">
        <p14:creationId xmlns:p14="http://schemas.microsoft.com/office/powerpoint/2010/main" val="20692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3237C-96B7-412C-9A2E-1B3F7604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0A51E-1573-48C8-A24D-967B5107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7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 работы </a:t>
            </a:r>
            <a:r>
              <a:rPr lang="ru-RU" dirty="0"/>
              <a:t>– анализ методов применяемых при построении объёмного изображения по стереопаре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lvl="0"/>
            <a:r>
              <a:rPr lang="ru-RU" dirty="0"/>
              <a:t>описать термины предметной области и обозначить проблему;</a:t>
            </a:r>
          </a:p>
          <a:p>
            <a:pPr lvl="0"/>
            <a:r>
              <a:rPr lang="ru-RU" dirty="0"/>
              <a:t>провести обзор существующих программных решений в области стерео зрения;</a:t>
            </a:r>
          </a:p>
          <a:p>
            <a:pPr lvl="0"/>
            <a:r>
              <a:rPr lang="ru-RU" dirty="0"/>
              <a:t>выбрать критерии для их оценки и сравнить;</a:t>
            </a:r>
          </a:p>
          <a:p>
            <a:pPr lvl="0"/>
            <a:r>
              <a:rPr lang="ru-RU" dirty="0"/>
              <a:t>выбрать наиболее предпочтительный метод.</a:t>
            </a:r>
          </a:p>
        </p:txBody>
      </p:sp>
    </p:spTree>
    <p:extLst>
      <p:ext uri="{BB962C8B-B14F-4D97-AF65-F5344CB8AC3E}">
        <p14:creationId xmlns:p14="http://schemas.microsoft.com/office/powerpoint/2010/main" val="286370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Задачу получения объёмного изображения по нескольким изображениям можно разбить на 3 этапа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поиск соответствующих</a:t>
            </a:r>
            <a:r>
              <a:rPr lang="en-US" dirty="0"/>
              <a:t> </a:t>
            </a:r>
            <a:r>
              <a:rPr lang="ru-RU" dirty="0"/>
              <a:t>точек на изображениях;</a:t>
            </a:r>
          </a:p>
          <a:p>
            <a:r>
              <a:rPr lang="ru-RU" dirty="0"/>
              <a:t>получение трехмерных координат точек;</a:t>
            </a:r>
            <a:endParaRPr lang="en-US" dirty="0"/>
          </a:p>
          <a:p>
            <a:r>
              <a:rPr lang="ru-RU" dirty="0"/>
              <a:t>построение трехмерной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419119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Базовые понятия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Проективная геометрия и однородные координаты</a:t>
            </a:r>
            <a:endParaRPr lang="en-US" b="1" dirty="0"/>
          </a:p>
          <a:p>
            <a:r>
              <a:rPr lang="ru-RU" dirty="0"/>
              <a:t>точки проективной плоскости</a:t>
            </a:r>
            <a:r>
              <a:rPr lang="en-US" dirty="0"/>
              <a:t>;</a:t>
            </a:r>
          </a:p>
          <a:p>
            <a:r>
              <a:rPr lang="ru-RU" dirty="0"/>
              <a:t>прямые на проективной плоскости</a:t>
            </a:r>
            <a:r>
              <a:rPr lang="en-US" dirty="0"/>
              <a:t>;</a:t>
            </a:r>
          </a:p>
          <a:p>
            <a:r>
              <a:rPr lang="ru-RU" dirty="0"/>
              <a:t>трехмерное проективное пространство</a:t>
            </a:r>
            <a:r>
              <a:rPr lang="en-US" dirty="0"/>
              <a:t>;</a:t>
            </a:r>
          </a:p>
          <a:p>
            <a:r>
              <a:rPr lang="ru-RU" dirty="0"/>
              <a:t>проективное преобразование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80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Базовые понятия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Модель проективной камеры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C2406F-1AE1-4E06-8CE1-465C71845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31" y="2419362"/>
            <a:ext cx="6953337" cy="38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CBC706-FA16-41F1-841A-7A60732C7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47" y="1825625"/>
            <a:ext cx="5389505" cy="45841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Базовые понятия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Эпиполярная</a:t>
            </a:r>
            <a:r>
              <a:rPr lang="ru-RU" b="1" dirty="0"/>
              <a:t> геометрия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406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Базовые понятия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80F13B-583F-42E1-946D-C77CCDD91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Триангуляция точек</a:t>
                </a:r>
              </a:p>
              <a:p>
                <a:pPr marL="0" indent="0">
                  <a:buNone/>
                </a:pPr>
                <a:r>
                  <a:rPr lang="ru-RU" dirty="0"/>
                  <a:t>Процесс определения трехмерных координат точки по координатам ее проекций в литературе называется триангуляцией (</a:t>
                </a:r>
                <a:r>
                  <a:rPr lang="ru-RU" dirty="0" err="1"/>
                  <a:t>triangulation</a:t>
                </a:r>
                <a:r>
                  <a:rPr lang="ru-RU" dirty="0"/>
                  <a:t>).</a:t>
                </a:r>
              </a:p>
              <a:p>
                <a:pPr marL="0" indent="0">
                  <a:buNone/>
                </a:pPr>
                <a:r>
                  <a:rPr lang="ru-RU" dirty="0"/>
                  <a:t>Пусть имеются две откалиброванные камеры с матрицами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— однородные координаты проекций некоторой точки пространства X. Тогда можно составить следующую систему уравнений: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D80F13B-583F-42E1-946D-C77CCDD91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2"/>
                <a:stretch>
                  <a:fillRect l="-1159" t="-2241" r="-1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9A5C3-565E-4375-BE14-97B0D6ED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649" y="4533953"/>
            <a:ext cx="3125051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8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Базовые понятия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Карта глубины </a:t>
            </a:r>
            <a:r>
              <a:rPr lang="ru-RU" dirty="0"/>
              <a:t>(</a:t>
            </a:r>
            <a:r>
              <a:rPr lang="ru-RU" dirty="0" err="1"/>
              <a:t>depth</a:t>
            </a:r>
            <a:r>
              <a:rPr lang="ru-RU" dirty="0"/>
              <a:t> </a:t>
            </a:r>
            <a:r>
              <a:rPr lang="ru-RU" dirty="0" err="1"/>
              <a:t>map</a:t>
            </a:r>
            <a:r>
              <a:rPr lang="ru-RU" dirty="0"/>
              <a:t>) — это изображение, на котором для каждого пикселя, вместо цвета, храниться его расстояние до камеры.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2ABFBD-4D0A-4699-BC1D-77F96998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92" y="2750208"/>
            <a:ext cx="5636211" cy="15283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98E0B9-17E7-4FFD-AB81-68696280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547" y="4346004"/>
            <a:ext cx="593490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35B3E-34C3-4151-80EB-AD572573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Существующие решения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F13B-583F-42E1-946D-C77CCDD9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RANSAC</a:t>
            </a:r>
          </a:p>
          <a:p>
            <a:r>
              <a:rPr lang="ru-RU" dirty="0"/>
              <a:t>Алгоритм </a:t>
            </a:r>
            <a:r>
              <a:rPr lang="en-US" dirty="0"/>
              <a:t>SIFT</a:t>
            </a:r>
          </a:p>
          <a:p>
            <a:r>
              <a:rPr lang="ru-RU" dirty="0"/>
              <a:t>Алгоритм </a:t>
            </a:r>
            <a:r>
              <a:rPr lang="en-US" dirty="0"/>
              <a:t>SURF</a:t>
            </a:r>
          </a:p>
          <a:p>
            <a:r>
              <a:rPr lang="ru-RU" dirty="0"/>
              <a:t>Метод поиска соответствующих точек, использующий DSI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6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666</Words>
  <Application>Microsoft Office PowerPoint</Application>
  <PresentationFormat>Широкоэкранный</PresentationFormat>
  <Paragraphs>78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ArialMT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Цель и задачи</vt:lpstr>
      <vt:lpstr>Анализ предметной области</vt:lpstr>
      <vt:lpstr>Базовые понятия</vt:lpstr>
      <vt:lpstr>Базовые понятия</vt:lpstr>
      <vt:lpstr>Базовые понятия</vt:lpstr>
      <vt:lpstr>Базовые понятия</vt:lpstr>
      <vt:lpstr>Базовые понятия</vt:lpstr>
      <vt:lpstr>Существующие решения</vt:lpstr>
      <vt:lpstr>Алгоритм RANSAC</vt:lpstr>
      <vt:lpstr>Алгоритм SIFT</vt:lpstr>
      <vt:lpstr>Алгоритм SURF</vt:lpstr>
      <vt:lpstr>Метод поиска соответствующих точек, использующий DSI</vt:lpstr>
      <vt:lpstr>Сравнительный анализ алгоритмов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Arseny Pronin</dc:creator>
  <cp:lastModifiedBy>Arseny Pronin</cp:lastModifiedBy>
  <cp:revision>21</cp:revision>
  <dcterms:created xsi:type="dcterms:W3CDTF">2021-12-17T13:10:26Z</dcterms:created>
  <dcterms:modified xsi:type="dcterms:W3CDTF">2022-01-21T12:36:10Z</dcterms:modified>
</cp:coreProperties>
</file>