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2" r:id="rId4"/>
    <p:sldId id="279" r:id="rId5"/>
    <p:sldId id="285" r:id="rId6"/>
    <p:sldId id="289" r:id="rId7"/>
    <p:sldId id="291" r:id="rId8"/>
    <p:sldId id="286" r:id="rId9"/>
    <p:sldId id="290" r:id="rId10"/>
    <p:sldId id="284" r:id="rId11"/>
    <p:sldId id="281" r:id="rId12"/>
    <p:sldId id="282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5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F585-C031-4F3D-8109-2C1271EAF95C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978C-907D-410C-AC33-C70FB0065AB1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F86F-261F-4C2A-B7CA-06D91EEBB15B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786-D129-4BD2-B6F3-55FC5BC12532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6CFB-2389-4A9C-AD12-8B6FB05D3E41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FF5-4E67-4BB3-A0D6-D5DBBB9A8A64}" type="datetime1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F62-A180-4781-87B2-C363CCD39E80}" type="datetime1">
              <a:rPr lang="ru-RU" smtClean="0"/>
              <a:t>17.01.2023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49C-BC1A-4A70-A502-0DCD1E4E82B3}" type="datetime1">
              <a:rPr lang="ru-RU" smtClean="0"/>
              <a:t>17.01.2023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B91C-A2D9-4813-A97B-31FA3A6207FE}" type="datetime1">
              <a:rPr lang="ru-RU" smtClean="0"/>
              <a:t>17.01.2023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5343-4C2F-4429-B1C5-87457F54369C}" type="datetime1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0396-A548-40ED-918D-A78893C27574}" type="datetime1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E158-C433-4D4B-A18E-F373B1318AC3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9.emf"/><Relationship Id="rId4" Type="http://schemas.openxmlformats.org/officeDocument/2006/relationships/image" Target="../media/image4.emf"/><Relationship Id="rId9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Научно-исследовательская работа по теме: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существующих методов</a:t>
            </a:r>
          </a:p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пользовательской активности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ИУ7-72Б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11B9F-135B-4EE9-A784-1C0FA859A21C}"/>
              </a:ext>
            </a:extLst>
          </p:cNvPr>
          <p:cNvSpPr txBox="1"/>
          <p:nvPr/>
        </p:nvSpPr>
        <p:spPr>
          <a:xfrm flipH="1">
            <a:off x="11178808" y="6396335"/>
            <a:ext cx="112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Метод оценки эффективности интерфейса GOMS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модель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Keystroke-level Model (KLM)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KLM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выделяет элементарные задачи и длительность каждой из них (рассчитанные на основе усредненных данных лабораторных испытаний). Например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– указание курсором мыши на объект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сек. и B – нажатие или отпускание мыши – 0.1 сек.</a:t>
            </a:r>
          </a:p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оценка времени на решение задачи сводится к сложению продолжительностей каждой из простейших составляющих. Например, задача, состоящая из классов 〈P, P, B〉, потребует для завершения 2.3 сек. (1.1 сек. + 1.1 сек. + 0.1 сек.).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7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ассоциативных правил;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последовательных шаблонов;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 и анализ временных характеристик выполнения пользователем действий и промежутков между ними;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уровней поддержки шаблонов поведения пользователя.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7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Сравнение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A70FED-7A83-44C0-8483-844878DCC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55" y="1119981"/>
            <a:ext cx="7262489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13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70598-F431-7236-E773-E52438A47E25}"/>
              </a:ext>
            </a:extLst>
          </p:cNvPr>
          <p:cNvSpPr txBox="1"/>
          <p:nvPr/>
        </p:nvSpPr>
        <p:spPr>
          <a:xfrm>
            <a:off x="428017" y="1253331"/>
            <a:ext cx="11342075" cy="358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цель - проведен обзор существующих методов анализа пользовательской активности, сформулированы критерии для их оценки и проведено сравнение рассмотренных методов.</a:t>
            </a:r>
          </a:p>
          <a:p>
            <a:pPr indent="450215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задачи, а именно: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пользовательской активности;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классифицированы методы анализа пользовательской активности;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выбраны критерии для их оценки и проведено сравнение.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обзор существующих методов анализа пользовательской активности, сформулировать критерии для их оценки и провести сравнение рассмотренных методов.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существующие решения в области анализа пользовательской активности;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классифицировать методы анализа пользовательской активности;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для них критерии оценки и сравнить.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7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Введение в предметную область</a:t>
            </a:r>
            <a:endParaRPr lang="ru-RU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пользовательская активность, последовательный шаблон…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(поддержка?)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Пользовательская активность это любые действия совершаемые пользователем при взаимодействии с программой.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Последовательный шаблон это несколько событий связанных друг с другом во времени.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53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Шаблоны поведения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часто повторяемые одинаковые последовательности действий;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отмена действия сразу после его выполнения;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частое повторение простых действий (например, клики мыши или нажатие клавиш).</a:t>
            </a:r>
          </a:p>
          <a:p>
            <a:pPr indent="0" algn="just">
              <a:lnSpc>
                <a:spcPct val="100000"/>
              </a:lnSpc>
              <a:buNone/>
            </a:pPr>
            <a:endParaRPr lang="ru-RU" sz="2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Более простые индикаторы:</a:t>
            </a:r>
            <a:endParaRPr lang="ru-RU" sz="2200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вызовов онлайн-справки;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действий отмены;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частое открытие-закрытие выпадающих списков;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нажатие одной и той же кнопки более одного раза.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736657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Математическая модель пользовательской активности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модель может найти применение при оценке удобства использования пользовательских интерфейсов и для решения задач повышения эффективности взаимодействия пользователей с ПО. Она состоит из следующих элементов: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событий;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классов событий и функция классификации;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сессий до и после классификации;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последовательных шаблонов и значений их поддержки;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преобразования класса событий в затрачиваемое время.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Просто привести пример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31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736657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Математическая модель пользовательской активности ПО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541323-2632-074C-E69F-FC80AB230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017" y="1253331"/>
                <a:ext cx="11182378" cy="5168894"/>
              </a:xfrm>
            </p:spPr>
            <p:txBody>
              <a:bodyPr>
                <a:no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Сессия – зафиксированный временной промежуток, в течение которого пользователь взаимодействовал с программной системой.</a:t>
                </a:r>
                <a:endParaRPr lang="en-US" sz="2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Шаблон – последовательность событий.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Поддержка шаблона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сессией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процент содержания этого шаблона в данной сессии.</a:t>
                </a:r>
                <a:b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,0≤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количество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вхождений шаблона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сессию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длина шаблона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длина сессии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Например, пусть имеется сессия </a:t>
                </a:r>
                <a:r>
                  <a:rPr lang="ru-RU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⟨2, 1, 2, 1, 3, 2, 1, 2, 1, 3⟩.</a:t>
                </a:r>
                <a:br>
                  <a:rPr lang="en-US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Рассчитаем кол-во вхождений (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поддержку (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для следующих шаблонов: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p1 = 〈2, 1〉,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0.8;</a:t>
                </a:r>
                <a:b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p2 = 〈2, 1, 2, 1〉,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0.8;</a:t>
                </a:r>
                <a:b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p3 = 〈2, 1, 2, 1, 3〉,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1;</a:t>
                </a:r>
                <a:b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p4 = 〈3, 2, 1, 2, 1〉,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0.5.</a:t>
                </a:r>
                <a:endParaRPr lang="ru-RU" sz="22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541323-2632-074C-E69F-FC80AB230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017" y="1253331"/>
                <a:ext cx="11182378" cy="5168894"/>
              </a:xfrm>
              <a:blipFill>
                <a:blip r:embed="rId2"/>
                <a:stretch>
                  <a:fillRect t="-8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67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Пример работы алгоритма </a:t>
            </a:r>
            <a:r>
              <a:rPr lang="ru-RU" sz="4000" b="1" dirty="0" err="1"/>
              <a:t>Aprior</a:t>
            </a:r>
            <a:r>
              <a:rPr lang="en-US" sz="4000" b="1" dirty="0" err="1"/>
              <a:t>i</a:t>
            </a:r>
            <a:endParaRPr lang="ru-RU" sz="40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621B66-73B5-42E3-BF93-2B819F0C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78" y="1397445"/>
            <a:ext cx="1251623" cy="15380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41B40D-9A7D-4BFF-B792-21A3A86B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6" y="3262897"/>
            <a:ext cx="2598707" cy="15570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7F6E27-DB4C-45F6-A48E-4C9C2985C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20" y="3266353"/>
            <a:ext cx="2598707" cy="284569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9022805-9D40-4803-969A-82055FAB2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788" y="3262898"/>
            <a:ext cx="2598868" cy="52621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A1E75BD-79D7-4828-B243-71FB08533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566" y="1397445"/>
            <a:ext cx="1718329" cy="1538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AA8E8B-8F6D-4F10-BEB9-55A5BC15E1CF}"/>
                  </a:ext>
                </a:extLst>
              </p:cNvPr>
              <p:cNvSpPr txBox="1"/>
              <p:nvPr/>
            </p:nvSpPr>
            <p:spPr>
              <a:xfrm>
                <a:off x="6147376" y="5263939"/>
                <a:ext cx="2700676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({1,2,3}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({2}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AA8E8B-8F6D-4F10-BEB9-55A5BC15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76" y="5263939"/>
                <a:ext cx="2700676" cy="5778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620C0AA-C6EE-42FC-A801-8CFFDC81DD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7376" y="3262897"/>
            <a:ext cx="2598863" cy="526216"/>
          </a:xfrm>
          <a:prstGeom prst="rect">
            <a:avLst/>
          </a:prstGeom>
        </p:spPr>
      </p:pic>
      <p:sp>
        <p:nvSpPr>
          <p:cNvPr id="31" name="Объект 2">
            <a:extLst>
              <a:ext uri="{FF2B5EF4-FFF2-40B4-BE49-F238E27FC236}">
                <a16:creationId xmlns:a16="http://schemas.microsoft.com/office/drawing/2014/main" id="{8B559F2F-87D5-4C20-849D-F96C914A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827" y="3921237"/>
            <a:ext cx="6079953" cy="153801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уверенности (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показывает на сколько вероятно срабатывает полученное правило.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36A2443-ED40-4BD3-A694-D679A88DB3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4788" y="5289756"/>
            <a:ext cx="2963992" cy="526216"/>
          </a:xfrm>
          <a:prstGeom prst="rect">
            <a:avLst/>
          </a:prstGeom>
        </p:spPr>
      </p:pic>
      <p:sp>
        <p:nvSpPr>
          <p:cNvPr id="34" name="Объект 2">
            <a:extLst>
              <a:ext uri="{FF2B5EF4-FFF2-40B4-BE49-F238E27FC236}">
                <a16:creationId xmlns:a16="http://schemas.microsoft.com/office/drawing/2014/main" id="{AF0FF036-CD82-472D-9610-DB14FF591AA6}"/>
              </a:ext>
            </a:extLst>
          </p:cNvPr>
          <p:cNvSpPr txBox="1">
            <a:spLocks/>
          </p:cNvSpPr>
          <p:nvPr/>
        </p:nvSpPr>
        <p:spPr>
          <a:xfrm>
            <a:off x="6873901" y="1286780"/>
            <a:ext cx="5163210" cy="1538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поддержки набора продуктов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(support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показывает процент транзакций содержащих набор. Зададим минимальный уровень поддержки 25%.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4ED58EDD-A6CE-49B4-8CC0-9BB5EB2D1C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016" y="1389504"/>
            <a:ext cx="2589167" cy="15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4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Алгоритм </a:t>
            </a:r>
            <a:r>
              <a:rPr lang="en-US" sz="4000" b="1" dirty="0"/>
              <a:t>GSP</a:t>
            </a:r>
            <a:endParaRPr lang="ru-RU" sz="4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F8E559-CCDE-49E5-93F5-28EC1006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модификацией алгоритма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Apriori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учитывает ограничения по времени между соседними транзакциями и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клиента совершившего ее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342900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поддержка последовательности - это отношение числа покупателей, в чьих транзакциях присутствует указанная последовательность к общему числу покупателей.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работе алгоритма можно выделить следующие основные этапы: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кандидатов.</a:t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1.1. 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Объединение.</a:t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1.2. 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Упрощение.</a:t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поддержки кандидатов.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Пример работы алгоритма </a:t>
            </a:r>
            <a:r>
              <a:rPr lang="en-US" sz="4000" b="1" dirty="0"/>
              <a:t>GSP</a:t>
            </a:r>
            <a:endParaRPr lang="ru-RU" sz="4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19DA1723-1B7D-4FA2-9BA5-EF654380321B}"/>
              </a:ext>
            </a:extLst>
          </p:cNvPr>
          <p:cNvSpPr txBox="1">
            <a:spLocks/>
          </p:cNvSpPr>
          <p:nvPr/>
        </p:nvSpPr>
        <p:spPr>
          <a:xfrm>
            <a:off x="5108331" y="1438429"/>
            <a:ext cx="5163210" cy="1538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8AC1E118-B2EC-4467-9CD9-81C44AFB37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7915" y="1438429"/>
                <a:ext cx="6277314" cy="1905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Объединение:</a:t>
                </a:r>
                <a:b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⟨{1, 2} {3}⟩ + </a:t>
                </a:r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⟨{2} {3, 4}⟩ = ⟨{1, 2} {3, 4}⟩</a:t>
                </a:r>
                <a:b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</a:b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⟨{1, 2} {3}⟩ + </a:t>
                </a:r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⟨{2} {3} {5}⟩ = ⟨{1, 2} {3} {5}⟩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Упрощение:</a:t>
                </a:r>
                <a:b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</a:br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⟨{1} {3} {5}⟩ 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удаляем ⟨{1, 2} {3} {5}⟩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ru-RU" sz="2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8AC1E118-B2EC-4467-9CD9-81C44AFB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915" y="1438429"/>
                <a:ext cx="6277314" cy="1905000"/>
              </a:xfrm>
              <a:prstGeom prst="rect">
                <a:avLst/>
              </a:prstGeom>
              <a:blipFill>
                <a:blip r:embed="rId2"/>
                <a:stretch>
                  <a:fillRect t="-2244" b="-60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Таблица 20">
                <a:extLst>
                  <a:ext uri="{FF2B5EF4-FFF2-40B4-BE49-F238E27FC236}">
                    <a16:creationId xmlns:a16="http://schemas.microsoft.com/office/drawing/2014/main" id="{A6080CF2-EF6E-455B-AEAE-FB2BA79A38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19907"/>
                  </p:ext>
                </p:extLst>
              </p:nvPr>
            </p:nvGraphicFramePr>
            <p:xfrm>
              <a:off x="428016" y="1438429"/>
              <a:ext cx="5658670" cy="1905000"/>
            </p:xfrm>
            <a:graphic>
              <a:graphicData uri="http://schemas.openxmlformats.org/drawingml/2006/table">
                <a:tbl>
                  <a:tblPr/>
                  <a:tblGrid>
                    <a:gridCol w="2561273">
                      <a:extLst>
                        <a:ext uri="{9D8B030D-6E8A-4147-A177-3AD203B41FA5}">
                          <a16:colId xmlns:a16="http://schemas.microsoft.com/office/drawing/2014/main" val="643785401"/>
                        </a:ext>
                      </a:extLst>
                    </a:gridCol>
                    <a:gridCol w="1610646">
                      <a:extLst>
                        <a:ext uri="{9D8B030D-6E8A-4147-A177-3AD203B41FA5}">
                          <a16:colId xmlns:a16="http://schemas.microsoft.com/office/drawing/2014/main" val="236240366"/>
                        </a:ext>
                      </a:extLst>
                    </a:gridCol>
                    <a:gridCol w="1486751">
                      <a:extLst>
                        <a:ext uri="{9D8B030D-6E8A-4147-A177-3AD203B41FA5}">
                          <a16:colId xmlns:a16="http://schemas.microsoft.com/office/drawing/2014/main" val="1882686481"/>
                        </a:ext>
                      </a:extLst>
                    </a:gridCol>
                  </a:tblGrid>
                  <a:tr h="23812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Частые 3-последовательности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Кандидаты 4-последовательности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5502811"/>
                      </a:ext>
                    </a:extLst>
                  </a:tr>
                  <a:tr h="23812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После объединения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После упрощения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6372373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561408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8486860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2930567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7970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941727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⟨{2} {3}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9037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Таблица 20">
                <a:extLst>
                  <a:ext uri="{FF2B5EF4-FFF2-40B4-BE49-F238E27FC236}">
                    <a16:creationId xmlns:a16="http://schemas.microsoft.com/office/drawing/2014/main" id="{A6080CF2-EF6E-455B-AEAE-FB2BA79A38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19907"/>
                  </p:ext>
                </p:extLst>
              </p:nvPr>
            </p:nvGraphicFramePr>
            <p:xfrm>
              <a:off x="428016" y="1438429"/>
              <a:ext cx="5658670" cy="1905000"/>
            </p:xfrm>
            <a:graphic>
              <a:graphicData uri="http://schemas.openxmlformats.org/drawingml/2006/table">
                <a:tbl>
                  <a:tblPr/>
                  <a:tblGrid>
                    <a:gridCol w="2561273">
                      <a:extLst>
                        <a:ext uri="{9D8B030D-6E8A-4147-A177-3AD203B41FA5}">
                          <a16:colId xmlns:a16="http://schemas.microsoft.com/office/drawing/2014/main" val="643785401"/>
                        </a:ext>
                      </a:extLst>
                    </a:gridCol>
                    <a:gridCol w="1610646">
                      <a:extLst>
                        <a:ext uri="{9D8B030D-6E8A-4147-A177-3AD203B41FA5}">
                          <a16:colId xmlns:a16="http://schemas.microsoft.com/office/drawing/2014/main" val="236240366"/>
                        </a:ext>
                      </a:extLst>
                    </a:gridCol>
                    <a:gridCol w="1486751">
                      <a:extLst>
                        <a:ext uri="{9D8B030D-6E8A-4147-A177-3AD203B41FA5}">
                          <a16:colId xmlns:a16="http://schemas.microsoft.com/office/drawing/2014/main" val="1882686481"/>
                        </a:ext>
                      </a:extLst>
                    </a:gridCol>
                  </a:tblGrid>
                  <a:tr h="238125"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" t="-6329" r="-121429" b="-3177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711" t="-12821" r="-196" b="-74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5502811"/>
                      </a:ext>
                    </a:extLst>
                  </a:tr>
                  <a:tr h="23812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После объединения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После упрощения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6372373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561408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8486860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2930567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7970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941727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⟨{2} {3}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90378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D829574C-0525-4355-8C42-EDB5BC4F5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2135"/>
              </p:ext>
            </p:extLst>
          </p:nvPr>
        </p:nvGraphicFramePr>
        <p:xfrm>
          <a:off x="428016" y="4102760"/>
          <a:ext cx="2286000" cy="952500"/>
        </p:xfrm>
        <a:graphic>
          <a:graphicData uri="http://schemas.openxmlformats.org/drawingml/2006/table">
            <a:tbl>
              <a:tblPr/>
              <a:tblGrid>
                <a:gridCol w="1512374">
                  <a:extLst>
                    <a:ext uri="{9D8B030D-6E8A-4147-A177-3AD203B41FA5}">
                      <a16:colId xmlns:a16="http://schemas.microsoft.com/office/drawing/2014/main" val="462469365"/>
                    </a:ext>
                  </a:extLst>
                </a:gridCol>
                <a:gridCol w="773626">
                  <a:extLst>
                    <a:ext uri="{9D8B030D-6E8A-4147-A177-3AD203B41FA5}">
                      <a16:colId xmlns:a16="http://schemas.microsoft.com/office/drawing/2014/main" val="1686118786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Объекты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0661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599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79494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920525"/>
                  </a:ext>
                </a:extLst>
              </a:tr>
            </a:tbl>
          </a:graphicData>
        </a:graphic>
      </p:graphicFrame>
      <p:sp>
        <p:nvSpPr>
          <p:cNvPr id="24" name="Объект 2">
            <a:extLst>
              <a:ext uri="{FF2B5EF4-FFF2-40B4-BE49-F238E27FC236}">
                <a16:creationId xmlns:a16="http://schemas.microsoft.com/office/drawing/2014/main" id="{9208D2FC-385F-4663-8DDF-E81E8DAB5B05}"/>
              </a:ext>
            </a:extLst>
          </p:cNvPr>
          <p:cNvSpPr txBox="1">
            <a:spLocks/>
          </p:cNvSpPr>
          <p:nvPr/>
        </p:nvSpPr>
        <p:spPr>
          <a:xfrm>
            <a:off x="428016" y="947340"/>
            <a:ext cx="11763983" cy="424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Генерация кандидатов: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BBC8719F-E3EE-457C-8D3A-6DFFCA1486B8}"/>
              </a:ext>
            </a:extLst>
          </p:cNvPr>
          <p:cNvSpPr txBox="1">
            <a:spLocks/>
          </p:cNvSpPr>
          <p:nvPr/>
        </p:nvSpPr>
        <p:spPr>
          <a:xfrm>
            <a:off x="428017" y="3501885"/>
            <a:ext cx="11763983" cy="424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поддержки кандидатов: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84EE4700-2803-459F-89DA-27AAB95EA999}"/>
              </a:ext>
            </a:extLst>
          </p:cNvPr>
          <p:cNvSpPr txBox="1">
            <a:spLocks/>
          </p:cNvSpPr>
          <p:nvPr/>
        </p:nvSpPr>
        <p:spPr>
          <a:xfrm>
            <a:off x="2714016" y="4048864"/>
            <a:ext cx="9270838" cy="2414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Зададим минимальное и максимальное допустимое время между транзакциями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min_gap = 5, max_gap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размер окна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win_size = 0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Последовательность ⟨{1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{3}⟩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поддерживается клиентом, а ⟨{1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{2}⟩ нет.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win_size =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одно-элементная последовательность ⟨{3, 2}⟩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поддерживается клиентом, а ⟨{1, 3}⟩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752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1082</Words>
  <Application>Microsoft Office PowerPoint</Application>
  <PresentationFormat>Широкоэкранный</PresentationFormat>
  <Paragraphs>122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Цель и задачи</vt:lpstr>
      <vt:lpstr>Введение в предметную область</vt:lpstr>
      <vt:lpstr>Шаблоны поведения пользователя</vt:lpstr>
      <vt:lpstr>Математическая модель пользовательской активности ПО</vt:lpstr>
      <vt:lpstr>Математическая модель пользовательской активности ПО</vt:lpstr>
      <vt:lpstr>Пример работы алгоритма Apriori</vt:lpstr>
      <vt:lpstr>Алгоритм GSP</vt:lpstr>
      <vt:lpstr>Пример работы алгоритма GSP</vt:lpstr>
      <vt:lpstr>Метод оценки эффективности интерфейса GOMS</vt:lpstr>
      <vt:lpstr>Классификация</vt:lpstr>
      <vt:lpstr>Сравнение методов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 Pronin</cp:lastModifiedBy>
  <cp:revision>85</cp:revision>
  <dcterms:created xsi:type="dcterms:W3CDTF">2022-09-11T14:03:03Z</dcterms:created>
  <dcterms:modified xsi:type="dcterms:W3CDTF">2023-01-17T16:31:48Z</dcterms:modified>
</cp:coreProperties>
</file>