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92" r:id="rId4"/>
    <p:sldId id="289" r:id="rId5"/>
    <p:sldId id="291" r:id="rId6"/>
    <p:sldId id="286" r:id="rId7"/>
    <p:sldId id="290" r:id="rId8"/>
    <p:sldId id="284" r:id="rId9"/>
    <p:sldId id="281" r:id="rId10"/>
    <p:sldId id="282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A72BB-6139-4A02-8082-35B9C9D89E0C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F92F7-6176-4844-94CE-FF1FD8377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926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752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902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20937E-55C8-5438-5143-025CD54D6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3FC11FB-6B9F-BCDE-B48C-33C78079B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985F67-DB11-3E58-3E94-6840FBC18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F585-C031-4F3D-8109-2C1271EAF95C}" type="datetime1">
              <a:rPr lang="ru-RU" smtClean="0"/>
              <a:t>18.01.2023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D64F40-6037-3B25-8177-352B80CEA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113D5E-BAA2-9939-5604-5BFEB136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770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207EA8-AB4E-1820-9AFE-E592DB9E8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C1996D-9EC1-CF0C-D939-7EE420412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AAC518-5319-0AFC-D71E-900EB40BF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978C-907D-410C-AC33-C70FB0065AB1}" type="datetime1">
              <a:rPr lang="ru-RU" smtClean="0"/>
              <a:t>18.01.2023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27985E-7359-BD1C-9F7B-969B006E8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65DB83-6166-414F-AD58-90EE13586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88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29E56DD-F065-96AA-349E-1CBD70F34E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9AA8DF2-527B-EF01-7674-E2537C30F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DFA221-D2DE-6E14-96F8-72404E95B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F86F-261F-4C2A-B7CA-06D91EEBB15B}" type="datetime1">
              <a:rPr lang="ru-RU" smtClean="0"/>
              <a:t>18.01.2023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84494F-9E2A-9AB0-2253-B35CE6B4B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3412AD-8325-F929-5E41-2275947E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037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E0F235-5D59-5445-B09E-8828D1911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E12948-C655-5729-9648-F3BA420CC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709C3D-DB1C-7C7A-426B-0A289D6D6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3786-D129-4BD2-B6F3-55FC5BC12532}" type="datetime1">
              <a:rPr lang="ru-RU" smtClean="0"/>
              <a:t>18.01.2023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14278D-3699-20DA-9B50-A361BFE74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B91300-7A27-7570-BA6F-C10619186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6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FDD677-92CA-0CE6-AF83-FF187664C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1B9312-2DC1-A3A6-A8B5-C58633E75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49BEA5-ADE4-6312-AEE6-00F9CF7B3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6CFB-2389-4A9C-AD12-8B6FB05D3E41}" type="datetime1">
              <a:rPr lang="ru-RU" smtClean="0"/>
              <a:t>18.01.2023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229137-067A-028D-62C9-3DD8F0C65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BCBA64-6F0A-2BBE-662C-484EC887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71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90BCC5-548D-240F-B29B-F6D089194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266705-4DB3-7797-2B85-30B1F9CA32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9AC959A-FAF4-0E23-7A61-5E26753E3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1A24D64-E1AE-E75A-BFC7-2430EADB5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0FF5-4E67-4BB3-A0D6-D5DBBB9A8A64}" type="datetime1">
              <a:rPr lang="ru-RU" smtClean="0"/>
              <a:t>18.01.2023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054644-7F8E-E618-0F2C-C678C2E38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6B2428-EB57-AAE4-0EB5-6E18DAA22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946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6827E7-2288-0261-1833-6A92483A5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8BFD96-89BA-346B-67BB-A1B85A082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1BB57C1-33C0-6B05-AF45-165AAD886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034AF6B-5CE7-364C-75E7-DF1879C618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1C005CB-F26F-7CC8-DB0C-296A33F834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C0FB430-A15F-E6D8-FB34-5C16971EB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5F62-A180-4781-87B2-C363CCD39E80}" type="datetime1">
              <a:rPr lang="ru-RU" smtClean="0"/>
              <a:t>18.01.2023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77475ED-5251-C5D8-5DFC-A45848AD1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B6D6ADA-D0D8-3732-DB26-C4B2F3B54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631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E0D515-D2A7-E33A-3BED-92421C02E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0C80F82-5134-D9ED-7FB6-AA0532466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249C-BC1A-4A70-A502-0DCD1E4E82B3}" type="datetime1">
              <a:rPr lang="ru-RU" smtClean="0"/>
              <a:t>18.01.2023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0DE015A-D431-C49B-3CE7-E6971A8CB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277E66C-C024-4C7B-E860-2BFB3BF91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90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447E665-3C7D-C3CF-ECD5-8A65966A9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5B91C-A2D9-4813-A97B-31FA3A6207FE}" type="datetime1">
              <a:rPr lang="ru-RU" smtClean="0"/>
              <a:t>18.01.2023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DE44D2F-3AF2-BAC4-AADA-B52E989E1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43D0F0-95CA-EB27-16CC-722ED9A26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143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63E789-5C62-E6A6-B28A-DB9914B11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D410C6-5B4D-C0CB-98D7-6CCFFCA99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85B8D8-0FF4-9421-B21C-6673DD49F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23C4379-591E-75C8-0751-7B4A53427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5343-4C2F-4429-B1C5-87457F54369C}" type="datetime1">
              <a:rPr lang="ru-RU" smtClean="0"/>
              <a:t>18.01.2023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57F2FEB-1D76-F40D-49AB-A4C20D404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1589D7-ED8B-D6BC-26F5-CB64B199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8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6B07D8-E62B-E9C6-98DD-6490A1BFB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33AEE97-88C8-7323-8FFA-3E1BA09CA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1FDDFF6-0E3E-CAB9-3B65-F71061A27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ED1ACB-901A-F826-6547-BCDA5EE69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0396-A548-40ED-918D-A78893C27574}" type="datetime1">
              <a:rPr lang="ru-RU" smtClean="0"/>
              <a:t>18.01.2023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076917D-3905-B244-E15B-B949D0D99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D8DDEF-F362-9CD6-7909-7CEE7FBA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5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9D7AF1-73E7-B31D-EA4E-0FAA40793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3AAA12D-E94F-E1FE-66FB-1E8DFDD75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6BF91A-D549-1656-5303-272424CC58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CE158-C433-4D4B-A18E-F373B1318AC3}" type="datetime1">
              <a:rPr lang="ru-RU" smtClean="0"/>
              <a:t>18.01.2023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F63D98-1AAF-635E-370F-DF13A5FE2A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7FD91C-1072-27D7-158A-27B81213F4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639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3.emf"/><Relationship Id="rId7" Type="http://schemas.openxmlformats.org/officeDocument/2006/relationships/image" Target="../media/image8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10" Type="http://schemas.openxmlformats.org/officeDocument/2006/relationships/image" Target="../media/image9.emf"/><Relationship Id="rId4" Type="http://schemas.openxmlformats.org/officeDocument/2006/relationships/image" Target="../media/image4.emf"/><Relationship Id="rId9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21B40FA-15C0-1BF8-9C71-A3DCDD06010D}"/>
              </a:ext>
            </a:extLst>
          </p:cNvPr>
          <p:cNvSpPr txBox="1"/>
          <p:nvPr/>
        </p:nvSpPr>
        <p:spPr>
          <a:xfrm>
            <a:off x="768953" y="2828835"/>
            <a:ext cx="106540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Научно-исследовательская работа по теме: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существующих методов</a:t>
            </a:r>
          </a:p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анализа пользовательской активности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DDE5F98-6B3C-44A8-A58E-F9459A0C7A3B}"/>
              </a:ext>
            </a:extLst>
          </p:cNvPr>
          <p:cNvSpPr/>
          <p:nvPr/>
        </p:nvSpPr>
        <p:spPr>
          <a:xfrm>
            <a:off x="0" y="5657671"/>
            <a:ext cx="80431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Пронин Арсений Сергеевич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ИУ7-72Б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Никульшина Татьяна Александровна</a:t>
            </a:r>
          </a:p>
        </p:txBody>
      </p:sp>
      <p:pic>
        <p:nvPicPr>
          <p:cNvPr id="6" name="Picture 2" descr="Gerb-BMSTU_01">
            <a:extLst>
              <a:ext uri="{FF2B5EF4-FFF2-40B4-BE49-F238E27FC236}">
                <a16:creationId xmlns:a16="http://schemas.microsoft.com/office/drawing/2014/main" id="{3F89EA51-3907-4F49-BDC0-65FC04CB0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64" y="285173"/>
            <a:ext cx="1308426" cy="1478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44C7AB8-BA9F-4CA4-A867-7AF2715BEA3E}"/>
              </a:ext>
            </a:extLst>
          </p:cNvPr>
          <p:cNvSpPr/>
          <p:nvPr/>
        </p:nvSpPr>
        <p:spPr>
          <a:xfrm>
            <a:off x="1758690" y="293688"/>
            <a:ext cx="99830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«Московский государственный технический университет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имени Н.Э. Баумана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(национальный исследовательский университет)»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</a:rPr>
              <a:t>(МГТУ им. Н.Э. Баумана)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911B9F-135B-4EE9-A784-1C0FA859A21C}"/>
              </a:ext>
            </a:extLst>
          </p:cNvPr>
          <p:cNvSpPr txBox="1"/>
          <p:nvPr/>
        </p:nvSpPr>
        <p:spPr>
          <a:xfrm flipH="1">
            <a:off x="11178808" y="6396335"/>
            <a:ext cx="112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 г.</a:t>
            </a:r>
          </a:p>
        </p:txBody>
      </p:sp>
    </p:spTree>
    <p:extLst>
      <p:ext uri="{BB962C8B-B14F-4D97-AF65-F5344CB8AC3E}">
        <p14:creationId xmlns:p14="http://schemas.microsoft.com/office/powerpoint/2010/main" val="79262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Сравнение методов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EEFAF-0D6B-464C-7360-370FF230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10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9C3551D-14D2-4A2C-A7C6-390C77ABE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476" y="1011775"/>
            <a:ext cx="6942131" cy="558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740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Заключение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11</a:t>
            </a:fld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2C33000-B0B7-4509-AD8C-600B0EFAA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1253331"/>
            <a:ext cx="11182378" cy="5168894"/>
          </a:xfrm>
        </p:spPr>
        <p:txBody>
          <a:bodyPr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 итогу проделанной работы была достигнута </a:t>
            </a:r>
            <a:r>
              <a:rPr lang="ru-RU" sz="2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проведен обзор существующих методов анализа пользовательской активности, сформулированы критерии для их оценки и проведено сравнение рассмотренных методов.</a:t>
            </a:r>
          </a:p>
          <a:p>
            <a:pPr indent="0">
              <a:lnSpc>
                <a:spcPct val="100000"/>
              </a:lnSpc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Также были решены все поставленные </a:t>
            </a:r>
            <a:r>
              <a:rPr lang="ru-RU" sz="2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задачи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а именно:</a:t>
            </a:r>
          </a:p>
          <a:p>
            <a:pPr marL="742950" indent="-514350">
              <a:lnSpc>
                <a:spcPct val="100000"/>
              </a:lnSpc>
              <a:buFont typeface="+mj-lt"/>
              <a:buAutoNum type="arabicParenR"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рассмотрены существующие решения в области анализа пользовательской активности;</a:t>
            </a:r>
          </a:p>
          <a:p>
            <a:pPr marL="742950" indent="-514350">
              <a:lnSpc>
                <a:spcPct val="100000"/>
              </a:lnSpc>
              <a:buFont typeface="+mj-lt"/>
              <a:buAutoNum type="arabicParenR"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классифицированы методы анализа пользовательской активности;</a:t>
            </a:r>
          </a:p>
          <a:p>
            <a:pPr marL="742950" indent="-514350">
              <a:lnSpc>
                <a:spcPct val="100000"/>
              </a:lnSpc>
              <a:buFont typeface="+mj-lt"/>
              <a:buAutoNum type="arabicParenR"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выбраны критерии для их оценки и проведено сравнение.</a:t>
            </a:r>
          </a:p>
          <a:p>
            <a:pPr indent="0">
              <a:lnSpc>
                <a:spcPct val="100000"/>
              </a:lnSpc>
              <a:buNone/>
            </a:pPr>
            <a:endParaRPr lang="ru-RU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649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541323-2632-074C-E69F-FC80AB230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1253331"/>
            <a:ext cx="11182378" cy="5168894"/>
          </a:xfrm>
        </p:spPr>
        <p:txBody>
          <a:bodyPr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ru-RU" sz="2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Цель: </a:t>
            </a: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провести обзор существующих методов анализа пользовательской активности, сформулировать критерии для их оценки и провести сравнение рассмотренных методов.</a:t>
            </a:r>
            <a:endParaRPr lang="ru-RU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buNone/>
            </a:pPr>
            <a:r>
              <a:rPr lang="ru-RU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Задачи</a:t>
            </a: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685800" indent="-457200">
              <a:lnSpc>
                <a:spcPct val="100000"/>
              </a:lnSpc>
              <a:buFont typeface="+mj-lt"/>
              <a:buAutoNum type="arabicParenR"/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рассмотреть существующие решения в области анализа пользовательской активности;</a:t>
            </a:r>
          </a:p>
          <a:p>
            <a:pPr marL="685800" indent="-457200">
              <a:lnSpc>
                <a:spcPct val="100000"/>
              </a:lnSpc>
              <a:buFont typeface="+mj-lt"/>
              <a:buAutoNum type="arabicParenR"/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классифицировать методы анализа пользовательской активности;</a:t>
            </a:r>
          </a:p>
          <a:p>
            <a:pPr marL="685800" indent="-457200">
              <a:lnSpc>
                <a:spcPct val="100000"/>
              </a:lnSpc>
              <a:buFont typeface="+mj-lt"/>
              <a:buAutoNum type="arabicParenR"/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выбрать для них критерии оценки и сравнить.</a:t>
            </a:r>
            <a:endParaRPr lang="ru-RU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EEFAF-0D6B-464C-7360-370FF230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2370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Пользовательская активность</a:t>
            </a:r>
            <a:endParaRPr lang="ru-RU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541323-2632-074C-E69F-FC80AB230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1253331"/>
            <a:ext cx="11182378" cy="51688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Пользовательская активность это действия совершаемые пользователем при взаимодействии с интерфейсом программы (движение курсора мыши, нажатие клавиш мыши, нажатие клавиш клавиатуры и т.д.), и их характеристики (координаты курсора, частота нажатия, используемые клавиши и т.д.).</a:t>
            </a:r>
          </a:p>
          <a:p>
            <a:pPr marL="0" indent="0"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удобства использования программного обеспечения обычно состоит из двух этапов: 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сбор данных о пользовательской активности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этих данных.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EEFAF-0D6B-464C-7360-370FF230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7531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7366577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Математическая модель пользовательской активности ПО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541323-2632-074C-E69F-FC80AB230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1253331"/>
            <a:ext cx="11182378" cy="5468144"/>
          </a:xfrm>
        </p:spPr>
        <p:txBody>
          <a:bodyPr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Сессия – последовательность действий пользователя за фиксированный временной промежуток.</a:t>
            </a:r>
            <a:endParaRPr lang="en-US" sz="2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buNone/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Шаблон – предопределенная последовательность событий.</a:t>
            </a:r>
          </a:p>
          <a:p>
            <a:pPr indent="0">
              <a:lnSpc>
                <a:spcPct val="100000"/>
              </a:lnSpc>
              <a:buNone/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Поддержка шаблона</a:t>
            </a: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сессией</a:t>
            </a: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процент содержания этого шаблона в данной сессии.</a:t>
            </a:r>
          </a:p>
          <a:p>
            <a:pPr indent="0">
              <a:lnSpc>
                <a:spcPct val="100000"/>
              </a:lnSpc>
              <a:buNone/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Например, пусть имеется сессия </a:t>
            </a:r>
            <a:r>
              <a:rPr lang="ru-RU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⟨2, 1, 2, 1, 3, 2, 1, 2, 1, 3⟩.</a:t>
            </a:r>
            <a:br>
              <a:rPr lang="en-US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Рассчитаем кол-во вхождений (</a:t>
            </a:r>
            <a:r>
              <a:rPr lang="el-G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и поддержку (</a:t>
            </a:r>
            <a:r>
              <a:rPr lang="el-G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для следующих шаблонов:</a:t>
            </a:r>
          </a:p>
          <a:p>
            <a:pPr indent="0">
              <a:lnSpc>
                <a:spcPct val="100000"/>
              </a:lnSpc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 = 〈2, 1〉, </a:t>
            </a:r>
            <a:r>
              <a:rPr lang="el-G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4, </a:t>
            </a:r>
            <a:r>
              <a:rPr lang="el-G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0.8;</a:t>
            </a:r>
            <a:b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 = 〈2, 1, 2, 1〉, </a:t>
            </a:r>
            <a:r>
              <a:rPr lang="el-G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2, </a:t>
            </a:r>
            <a:r>
              <a:rPr lang="el-G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0.8;</a:t>
            </a:r>
            <a:b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p3 = 〈2, 1, 2, 1, 3〉, </a:t>
            </a:r>
            <a:r>
              <a:rPr lang="el-G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2, </a:t>
            </a:r>
            <a:r>
              <a:rPr lang="el-G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1;</a:t>
            </a:r>
            <a:b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p4 = 〈3, 2, 1, 2, 1〉, </a:t>
            </a:r>
            <a:r>
              <a:rPr lang="el-G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1, </a:t>
            </a:r>
            <a:r>
              <a:rPr lang="el-G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0.5.</a:t>
            </a:r>
            <a:endParaRPr lang="ru-RU" sz="2600" b="0" i="1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EEFAF-0D6B-464C-7360-370FF230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8674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6" y="-72232"/>
            <a:ext cx="11763983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Пример работы алгоритма </a:t>
            </a:r>
            <a:r>
              <a:rPr lang="ru-RU" sz="4000" b="1" dirty="0" err="1"/>
              <a:t>Aprior</a:t>
            </a:r>
            <a:r>
              <a:rPr lang="en-US" sz="4000" b="1" dirty="0" err="1"/>
              <a:t>i</a:t>
            </a:r>
            <a:endParaRPr lang="ru-RU" sz="4000" b="1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2621B66-73B5-42E3-BF93-2B819F0CF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278" y="1397445"/>
            <a:ext cx="1251623" cy="153801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241B40D-9A7D-4BFF-B792-21A3A86BA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86" y="3262897"/>
            <a:ext cx="2598707" cy="155707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67F6E27-DB4C-45F6-A48E-4C9C2985C5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0120" y="3266353"/>
            <a:ext cx="2598707" cy="284569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79022805-9D40-4803-969A-82055FAB2D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4788" y="3262898"/>
            <a:ext cx="2598868" cy="526217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BA1E75BD-79D7-4828-B243-71FB085331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0566" y="1397445"/>
            <a:ext cx="1718329" cy="15380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5AA8E8B-8F6D-4F10-BEB9-55A5BC15E1CF}"/>
                  </a:ext>
                </a:extLst>
              </p:cNvPr>
              <p:cNvSpPr txBox="1"/>
              <p:nvPr/>
            </p:nvSpPr>
            <p:spPr>
              <a:xfrm>
                <a:off x="6147376" y="5263939"/>
                <a:ext cx="2700676" cy="5778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𝑠𝑢𝑝𝑝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({1,2,3}</m:t>
                          </m:r>
                          <m:r>
                            <m:rPr>
                              <m:nor/>
                            </m:rPr>
                            <a:rPr lang="en-US" dirty="0"/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𝑠𝑢𝑝𝑝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({2}</m:t>
                          </m:r>
                          <m:r>
                            <m:rPr>
                              <m:nor/>
                            </m:rPr>
                            <a:rPr lang="en-US" dirty="0"/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=100%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5AA8E8B-8F6D-4F10-BEB9-55A5BC15E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376" y="5263939"/>
                <a:ext cx="2700676" cy="5778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D620C0AA-C6EE-42FC-A801-8CFFDC81DD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47376" y="3262897"/>
            <a:ext cx="2598863" cy="526216"/>
          </a:xfrm>
          <a:prstGeom prst="rect">
            <a:avLst/>
          </a:prstGeom>
        </p:spPr>
      </p:pic>
      <p:sp>
        <p:nvSpPr>
          <p:cNvPr id="31" name="Объект 2">
            <a:extLst>
              <a:ext uri="{FF2B5EF4-FFF2-40B4-BE49-F238E27FC236}">
                <a16:creationId xmlns:a16="http://schemas.microsoft.com/office/drawing/2014/main" id="{8B559F2F-87D5-4C20-849D-F96C914A7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8827" y="3921237"/>
            <a:ext cx="6079953" cy="1538010"/>
          </a:xfrm>
        </p:spPr>
        <p:txBody>
          <a:bodyPr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Уровень уверенности (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confidence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показывает на сколько вероятно срабатывает полученное правило.</a:t>
            </a:r>
          </a:p>
        </p:txBody>
      </p:sp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636A2443-ED40-4BD3-A694-D679A88DB3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04788" y="5289756"/>
            <a:ext cx="2963992" cy="526216"/>
          </a:xfrm>
          <a:prstGeom prst="rect">
            <a:avLst/>
          </a:prstGeom>
        </p:spPr>
      </p:pic>
      <p:sp>
        <p:nvSpPr>
          <p:cNvPr id="34" name="Объект 2">
            <a:extLst>
              <a:ext uri="{FF2B5EF4-FFF2-40B4-BE49-F238E27FC236}">
                <a16:creationId xmlns:a16="http://schemas.microsoft.com/office/drawing/2014/main" id="{AF0FF036-CD82-472D-9610-DB14FF591AA6}"/>
              </a:ext>
            </a:extLst>
          </p:cNvPr>
          <p:cNvSpPr txBox="1">
            <a:spLocks/>
          </p:cNvSpPr>
          <p:nvPr/>
        </p:nvSpPr>
        <p:spPr>
          <a:xfrm>
            <a:off x="6873901" y="1286780"/>
            <a:ext cx="5163210" cy="15380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0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Уровень поддержки набора продуктов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(support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показывает процент транзакций содержащих набор. Зададим минимальный уровень поддержки 25%.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4ED58EDD-A6CE-49B4-8CC0-9BB5EB2D1C9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8016" y="1389504"/>
            <a:ext cx="2589167" cy="153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841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6" y="-72232"/>
            <a:ext cx="11763983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Алгоритм </a:t>
            </a:r>
            <a:r>
              <a:rPr lang="en-US" sz="4000" b="1" dirty="0"/>
              <a:t>GSP</a:t>
            </a:r>
            <a:endParaRPr lang="ru-RU" sz="4000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EEFAF-0D6B-464C-7360-370FF230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6</a:t>
            </a:fld>
            <a:endParaRPr lang="ru-RU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6CF8E559-CCDE-49E5-93F5-28EC1006F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1253331"/>
            <a:ext cx="11182378" cy="5168894"/>
          </a:xfrm>
        </p:spPr>
        <p:txBody>
          <a:bodyPr>
            <a:noAutofit/>
          </a:bodyPr>
          <a:lstStyle/>
          <a:p>
            <a:pPr marL="571500" indent="-342900" algn="just">
              <a:lnSpc>
                <a:spcPct val="100000"/>
              </a:lnSpc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является модификацией алгоритма </a:t>
            </a:r>
            <a:r>
              <a:rPr lang="ru-RU" sz="2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Apriori</a:t>
            </a: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All;</a:t>
            </a:r>
          </a:p>
          <a:p>
            <a:pPr marL="571500" indent="-342900" algn="just">
              <a:lnSpc>
                <a:spcPct val="100000"/>
              </a:lnSpc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учитывает ограничения по времени между соседними транзакциями и </a:t>
            </a: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id </a:t>
            </a: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клиента совершившего ее</a:t>
            </a: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71500" indent="-342900">
              <a:lnSpc>
                <a:spcPct val="100000"/>
              </a:lnSpc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поддержка последовательности - это отношение числа покупателей, в чьих транзакциях присутствует указанная последовательность к общему числу покупателей.</a:t>
            </a:r>
          </a:p>
          <a:p>
            <a:pPr indent="0" algn="just">
              <a:lnSpc>
                <a:spcPct val="100000"/>
              </a:lnSpc>
              <a:buNone/>
            </a:pPr>
            <a:r>
              <a:rPr lang="ru-RU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 работе алгоритма можно выделить следующие основные этапы:</a:t>
            </a:r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buNone/>
            </a:pP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1. </a:t>
            </a:r>
            <a:r>
              <a:rPr lang="ru-RU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Генерация кандидатов.</a:t>
            </a:r>
            <a:b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1.1. </a:t>
            </a:r>
            <a:r>
              <a:rPr lang="ru-RU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Объединение.</a:t>
            </a:r>
            <a:b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1.2. </a:t>
            </a:r>
            <a:r>
              <a:rPr lang="ru-RU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Упрощение.</a:t>
            </a:r>
            <a:b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 </a:t>
            </a:r>
            <a:r>
              <a:rPr lang="ru-RU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Подсчет поддержки кандидатов.</a:t>
            </a:r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239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6" y="-72232"/>
            <a:ext cx="11763983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Пример работы алгоритма </a:t>
            </a:r>
            <a:r>
              <a:rPr lang="en-US" sz="4000" b="1" dirty="0"/>
              <a:t>GSP</a:t>
            </a:r>
            <a:endParaRPr lang="ru-RU" sz="4000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EEFAF-0D6B-464C-7360-370FF230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7</a:t>
            </a:fld>
            <a:endParaRPr lang="ru-RU" dirty="0"/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19DA1723-1B7D-4FA2-9BA5-EF654380321B}"/>
              </a:ext>
            </a:extLst>
          </p:cNvPr>
          <p:cNvSpPr txBox="1">
            <a:spLocks/>
          </p:cNvSpPr>
          <p:nvPr/>
        </p:nvSpPr>
        <p:spPr>
          <a:xfrm>
            <a:off x="5108331" y="1438429"/>
            <a:ext cx="5163210" cy="15380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Объект 2">
                <a:extLst>
                  <a:ext uri="{FF2B5EF4-FFF2-40B4-BE49-F238E27FC236}">
                    <a16:creationId xmlns:a16="http://schemas.microsoft.com/office/drawing/2014/main" id="{8AC1E118-B2EC-4467-9CD9-81C44AFB37E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77915" y="1438429"/>
                <a:ext cx="6277314" cy="1905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>
                  <a:lnSpc>
                    <a:spcPct val="100000"/>
                  </a:lnSpc>
                  <a:buNone/>
                </a:pPr>
                <a:r>
                  <a:rPr lang="ru-RU" sz="22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Объединение:</a:t>
                </a:r>
                <a:br>
                  <a:rPr lang="ru-RU" sz="22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ru-RU" sz="22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⟨{1, 2} {3}⟩ + </a:t>
                </a:r>
                <a:r>
                  <a:rPr lang="ru-RU" sz="2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⟨{2} {3, 4}⟩ = ⟨{1, 2} {3, 4}⟩</a:t>
                </a:r>
                <a:br>
                  <a:rPr lang="ru-RU" sz="2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</a:br>
                <a:r>
                  <a:rPr lang="ru-RU" sz="22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⟨{1, 2} {3}⟩ + </a:t>
                </a:r>
                <a:r>
                  <a:rPr lang="ru-RU" sz="2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⟨{2} {3} {5}⟩ = ⟨{1, 2} {3} {5}⟩</a:t>
                </a:r>
              </a:p>
              <a:p>
                <a:pPr indent="0">
                  <a:lnSpc>
                    <a:spcPct val="100000"/>
                  </a:lnSpc>
                  <a:buNone/>
                </a:pPr>
                <a:r>
                  <a:rPr lang="ru-RU" sz="2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Упрощение:</a:t>
                </a:r>
                <a:br>
                  <a:rPr lang="ru-RU" sz="2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</a:br>
                <a:r>
                  <a:rPr lang="ru-RU" sz="2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⟨{1} {3} {5}⟩ </a:t>
                </a:r>
                <a14:m>
                  <m:oMath xmlns:m="http://schemas.openxmlformats.org/officeDocument/2006/math">
                    <m:r>
                      <a:rPr lang="ru-RU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∉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ru-RU" sz="2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удаляем ⟨{1, 2} {3} {5}⟩</a:t>
                </a:r>
                <a:endParaRPr lang="ru-RU" sz="22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Объект 2">
                <a:extLst>
                  <a:ext uri="{FF2B5EF4-FFF2-40B4-BE49-F238E27FC236}">
                    <a16:creationId xmlns:a16="http://schemas.microsoft.com/office/drawing/2014/main" id="{8AC1E118-B2EC-4467-9CD9-81C44AFB3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915" y="1438429"/>
                <a:ext cx="6277314" cy="1905000"/>
              </a:xfrm>
              <a:prstGeom prst="rect">
                <a:avLst/>
              </a:prstGeom>
              <a:blipFill>
                <a:blip r:embed="rId2"/>
                <a:stretch>
                  <a:fillRect t="-2244" b="-60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Таблица 20">
                <a:extLst>
                  <a:ext uri="{FF2B5EF4-FFF2-40B4-BE49-F238E27FC236}">
                    <a16:creationId xmlns:a16="http://schemas.microsoft.com/office/drawing/2014/main" id="{A6080CF2-EF6E-455B-AEAE-FB2BA79A38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419907"/>
                  </p:ext>
                </p:extLst>
              </p:nvPr>
            </p:nvGraphicFramePr>
            <p:xfrm>
              <a:off x="428016" y="1438429"/>
              <a:ext cx="5658670" cy="1905000"/>
            </p:xfrm>
            <a:graphic>
              <a:graphicData uri="http://schemas.openxmlformats.org/drawingml/2006/table">
                <a:tbl>
                  <a:tblPr/>
                  <a:tblGrid>
                    <a:gridCol w="2561273">
                      <a:extLst>
                        <a:ext uri="{9D8B030D-6E8A-4147-A177-3AD203B41FA5}">
                          <a16:colId xmlns:a16="http://schemas.microsoft.com/office/drawing/2014/main" val="643785401"/>
                        </a:ext>
                      </a:extLst>
                    </a:gridCol>
                    <a:gridCol w="1610646">
                      <a:extLst>
                        <a:ext uri="{9D8B030D-6E8A-4147-A177-3AD203B41FA5}">
                          <a16:colId xmlns:a16="http://schemas.microsoft.com/office/drawing/2014/main" val="236240366"/>
                        </a:ext>
                      </a:extLst>
                    </a:gridCol>
                    <a:gridCol w="1486751">
                      <a:extLst>
                        <a:ext uri="{9D8B030D-6E8A-4147-A177-3AD203B41FA5}">
                          <a16:colId xmlns:a16="http://schemas.microsoft.com/office/drawing/2014/main" val="1882686481"/>
                        </a:ext>
                      </a:extLst>
                    </a:gridCol>
                  </a:tblGrid>
                  <a:tr h="238125"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Частые 3-последовательности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endParaRPr lang="ru-RU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FBFBF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Кандидаты 4-последовательности</a:t>
                          </a:r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endParaRPr lang="ru-RU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FBFBF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5502811"/>
                      </a:ext>
                    </a:extLst>
                  </a:tr>
                  <a:tr h="238125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После объединения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FBF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После упрощения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FBFB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6372373"/>
                      </a:ext>
                    </a:extLst>
                  </a:tr>
                  <a:tr h="23812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⟨{1, 2} {3}⟩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⟨{1, 2} {3, 4}⟩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⟨{1, 2} {3, 4}⟩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5561408"/>
                      </a:ext>
                    </a:extLst>
                  </a:tr>
                  <a:tr h="23812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⟨{1, 2} {4}⟩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⟨{1, 2} {3} {5}⟩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88486860"/>
                      </a:ext>
                    </a:extLst>
                  </a:tr>
                  <a:tr h="23812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⟨{1} {3, 4}⟩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32930567"/>
                      </a:ext>
                    </a:extLst>
                  </a:tr>
                  <a:tr h="23812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⟨{1, 3} {5}⟩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57970"/>
                      </a:ext>
                    </a:extLst>
                  </a:tr>
                  <a:tr h="23812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⟨{2} {3, 4}⟩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81941727"/>
                      </a:ext>
                    </a:extLst>
                  </a:tr>
                  <a:tr h="23812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⟨{2} {3} {5}⟩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690378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Таблица 20">
                <a:extLst>
                  <a:ext uri="{FF2B5EF4-FFF2-40B4-BE49-F238E27FC236}">
                    <a16:creationId xmlns:a16="http://schemas.microsoft.com/office/drawing/2014/main" id="{A6080CF2-EF6E-455B-AEAE-FB2BA79A38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419907"/>
                  </p:ext>
                </p:extLst>
              </p:nvPr>
            </p:nvGraphicFramePr>
            <p:xfrm>
              <a:off x="428016" y="1438429"/>
              <a:ext cx="5658670" cy="1905000"/>
            </p:xfrm>
            <a:graphic>
              <a:graphicData uri="http://schemas.openxmlformats.org/drawingml/2006/table">
                <a:tbl>
                  <a:tblPr/>
                  <a:tblGrid>
                    <a:gridCol w="2561273">
                      <a:extLst>
                        <a:ext uri="{9D8B030D-6E8A-4147-A177-3AD203B41FA5}">
                          <a16:colId xmlns:a16="http://schemas.microsoft.com/office/drawing/2014/main" val="643785401"/>
                        </a:ext>
                      </a:extLst>
                    </a:gridCol>
                    <a:gridCol w="1610646">
                      <a:extLst>
                        <a:ext uri="{9D8B030D-6E8A-4147-A177-3AD203B41FA5}">
                          <a16:colId xmlns:a16="http://schemas.microsoft.com/office/drawing/2014/main" val="236240366"/>
                        </a:ext>
                      </a:extLst>
                    </a:gridCol>
                    <a:gridCol w="1486751">
                      <a:extLst>
                        <a:ext uri="{9D8B030D-6E8A-4147-A177-3AD203B41FA5}">
                          <a16:colId xmlns:a16="http://schemas.microsoft.com/office/drawing/2014/main" val="1882686481"/>
                        </a:ext>
                      </a:extLst>
                    </a:gridCol>
                  </a:tblGrid>
                  <a:tr h="238125">
                    <a:tc row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38" t="-6329" r="-121429" b="-317722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2711" t="-12821" r="-196" b="-74615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5502811"/>
                      </a:ext>
                    </a:extLst>
                  </a:tr>
                  <a:tr h="238125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После объединения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FBF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После упрощения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FBFB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6372373"/>
                      </a:ext>
                    </a:extLst>
                  </a:tr>
                  <a:tr h="23812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⟨{1, 2} {3}⟩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⟨{1, 2} {3, 4}⟩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⟨{1, 2} {3, 4}⟩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5561408"/>
                      </a:ext>
                    </a:extLst>
                  </a:tr>
                  <a:tr h="23812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⟨{1, 2} {4}⟩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⟨{1, 2} {3} {5}⟩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88486860"/>
                      </a:ext>
                    </a:extLst>
                  </a:tr>
                  <a:tr h="23812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⟨{1} {3, 4}⟩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32930567"/>
                      </a:ext>
                    </a:extLst>
                  </a:tr>
                  <a:tr h="23812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⟨{1, 3} {5}⟩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57970"/>
                      </a:ext>
                    </a:extLst>
                  </a:tr>
                  <a:tr h="23812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⟨{2} {3, 4}⟩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81941727"/>
                      </a:ext>
                    </a:extLst>
                  </a:tr>
                  <a:tr h="23812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⟨{2} {3} {5}⟩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6903785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3" name="Таблица 22">
            <a:extLst>
              <a:ext uri="{FF2B5EF4-FFF2-40B4-BE49-F238E27FC236}">
                <a16:creationId xmlns:a16="http://schemas.microsoft.com/office/drawing/2014/main" id="{D829574C-0525-4355-8C42-EDB5BC4F5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52135"/>
              </p:ext>
            </p:extLst>
          </p:nvPr>
        </p:nvGraphicFramePr>
        <p:xfrm>
          <a:off x="428016" y="4102760"/>
          <a:ext cx="2286000" cy="952500"/>
        </p:xfrm>
        <a:graphic>
          <a:graphicData uri="http://schemas.openxmlformats.org/drawingml/2006/table">
            <a:tbl>
              <a:tblPr/>
              <a:tblGrid>
                <a:gridCol w="1512374">
                  <a:extLst>
                    <a:ext uri="{9D8B030D-6E8A-4147-A177-3AD203B41FA5}">
                      <a16:colId xmlns:a16="http://schemas.microsoft.com/office/drawing/2014/main" val="462469365"/>
                    </a:ext>
                  </a:extLst>
                </a:gridCol>
                <a:gridCol w="773626">
                  <a:extLst>
                    <a:ext uri="{9D8B030D-6E8A-4147-A177-3AD203B41FA5}">
                      <a16:colId xmlns:a16="http://schemas.microsoft.com/office/drawing/2014/main" val="1686118786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Время транзакции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Объекты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70661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59900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79494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2920525"/>
                  </a:ext>
                </a:extLst>
              </a:tr>
            </a:tbl>
          </a:graphicData>
        </a:graphic>
      </p:graphicFrame>
      <p:sp>
        <p:nvSpPr>
          <p:cNvPr id="24" name="Объект 2">
            <a:extLst>
              <a:ext uri="{FF2B5EF4-FFF2-40B4-BE49-F238E27FC236}">
                <a16:creationId xmlns:a16="http://schemas.microsoft.com/office/drawing/2014/main" id="{9208D2FC-385F-4663-8DDF-E81E8DAB5B05}"/>
              </a:ext>
            </a:extLst>
          </p:cNvPr>
          <p:cNvSpPr txBox="1">
            <a:spLocks/>
          </p:cNvSpPr>
          <p:nvPr/>
        </p:nvSpPr>
        <p:spPr>
          <a:xfrm>
            <a:off x="428016" y="947340"/>
            <a:ext cx="11763983" cy="4240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0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Генерация кандидатов:</a:t>
            </a:r>
          </a:p>
        </p:txBody>
      </p:sp>
      <p:sp>
        <p:nvSpPr>
          <p:cNvPr id="25" name="Объект 2">
            <a:extLst>
              <a:ext uri="{FF2B5EF4-FFF2-40B4-BE49-F238E27FC236}">
                <a16:creationId xmlns:a16="http://schemas.microsoft.com/office/drawing/2014/main" id="{BBC8719F-E3EE-457C-8D3A-6DFFCA1486B8}"/>
              </a:ext>
            </a:extLst>
          </p:cNvPr>
          <p:cNvSpPr txBox="1">
            <a:spLocks/>
          </p:cNvSpPr>
          <p:nvPr/>
        </p:nvSpPr>
        <p:spPr>
          <a:xfrm>
            <a:off x="428017" y="3501885"/>
            <a:ext cx="11763983" cy="4240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00000"/>
              </a:lnSpc>
              <a:buNone/>
            </a:pPr>
            <a:r>
              <a:rPr lang="ru-RU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Подсчет поддержки кандидатов: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Объект 2">
            <a:extLst>
              <a:ext uri="{FF2B5EF4-FFF2-40B4-BE49-F238E27FC236}">
                <a16:creationId xmlns:a16="http://schemas.microsoft.com/office/drawing/2014/main" id="{84EE4700-2803-459F-89DA-27AAB95EA999}"/>
              </a:ext>
            </a:extLst>
          </p:cNvPr>
          <p:cNvSpPr txBox="1">
            <a:spLocks/>
          </p:cNvSpPr>
          <p:nvPr/>
        </p:nvSpPr>
        <p:spPr>
          <a:xfrm>
            <a:off x="2714016" y="4048864"/>
            <a:ext cx="9270838" cy="2414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0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Зададим минимальное и максимальное допустимое время между транзакциями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min_gap = 5, max_gap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размер окна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win_size = 0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Последовательность ⟨{1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{3}⟩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поддерживается клиентом, а ⟨{1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{2}⟩ нет.</a:t>
            </a:r>
          </a:p>
          <a:p>
            <a:pPr indent="0">
              <a:lnSpc>
                <a:spcPct val="10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win_size =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 одно-элементная последовательность ⟨{3, 2}⟩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поддерживается клиентом, а ⟨{1, 3}⟩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нет.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975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Метод оценки эффективности интерфейса GOMS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541323-2632-074C-E69F-FC80AB230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1253331"/>
            <a:ext cx="11182378" cy="5168894"/>
          </a:xfrm>
        </p:spPr>
        <p:txBody>
          <a:bodyPr>
            <a:noAutofit/>
          </a:bodyPr>
          <a:lstStyle/>
          <a:p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включает в себя модель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Keystroke-level Model (KLM)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KLM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выделяет элементарные задачи и длительность каждой из них (рассчитанные на основе усредненных данных лабораторных испытаний). Например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 – указание курсором мыши на объект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 сек. и B – нажатие или отпускание мыши – 0.1 сек.</a:t>
            </a:r>
          </a:p>
          <a:p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оценка времени на решение задачи сводится к сложению продолжительностей каждой из простейших составляющих. Например, задача, состоящая из классов 〈P, P, B〉, потребует для завершения 2.3 сек. (1.1 сек. + 1.1 сек. + 0.1 сек.).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EEFAF-0D6B-464C-7360-370FF230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372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Классификация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541323-2632-074C-E69F-FC80AB230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1253331"/>
            <a:ext cx="11182378" cy="5168894"/>
          </a:xfrm>
        </p:spPr>
        <p:txBody>
          <a:bodyPr>
            <a:noAutofit/>
          </a:bodyPr>
          <a:lstStyle/>
          <a:p>
            <a:pPr marL="571500" indent="-342900">
              <a:lnSpc>
                <a:spcPct val="100000"/>
              </a:lnSpc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поиск ассоциативных правил</a:t>
            </a: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Apriori</a:t>
            </a: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571500" indent="-342900">
              <a:lnSpc>
                <a:spcPct val="100000"/>
              </a:lnSpc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поиск последовательных шаблонов</a:t>
            </a: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(GSP)</a:t>
            </a: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571500" indent="-342900">
              <a:lnSpc>
                <a:spcPct val="100000"/>
              </a:lnSpc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сбор и анализ временных характеристик выполнения пользователем действий и промежутков между ними</a:t>
            </a: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(GOMS)</a:t>
            </a: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571500" indent="-342900">
              <a:lnSpc>
                <a:spcPct val="100000"/>
              </a:lnSpc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вычисление уровней поддержки шаблонов поведения пользователя</a:t>
            </a:r>
            <a:b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(Математическая модель пользовательской активности ПО).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EEFAF-0D6B-464C-7360-370FF230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63752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2014</TotalTime>
  <Words>960</Words>
  <Application>Microsoft Office PowerPoint</Application>
  <PresentationFormat>Широкоэкранный</PresentationFormat>
  <Paragraphs>103</Paragraphs>
  <Slides>11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Тема Office</vt:lpstr>
      <vt:lpstr>Презентация PowerPoint</vt:lpstr>
      <vt:lpstr>Цель и задачи</vt:lpstr>
      <vt:lpstr>Пользовательская активность</vt:lpstr>
      <vt:lpstr>Математическая модель пользовательской активности ПО</vt:lpstr>
      <vt:lpstr>Пример работы алгоритма Apriori</vt:lpstr>
      <vt:lpstr>Алгоритм GSP</vt:lpstr>
      <vt:lpstr>Пример работы алгоритма GSP</vt:lpstr>
      <vt:lpstr>Метод оценки эффективности интерфейса GOMS</vt:lpstr>
      <vt:lpstr>Классификация</vt:lpstr>
      <vt:lpstr>Сравнение методов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 Климов</dc:creator>
  <cp:lastModifiedBy>Arseny Pronin</cp:lastModifiedBy>
  <cp:revision>105</cp:revision>
  <dcterms:created xsi:type="dcterms:W3CDTF">2022-09-11T14:03:03Z</dcterms:created>
  <dcterms:modified xsi:type="dcterms:W3CDTF">2023-01-18T10:53:32Z</dcterms:modified>
</cp:coreProperties>
</file>