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2" r:id="rId4"/>
    <p:sldId id="279" r:id="rId5"/>
    <p:sldId id="289" r:id="rId6"/>
    <p:sldId id="291" r:id="rId7"/>
    <p:sldId id="286" r:id="rId8"/>
    <p:sldId id="290" r:id="rId9"/>
    <p:sldId id="284" r:id="rId10"/>
    <p:sldId id="281" r:id="rId11"/>
    <p:sldId id="282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9.emf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 по теме: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70FED-7A83-44C0-8483-844878DC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1119981"/>
            <a:ext cx="726248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428017" y="1253331"/>
            <a:ext cx="11342075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цель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задачи, а именно: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Пользовательская активность</a:t>
            </a:r>
            <a:endParaRPr lang="ru-RU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Пользовательская активность это любые действия совершаемые пользователем при взаимодействии с интерфейсом программы (движение курсора мыши, нажатие клавиш мыши, нажатие клавиш клавиатуры и т.д.), и их характеристики (координаты курсора, частота нажатия, используемые клавиши и т.д.).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Пользовательская активность это действия совершаемые пользователем посредством взаимодействия с графическим интерфейсом программы.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 программного обеспечения обычно состоит из двух этапов: 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пользовательской активности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этих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5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Шаблоны поведения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повторяемые одинаковые последовательности действий;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отмена действия сразу после его выполнения;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повторение простых действий (например, клики мыши или нажатие клавиш).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Последовательный шаблон это несколько событий связанных друг с другом во времени.</a:t>
            </a:r>
            <a:endParaRPr lang="ru-RU" sz="2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Более простые индикаторы:</a:t>
            </a:r>
            <a:endParaRPr lang="ru-RU" sz="22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вызовов онлайн-справки;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действий отмены;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открытие-закрытие выпадающих списков;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нажатие одной и той же кнопки более одного раза.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41323-2632-074C-E69F-FC80AB230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253331"/>
                <a:ext cx="11182378" cy="5168894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Сессия – зафиксированный временной промежуток, в течение которого пользователь взаимодействовал с программной системой.</a:t>
                </a:r>
                <a:endParaRPr lang="en-US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Шаблон – последовательность событий.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Поддержка шаблона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сессией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процент содержания этого шаблона в данной сессии.</a:t>
                </a:r>
                <a:b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,0≤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вхождений шаблона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сессию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шаблона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сессии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Например, пусть имеется сессия </a:t>
                </a:r>
                <a:r>
                  <a:rPr lang="ru-RU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⟨2, 1, 2, 1, 3, 2, 1, 2, 1, 3⟩.</a:t>
                </a:r>
                <a:br>
                  <a:rPr lang="en-US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Рассчитаем кол-во вхождений (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поддержку (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для следующих шаблонов: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 = 〈2,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p2 = 〈2, 1, 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p3 = 〈2, 1, 2, 1, 3〉,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 = 〈3, 2, 1, 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0.5.</a:t>
                </a:r>
                <a:endParaRPr lang="ru-RU" sz="2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41323-2632-074C-E69F-FC80AB230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253331"/>
                <a:ext cx="11182378" cy="5168894"/>
              </a:xfrm>
              <a:blipFill>
                <a:blip r:embed="rId2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7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ru-RU" sz="4000" b="1" dirty="0" err="1"/>
              <a:t>Aprior</a:t>
            </a:r>
            <a:r>
              <a:rPr lang="en-US" sz="4000" b="1" dirty="0" err="1"/>
              <a:t>i</a:t>
            </a:r>
            <a:endParaRPr lang="ru-RU" sz="40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621B66-73B5-42E3-BF93-2B819F0C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78" y="1397445"/>
            <a:ext cx="1251623" cy="15380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41B40D-9A7D-4BFF-B792-21A3A86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6" y="3262897"/>
            <a:ext cx="2598707" cy="15570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7F6E27-DB4C-45F6-A48E-4C9C2985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20" y="3266353"/>
            <a:ext cx="2598707" cy="28456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9022805-9D40-4803-969A-82055FAB2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788" y="3262898"/>
            <a:ext cx="2598868" cy="5262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A1E75BD-79D7-4828-B243-71FB0853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566" y="1397445"/>
            <a:ext cx="1718329" cy="153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/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({1,2,3}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({2}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620C0AA-C6EE-42FC-A801-8CFFDC81D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376" y="3262897"/>
            <a:ext cx="2598863" cy="526216"/>
          </a:xfrm>
          <a:prstGeom prst="rect">
            <a:avLst/>
          </a:prstGeom>
        </p:spPr>
      </p:pic>
      <p:sp>
        <p:nvSpPr>
          <p:cNvPr id="31" name="Объект 2">
            <a:extLst>
              <a:ext uri="{FF2B5EF4-FFF2-40B4-BE49-F238E27FC236}">
                <a16:creationId xmlns:a16="http://schemas.microsoft.com/office/drawing/2014/main" id="{8B559F2F-87D5-4C20-849D-F96C914A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827" y="3921237"/>
            <a:ext cx="6079953" cy="153801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уверенности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на сколько вероятно срабатывает полученное правило.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36A2443-ED40-4BD3-A694-D679A88DB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4788" y="5289756"/>
            <a:ext cx="2963992" cy="526216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AF0FF036-CD82-472D-9610-DB14FF591AA6}"/>
              </a:ext>
            </a:extLst>
          </p:cNvPr>
          <p:cNvSpPr txBox="1">
            <a:spLocks/>
          </p:cNvSpPr>
          <p:nvPr/>
        </p:nvSpPr>
        <p:spPr>
          <a:xfrm>
            <a:off x="6873901" y="1286780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поддержки набора продуктов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(support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процент транзакций содержащих набор. Зададим минимальный уровень поддержки 25%.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ED58EDD-A6CE-49B4-8CC0-9BB5EB2D1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16" y="1389504"/>
            <a:ext cx="2589167" cy="15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модификацией алгоритма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учитывает ограничения по времени между соседними транзакциями 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клиента совершившего ее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последовательности - это отношение числа покупателей, в чьих транзакциях присутствует указанная последовательность к общему числу покупателей.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1.1.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1.2.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9DA1723-1B7D-4FA2-9BA5-EF654380321B}"/>
              </a:ext>
            </a:extLst>
          </p:cNvPr>
          <p:cNvSpPr txBox="1">
            <a:spLocks/>
          </p:cNvSpPr>
          <p:nvPr/>
        </p:nvSpPr>
        <p:spPr>
          <a:xfrm>
            <a:off x="5108331" y="1438429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  <a:b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{3, 4}⟩ = ⟨{1, 2} {3, 4}⟩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{3} {5}⟩ = ⟨{1, 2} {3} {5}⟩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Упрощение: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⟨{1} {3} {5}⟩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удаляем ⟨{1, 2} {3} {5}⟩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  <a:blipFill>
                <a:blip r:embed="rId2"/>
                <a:stretch>
                  <a:fillRect t="-2244" b="-6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Частые 3-последовательности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Кандидаты 4-последовательности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6329" r="-121429" b="-3177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711" t="-12821" r="-196" b="-74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D829574C-0525-4355-8C42-EDB5BC4F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2135"/>
              </p:ext>
            </p:extLst>
          </p:nvPr>
        </p:nvGraphicFramePr>
        <p:xfrm>
          <a:off x="428016" y="4102760"/>
          <a:ext cx="2286000" cy="952500"/>
        </p:xfrm>
        <a:graphic>
          <a:graphicData uri="http://schemas.openxmlformats.org/drawingml/2006/table">
            <a:tbl>
              <a:tblPr/>
              <a:tblGrid>
                <a:gridCol w="1512374">
                  <a:extLst>
                    <a:ext uri="{9D8B030D-6E8A-4147-A177-3AD203B41FA5}">
                      <a16:colId xmlns:a16="http://schemas.microsoft.com/office/drawing/2014/main" val="462469365"/>
                    </a:ext>
                  </a:extLst>
                </a:gridCol>
                <a:gridCol w="773626">
                  <a:extLst>
                    <a:ext uri="{9D8B030D-6E8A-4147-A177-3AD203B41FA5}">
                      <a16:colId xmlns:a16="http://schemas.microsoft.com/office/drawing/2014/main" val="168611878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Объекты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066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9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949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920525"/>
                  </a:ext>
                </a:extLst>
              </a:tr>
            </a:tbl>
          </a:graphicData>
        </a:graphic>
      </p:graphicFrame>
      <p:sp>
        <p:nvSpPr>
          <p:cNvPr id="24" name="Объект 2">
            <a:extLst>
              <a:ext uri="{FF2B5EF4-FFF2-40B4-BE49-F238E27FC236}">
                <a16:creationId xmlns:a16="http://schemas.microsoft.com/office/drawing/2014/main" id="{9208D2FC-385F-4663-8DDF-E81E8DAB5B05}"/>
              </a:ext>
            </a:extLst>
          </p:cNvPr>
          <p:cNvSpPr txBox="1">
            <a:spLocks/>
          </p:cNvSpPr>
          <p:nvPr/>
        </p:nvSpPr>
        <p:spPr>
          <a:xfrm>
            <a:off x="428016" y="947340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кандидатов: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BBC8719F-E3EE-457C-8D3A-6DFFCA1486B8}"/>
              </a:ext>
            </a:extLst>
          </p:cNvPr>
          <p:cNvSpPr txBox="1">
            <a:spLocks/>
          </p:cNvSpPr>
          <p:nvPr/>
        </p:nvSpPr>
        <p:spPr>
          <a:xfrm>
            <a:off x="428017" y="3501885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4EE4700-2803-459F-89DA-27AAB95EA999}"/>
              </a:ext>
            </a:extLst>
          </p:cNvPr>
          <p:cNvSpPr txBox="1">
            <a:spLocks/>
          </p:cNvSpPr>
          <p:nvPr/>
        </p:nvSpPr>
        <p:spPr>
          <a:xfrm>
            <a:off x="2714016" y="4048864"/>
            <a:ext cx="9270838" cy="241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Зададим минимальное и максимальное допустимое время между транзакциями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min_gap = 5, max_gap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размер окна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0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{2}⟩ нет.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одно-элементная последовательность ⟨{3, 2}⟩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⟨{1, 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7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KLM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выделяет элементарные задачи и длительность каждой из них (рассчитанные на основе усредненных данных лабораторных испытаний). Например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– указание курсором мыши на объект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сек. и B – нажатие или отпускание мыши – 0.1 сек.</a:t>
            </a: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времени на решение задачи сводится к сложению продолжительностей каждой из простейших составляющих. Например, задача, состоящая из классов 〈P, P, B〉, потребует для завершения 2.3 сек. (1.1 сек. + 1.1 сек. + 0.1 сек.).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1066</Words>
  <Application>Microsoft Office PowerPoint</Application>
  <PresentationFormat>Широкоэкранный</PresentationFormat>
  <Paragraphs>115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Пользовательская активность</vt:lpstr>
      <vt:lpstr>Шаблоны поведения пользователя</vt:lpstr>
      <vt:lpstr>Математическая модель пользовательской активности ПО</vt:lpstr>
      <vt:lpstr>Пример работы алгоритма Apriori</vt:lpstr>
      <vt:lpstr>Алгоритм GSP</vt:lpstr>
      <vt:lpstr>Пример работы алгоритма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91</cp:revision>
  <dcterms:created xsi:type="dcterms:W3CDTF">2022-09-11T14:03:03Z</dcterms:created>
  <dcterms:modified xsi:type="dcterms:W3CDTF">2023-01-17T19:51:31Z</dcterms:modified>
</cp:coreProperties>
</file>