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6" Type="http://schemas.openxmlformats.org/officeDocument/2006/relationships/font" Target="fonts/AlfaSlabOn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29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stitute_of_Electrical_and_Electronics_Engineers" TargetMode="External"/><Relationship Id="rId3" Type="http://schemas.openxmlformats.org/officeDocument/2006/relationships/hyperlink" Target="https://en.wikipedia.org/wiki/IEEE_Standards_Association" TargetMode="External"/><Relationship Id="rId4" Type="http://schemas.openxmlformats.org/officeDocument/2006/relationships/hyperlink" Target="https://en.wikipedia.org/wiki/IEEE_802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ternet_Engineering_Task_Force#Topics_of_interest" TargetMode="External"/><Relationship Id="rId3" Type="http://schemas.openxmlformats.org/officeDocument/2006/relationships/hyperlink" Target="https://datatracker.ietf.org/doc/html/rfc2223" TargetMode="External"/><Relationship Id="rId4" Type="http://schemas.openxmlformats.org/officeDocument/2006/relationships/hyperlink" Target="https://datatracker.ietf.org/doc/html/rfc1264" TargetMode="External"/><Relationship Id="rId5" Type="http://schemas.openxmlformats.org/officeDocument/2006/relationships/hyperlink" Target="https://registration.ietf.org/112/new/hackathon/" TargetMode="External"/><Relationship Id="rId6" Type="http://schemas.openxmlformats.org/officeDocument/2006/relationships/hyperlink" Target="https://www.ietf.org/about/participate/tao/" TargetMode="External"/><Relationship Id="rId7" Type="http://schemas.openxmlformats.org/officeDocument/2006/relationships/hyperlink" Target="http://www.tcpipguide.com/index.ht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st_of_RFCs" TargetMode="External"/><Relationship Id="rId3" Type="http://schemas.openxmlformats.org/officeDocument/2006/relationships/hyperlink" Target="https://en.wikipedia.org/wiki/IP_over_Avian_Carriers" TargetMode="External"/><Relationship Id="rId4" Type="http://schemas.openxmlformats.org/officeDocument/2006/relationships/hyperlink" Target="https://habr.com/ru/company/1cloud/blog/515268/" TargetMode="External"/><Relationship Id="rId5" Type="http://schemas.openxmlformats.org/officeDocument/2006/relationships/hyperlink" Target="http://rfc2.ru/791.rfc" TargetMode="External"/><Relationship Id="rId6" Type="http://schemas.openxmlformats.org/officeDocument/2006/relationships/hyperlink" Target="http://rfc2.ru/768.rfc" TargetMode="External"/><Relationship Id="rId7" Type="http://schemas.openxmlformats.org/officeDocument/2006/relationships/hyperlink" Target="http://rfc2.ru/793.rfc" TargetMode="External"/><Relationship Id="rId8" Type="http://schemas.openxmlformats.org/officeDocument/2006/relationships/hyperlink" Target="https://datatracker.ietf.org/doc/html/rfc2131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so.org/standard/18188.html" TargetMode="External"/><Relationship Id="rId3" Type="http://schemas.openxmlformats.org/officeDocument/2006/relationships/hyperlink" Target="https://standartgost.ru/g/%D0%93%D0%9E%D0%A1%D0%A2_%D0%A0_%D0%98%D0%A1%D0%9E/%D0%9C%D0%AD%D0%9A_%D0%A2%D0%9E_10172-99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ndards.ieee.org/standard/802_3-2018.html" TargetMode="External"/><Relationship Id="rId3" Type="http://schemas.openxmlformats.org/officeDocument/2006/relationships/hyperlink" Target="https://ecfsapi.fcc.gov/file/1050839507018/IEEE%20Standard%20for%20Ethernet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Pv4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Pv4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History_of_the_Internet" TargetMode="External"/><Relationship Id="rId3" Type="http://schemas.openxmlformats.org/officeDocument/2006/relationships/hyperlink" Target="https://duckduckgo.com/?q=history+of+internet+diagram&amp;iax=images&amp;ia=images&amp;iai=https%3A%2F%2Fmir-s3-cdn-cf.behance.net%2Fproject_modules%2F1400%2Fc09b3949007311.560848d4cb453.jpg" TargetMode="External"/><Relationship Id="rId4" Type="http://schemas.openxmlformats.org/officeDocument/2006/relationships/hyperlink" Target="https://www.flickr.com/photos/caseorganic/4397615266/" TargetMode="External"/><Relationship Id="rId5" Type="http://schemas.openxmlformats.org/officeDocument/2006/relationships/hyperlink" Target="https://ailev.livejournal.com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rotocol" TargetMode="External"/><Relationship Id="rId3" Type="http://schemas.openxmlformats.org/officeDocument/2006/relationships/hyperlink" Target="https://en.wikipedia.org/wiki/Communication_protoco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OSI_model" TargetMode="External"/><Relationship Id="rId3" Type="http://schemas.openxmlformats.org/officeDocument/2006/relationships/hyperlink" Target="https://docs.cntd.ru/document/1200028699" TargetMode="External"/><Relationship Id="rId4" Type="http://schemas.openxmlformats.org/officeDocument/2006/relationships/hyperlink" Target="https://www.iso.org/standard/20269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cc1e0a0f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ecc1e0a0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bd812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bd812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bd8122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bbd8122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https://en.wikipedia.org/wiki/Institute_of_Electrical_and_Electronics_Engineers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https://en.wikipedia.org/wiki/IEEE_Standards_Association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https://en.wikipedia.org/wiki/IEEE_802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bd8122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bbd8122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https://en.wikipedia.org/wiki/Internet_Engineering_Task_Force#Topics_of_interest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https://datatracker.ietf.org/doc/html/rfc2223</a:t>
            </a:r>
            <a:r>
              <a:rPr lang="en"/>
              <a:t> - rfc about rfc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https://datatracker.ietf.org/doc/html/rfc1264</a:t>
            </a:r>
            <a:r>
              <a:rPr lang="en"/>
              <a:t>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https://registration.ietf.org/112/new/hackathon/</a:t>
            </a:r>
            <a:r>
              <a:rPr lang="en"/>
              <a:t> - хахатон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https://www.ietf.org/about/participate/tao/</a:t>
            </a:r>
            <a:r>
              <a:rPr lang="en"/>
              <a:t> - книжка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http://www.tcpipguide.com/index.htm</a:t>
            </a:r>
            <a:r>
              <a:rPr lang="en"/>
              <a:t> - важный источник, уровня Таненбаума, Олиферов и методички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bd8122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bbd8122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https://en.wikipedia.org/wiki/List_of_RFCs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https://en.wikipedia.org/wiki/IP_over_Avian_Carriers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https://habr.com/ru/company/1cloud/blog/515268/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http://rfc2.ru/791.rfc</a:t>
            </a:r>
            <a:r>
              <a:rPr lang="en"/>
              <a:t>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http://rfc2.ru/768.rfc</a:t>
            </a:r>
            <a:r>
              <a:rPr lang="en"/>
              <a:t> 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http://rfc2.ru/793.rfc</a:t>
            </a:r>
            <a:r>
              <a:rPr lang="en"/>
              <a:t> 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https://datatracker.ietf.org/doc/html/rfc2131</a:t>
            </a:r>
            <a:r>
              <a:rPr lang="en"/>
              <a:t> - DHCP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bd81221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bd81221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https://www.rfc-editor.org/pubprocess/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bd8122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bd8122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https://www.iso.org/standard/18188.html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https://standartgost.ru/g/%D0%93%D0%9E%D0%A1%D0%A2_%D0%A0_%D0%98%D0%A1%D0%9E/%D0%9C%D0%AD%D0%9A_%D0%A2%D0%9E_10172-99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bd81221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bbd81221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bd81221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bd81221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bd81221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bd81221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bbd81221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bbd81221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https://standards.ieee.org/standard/802_3-2018.html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https://ecfsapi.fcc.gov/file/1050839507018/IEEE%20Standard%20for%20Ethernet.pdf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8f6a2d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8f6a2d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bd8128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bbd8128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https://en.wikipedia.org/wiki/IPv4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719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bbd8128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bbd8128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https://en.wikipedia.org/wiki/IPv4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719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8f6a2d4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8f6a2d4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8f6a2d4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8f6a2d4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bd81221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bd81221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https://en.wikipedia.org/wiki/History_of_the_Internet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https://duckduckgo.com/?q=history+of+internet+diagram&amp;iax=images&amp;ia=images&amp;iai=https%3A%2F%2Fmir-s3-cdn-cf.behance.net%2Fproject_modules%2F1400%2Fc09b3949007311.560848d4cb453.jpg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https://www.flickr.com/photos/caseorganic/4397615266/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Лабораторный журнал (livejournal.com)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bd81221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bd81221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bd81221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bbd81221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https://en.wikipedia.org/wiki/Communication_protocol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bd81221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bd81221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bd81221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bd81221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bd81221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bd81221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https://en.wikipedia.org/wiki/OSI_model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https://docs.cntd.ru/document/1200028699</a:t>
            </a:r>
            <a:r>
              <a:rPr lang="en"/>
              <a:t> - ГОСТ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https://www.iso.org/standard/20269.html</a:t>
            </a:r>
            <a:r>
              <a:rPr lang="en"/>
              <a:t> - ISO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9D%D0%B5%D0%BA%D0%BE%D0%BC%D0%BC%D0%B5%D1%80%D1%87%D0%B5%D1%81%D0%BA%D0%B0%D1%8F_%D0%BE%D1%80%D0%B3%D0%B0%D0%BD%D0%B8%D0%B7%D0%B0%D1%86%D0%B8%D1%8F" TargetMode="External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A1%D0%BE%D0%B2%D0%B5%D1%82_%D0%BF%D0%BE_%D0%B0%D1%80%D1%85%D0%B8%D1%82%D0%B5%D0%BA%D1%82%D1%83%D1%80%D0%B5_%D0%98%D0%BD%D1%82%D0%B5%D1%80%D0%BD%D0%B5%D1%82%D0%B0" TargetMode="External"/><Relationship Id="rId5" Type="http://schemas.openxmlformats.org/officeDocument/2006/relationships/hyperlink" Target="https://ru.wikipedia.org/wiki/1986_%D0%B3%D0%BE%D0%B4" TargetMode="External"/><Relationship Id="rId6" Type="http://schemas.openxmlformats.org/officeDocument/2006/relationships/hyperlink" Target="https://ru.wikipedia.org/wiki/%D0%98%D0%BD%D1%82%D0%B5%D1%80%D0%BD%D0%B5%D1%82" TargetMode="External"/><Relationship Id="rId7" Type="http://schemas.openxmlformats.org/officeDocument/2006/relationships/image" Target="../media/image23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hyperlink" Target="https://www.rfc-editor.org/search/rfc_search_detail.php?title=SNMP&amp;page=All" TargetMode="External"/><Relationship Id="rId42" Type="http://schemas.openxmlformats.org/officeDocument/2006/relationships/hyperlink" Target="https://www.rfc-editor.org/search/rfc_search_detail.php?title=BGP&amp;page=All" TargetMode="External"/><Relationship Id="rId41" Type="http://schemas.openxmlformats.org/officeDocument/2006/relationships/hyperlink" Target="https://www.rfc-editor.org/search/rfc_search_detail.php?title=YANG&amp;page=All" TargetMode="External"/><Relationship Id="rId44" Type="http://schemas.openxmlformats.org/officeDocument/2006/relationships/hyperlink" Target="https://www.rfc-editor.org/search/rfc_search_detail.php?title=IS-IS&amp;page=All" TargetMode="External"/><Relationship Id="rId43" Type="http://schemas.openxmlformats.org/officeDocument/2006/relationships/hyperlink" Target="https://www.rfc-editor.org/search/rfc_search_detail.php?title=CIDR&amp;page=All" TargetMode="External"/><Relationship Id="rId46" Type="http://schemas.openxmlformats.org/officeDocument/2006/relationships/hyperlink" Target="https://www.rfc-editor.org/search/rfc_search_detail.php?title=OSPF&amp;page=All" TargetMode="External"/><Relationship Id="rId45" Type="http://schemas.openxmlformats.org/officeDocument/2006/relationships/hyperlink" Target="https://www.rfc-editor.org/search/rfc_search_detail.php?title=LDP&amp;page=Al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94%D0%BE%D0%BA%D1%83%D0%BC%D0%B5%D0%BD%D1%82" TargetMode="External"/><Relationship Id="rId9" Type="http://schemas.openxmlformats.org/officeDocument/2006/relationships/hyperlink" Target="https://www.rfc-editor.org/search/rfc_search_detail.php?title=iCalendar&amp;page=All" TargetMode="External"/><Relationship Id="rId48" Type="http://schemas.openxmlformats.org/officeDocument/2006/relationships/hyperlink" Target="https://www.rfc-editor.org/search/rfc_search_detail.php?title=RSVP-TE&amp;page=All" TargetMode="External"/><Relationship Id="rId47" Type="http://schemas.openxmlformats.org/officeDocument/2006/relationships/hyperlink" Target="https://www.rfc-editor.org/search/rfc_search_detail.php?title=PIM&amp;page=All" TargetMode="External"/><Relationship Id="rId49" Type="http://schemas.openxmlformats.org/officeDocument/2006/relationships/hyperlink" Target="https://www.rfc-editor.org/search/rfc_search_detail.php?title=VRRP&amp;page=All" TargetMode="External"/><Relationship Id="rId5" Type="http://schemas.openxmlformats.org/officeDocument/2006/relationships/hyperlink" Target="https://ru.wikipedia.org/wiki/%D0%98%D0%BD%D1%82%D0%B5%D1%80%D0%BD%D0%B5%D1%82" TargetMode="External"/><Relationship Id="rId6" Type="http://schemas.openxmlformats.org/officeDocument/2006/relationships/hyperlink" Target="https://www.rfc-editor.org/search/rfc_search_detail.php?title=EPP&amp;page=All" TargetMode="External"/><Relationship Id="rId7" Type="http://schemas.openxmlformats.org/officeDocument/2006/relationships/hyperlink" Target="https://www.rfc-editor.org/search/rfc_search_detail.php?title=FTP&amp;page=All" TargetMode="External"/><Relationship Id="rId8" Type="http://schemas.openxmlformats.org/officeDocument/2006/relationships/hyperlink" Target="https://www.rfc-editor.org/search/rfc_search_detail.php?title=HTTP&amp;page=All" TargetMode="External"/><Relationship Id="rId31" Type="http://schemas.openxmlformats.org/officeDocument/2006/relationships/hyperlink" Target="https://www.rfc-editor.org/search/rfc_search_detail.php?title=MIPv6&amp;page=All&amp;pubstatus%5B%5D=Standards%20Track&amp;std_trk=Any" TargetMode="External"/><Relationship Id="rId30" Type="http://schemas.openxmlformats.org/officeDocument/2006/relationships/hyperlink" Target="https://www.rfc-editor.org/search/rfc_search_detail.php?title=MIPv4&amp;page=All&amp;pubstatus%5B%5D=Standards%20Track&amp;std_trk=Any" TargetMode="External"/><Relationship Id="rId33" Type="http://schemas.openxmlformats.org/officeDocument/2006/relationships/hyperlink" Target="https://www.rfc-editor.org/search/rfc_search_detail.php?title=NTP&amp;page=All" TargetMode="External"/><Relationship Id="rId32" Type="http://schemas.openxmlformats.org/officeDocument/2006/relationships/hyperlink" Target="https://www.rfc-editor.org/search/rfc_search_detail.php?title=MPLS&amp;page=All" TargetMode="External"/><Relationship Id="rId35" Type="http://schemas.openxmlformats.org/officeDocument/2006/relationships/hyperlink" Target="https://www.rfc-editor.org/search/rfc_search_detail.php?title=CAPWAP&amp;page=All" TargetMode="External"/><Relationship Id="rId34" Type="http://schemas.openxmlformats.org/officeDocument/2006/relationships/hyperlink" Target="https://www.rfc-editor.org/search/rfc_search_detail.php?title=PWE3&amp;page=All" TargetMode="External"/><Relationship Id="rId37" Type="http://schemas.openxmlformats.org/officeDocument/2006/relationships/hyperlink" Target="https://www.rfc-editor.org/search/rfc_search_detail.php?title=NETCONF&amp;page=All" TargetMode="External"/><Relationship Id="rId36" Type="http://schemas.openxmlformats.org/officeDocument/2006/relationships/hyperlink" Target="https://www.rfc-editor.org/search/rfc_search_detail.php?title=Diameter&amp;page=All" TargetMode="External"/><Relationship Id="rId39" Type="http://schemas.openxmlformats.org/officeDocument/2006/relationships/hyperlink" Target="https://www.rfc-editor.org/search/rfc_search_detail.php?title=SMI&amp;page=All" TargetMode="External"/><Relationship Id="rId38" Type="http://schemas.openxmlformats.org/officeDocument/2006/relationships/hyperlink" Target="https://www.rfc-editor.org/search/rfc_search_detail.php?title=RADIUS&amp;page=All" TargetMode="External"/><Relationship Id="rId62" Type="http://schemas.openxmlformats.org/officeDocument/2006/relationships/hyperlink" Target="https://www.rfc-editor.org/search/rfc_search_detail.php?title=PCN&amp;page=All" TargetMode="External"/><Relationship Id="rId61" Type="http://schemas.openxmlformats.org/officeDocument/2006/relationships/hyperlink" Target="https://www.rfc-editor.org/search/rfc_search_detail.php?title=nat64+or+dns64&amp;page=All" TargetMode="External"/><Relationship Id="rId20" Type="http://schemas.openxmlformats.org/officeDocument/2006/relationships/hyperlink" Target="https://www.rfc-editor.org/search/rfc_search_detail.php?title=RTP&amp;page=All" TargetMode="External"/><Relationship Id="rId64" Type="http://schemas.openxmlformats.org/officeDocument/2006/relationships/hyperlink" Target="https://www.rfc-editor.org/search/rfc_search_detail.php?title=ROHC&amp;page=All" TargetMode="External"/><Relationship Id="rId63" Type="http://schemas.openxmlformats.org/officeDocument/2006/relationships/hyperlink" Target="https://www.rfc-editor.org/search/rfc_search_detail.php?title=QUIC&amp;wg_acronym=quic&amp;page=All" TargetMode="External"/><Relationship Id="rId22" Type="http://schemas.openxmlformats.org/officeDocument/2006/relationships/hyperlink" Target="https://www.rfc-editor.org/search/rfc_search_detail.php?title=SIP&amp;page=All" TargetMode="External"/><Relationship Id="rId21" Type="http://schemas.openxmlformats.org/officeDocument/2006/relationships/hyperlink" Target="https://www.rfc-editor.org/search/rfc_search_detail.php?title=SDP&amp;page=All" TargetMode="External"/><Relationship Id="rId65" Type="http://schemas.openxmlformats.org/officeDocument/2006/relationships/hyperlink" Target="https://www.rfc-editor.org/search/rfc_search_detail.php?title=SCTP&amp;page=All" TargetMode="External"/><Relationship Id="rId24" Type="http://schemas.openxmlformats.org/officeDocument/2006/relationships/hyperlink" Target="https://www.rfc-editor.org/search/rfc_search_detail.php?title=VoIP&amp;page=All" TargetMode="External"/><Relationship Id="rId23" Type="http://schemas.openxmlformats.org/officeDocument/2006/relationships/hyperlink" Target="https://www.rfc-editor.org/search/rfc_search_detail.php?title=WebRTC&amp;page=All" TargetMode="External"/><Relationship Id="rId60" Type="http://schemas.openxmlformats.org/officeDocument/2006/relationships/hyperlink" Target="https://www.rfc-editor.org/search/rfc_search_detail.php?title=mtu+discovery&amp;page=All" TargetMode="External"/><Relationship Id="rId26" Type="http://schemas.openxmlformats.org/officeDocument/2006/relationships/hyperlink" Target="https://www.rfc-editor.org/search/rfc_search_detail.php?title=DHCPv6&amp;page=All" TargetMode="External"/><Relationship Id="rId25" Type="http://schemas.openxmlformats.org/officeDocument/2006/relationships/hyperlink" Target="https://www.rfc-editor.org/search/rfc_search_detail.php?title=DHCPv4&amp;page=All" TargetMode="External"/><Relationship Id="rId28" Type="http://schemas.openxmlformats.org/officeDocument/2006/relationships/hyperlink" Target="https://www.rfc-editor.org/search/rfc_search_detail.php?title=IPv4&amp;page=All&amp;pubstatus%5B%5D=Standards%20Track&amp;std_trk=Any" TargetMode="External"/><Relationship Id="rId27" Type="http://schemas.openxmlformats.org/officeDocument/2006/relationships/hyperlink" Target="https://www.rfc-editor.org/search/rfc_search_detail.php?title=DNS&amp;page=All" TargetMode="External"/><Relationship Id="rId29" Type="http://schemas.openxmlformats.org/officeDocument/2006/relationships/hyperlink" Target="https://www.rfc-editor.org/search/rfc_search_detail.php?title=IPv6&amp;page=All&amp;pubstatus%5B%5D=Standards%20Track&amp;std_trk=Any" TargetMode="External"/><Relationship Id="rId51" Type="http://schemas.openxmlformats.org/officeDocument/2006/relationships/hyperlink" Target="https://www.rfc-editor.org/search/rfc_search_detail.php?title=IKEv1&amp;page=All" TargetMode="External"/><Relationship Id="rId50" Type="http://schemas.openxmlformats.org/officeDocument/2006/relationships/hyperlink" Target="https://www.rfc-editor.org/search/rfc_search_detail.php?title=DKIM&amp;page=All" TargetMode="External"/><Relationship Id="rId53" Type="http://schemas.openxmlformats.org/officeDocument/2006/relationships/hyperlink" Target="https://www.rfc-editor.org/search/rfc_search_detail.php?title=Kerberos&amp;page=All" TargetMode="External"/><Relationship Id="rId52" Type="http://schemas.openxmlformats.org/officeDocument/2006/relationships/hyperlink" Target="https://www.rfc-editor.org/search/rfc_search_detail.php?title=IKEv2&amp;page=All" TargetMode="External"/><Relationship Id="rId11" Type="http://schemas.openxmlformats.org/officeDocument/2006/relationships/hyperlink" Target="https://www.rfc-editor.org/search/rfc_search_detail.php?title=IMAP&amp;page=All" TargetMode="External"/><Relationship Id="rId55" Type="http://schemas.openxmlformats.org/officeDocument/2006/relationships/hyperlink" Target="https://www.rfc-editor.org/search/rfc_search_detail.php?title=PEM&amp;page=All" TargetMode="External"/><Relationship Id="rId10" Type="http://schemas.openxmlformats.org/officeDocument/2006/relationships/hyperlink" Target="https://www.rfc-editor.org/search/rfc_search_detail.php?title=IDNA&amp;page=All" TargetMode="External"/><Relationship Id="rId54" Type="http://schemas.openxmlformats.org/officeDocument/2006/relationships/hyperlink" Target="https://www.rfc-editor.org/search/rfc_search_detail.php?title=OpenPGP&amp;page=All" TargetMode="External"/><Relationship Id="rId13" Type="http://schemas.openxmlformats.org/officeDocument/2006/relationships/hyperlink" Target="https://www.rfc-editor.org/search/rfc_search_detail.php?title=MIME&amp;page=All" TargetMode="External"/><Relationship Id="rId57" Type="http://schemas.openxmlformats.org/officeDocument/2006/relationships/hyperlink" Target="https://www.rfc-editor.org/search/rfc_search_detail.php?title=Syslog&amp;page=All" TargetMode="External"/><Relationship Id="rId12" Type="http://schemas.openxmlformats.org/officeDocument/2006/relationships/hyperlink" Target="https://www.rfc-editor.org/search/rfc_search_detail.php?title=LDAP&amp;page=All" TargetMode="External"/><Relationship Id="rId56" Type="http://schemas.openxmlformats.org/officeDocument/2006/relationships/hyperlink" Target="https://www.rfc-editor.org/search/rfc_search_detail.php?title=SSH&amp;page=All" TargetMode="External"/><Relationship Id="rId15" Type="http://schemas.openxmlformats.org/officeDocument/2006/relationships/hyperlink" Target="https://www.rfc-editor.org/search/rfc_search_detail.php?title=POP3&amp;page=All" TargetMode="External"/><Relationship Id="rId59" Type="http://schemas.openxmlformats.org/officeDocument/2006/relationships/hyperlink" Target="https://www.rfc-editor.org/search/rfc_search_detail.php?title=DCCP&amp;page=All" TargetMode="External"/><Relationship Id="rId14" Type="http://schemas.openxmlformats.org/officeDocument/2006/relationships/hyperlink" Target="https://www.rfc-editor.org/search/rfc_search_detail.php?title=OAuth&amp;page=All" TargetMode="External"/><Relationship Id="rId58" Type="http://schemas.openxmlformats.org/officeDocument/2006/relationships/hyperlink" Target="https://www.rfc-editor.org/search/rfc_search_detail.php?title=TLS&amp;page=All" TargetMode="External"/><Relationship Id="rId17" Type="http://schemas.openxmlformats.org/officeDocument/2006/relationships/hyperlink" Target="https://www.rfc-editor.org/search/rfc_search_detail.php?title=vCard&amp;page=All" TargetMode="External"/><Relationship Id="rId16" Type="http://schemas.openxmlformats.org/officeDocument/2006/relationships/hyperlink" Target="https://www.rfc-editor.org/search/rfc_search_detail.php?title=URN&amp;page=All" TargetMode="External"/><Relationship Id="rId19" Type="http://schemas.openxmlformats.org/officeDocument/2006/relationships/hyperlink" Target="https://www.rfc-editor.org/search/rfc_search_detail.php?title=RTSP&amp;page=All" TargetMode="External"/><Relationship Id="rId18" Type="http://schemas.openxmlformats.org/officeDocument/2006/relationships/hyperlink" Target="https://www.rfc-editor.org/search/rfc_search_detail.php?title=XMPP&amp;page=Al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.me/+TduY5V7oU4tjMGJi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forms.gle/dheYYuRDrjsnnKGs9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.iu7.bmstu.ru/iu7-pvs/pvs-labs/-/blob/master/pvs-guide.pdf" TargetMode="External"/><Relationship Id="rId4" Type="http://schemas.openxmlformats.org/officeDocument/2006/relationships/hyperlink" Target="https://market.yandex.ru/search?text=%D0%9E%D0%BB%D0%B8%D1%84%D0%B5%D1%80+%D0%92%D0%B8%D0%BA%D1%82%D0%BE%D1%80+%D0%93%D1%80%D0%B8%D0%B3%D0%BE%D1%80%D1%8C%D0%B5%D0%B2%D0%B8%D1%87%2C+%D0%9E%D0%BB%D0%B8%D1%84%D0%B5%D1%80+%D0%9D%D0%B0%D1%82%D0%B0%D0%BB%D1%8C%D1%8F+%D0%90%D0%BB%D0%B5%D0%BA%D1%81%D0%B5%D0%B5%D0%B2%D0%BD%D0%B0+%22%D0%9A%D0%BE%D0%BC%D0%BF%D1%8C%D1%8E%D1%82%D0%B5%D1%80%D0%BD%D1%8B%D0%B5+%D1%81%D0%B5%D1%82%D0%B8.+%D0%9F%D1%80%D0%B8%D0%BD%D1%86%D0%B8%D0%BF%D1%8B%2C+%D1%82%D0%B5%D1%85%D0%BD%D0%BE%D0%BB%D0%BE%D0%B3%D0%B8%D0%B8%2C+%D0%BF%D1%80%D0%BE%D1%82%D0%BE%D0%BA%D0%BE%D0%BB%D1%8B.+%D0%A3%D1%87%D0%B5%D0%B1%D0%BD%D0%B8%D0%BA+%D0%B4%D0%BB%D1%8F+%D0%B2%D1%83%D0%B7%D0%BE%D0%B2%22&amp;pp=900&amp;mclid=1003&amp;distr_type=7&amp;clid=2374179&amp;vid=2" TargetMode="External"/><Relationship Id="rId9" Type="http://schemas.openxmlformats.org/officeDocument/2006/relationships/image" Target="../media/image1.jpg"/><Relationship Id="rId5" Type="http://schemas.openxmlformats.org/officeDocument/2006/relationships/hyperlink" Target="https://www.ozon.ru/product/kompyuternye-seti-135726580/" TargetMode="External"/><Relationship Id="rId6" Type="http://schemas.openxmlformats.org/officeDocument/2006/relationships/hyperlink" Target="https://linux.die.net/man/1/man" TargetMode="External"/><Relationship Id="rId7" Type="http://schemas.openxmlformats.org/officeDocument/2006/relationships/hyperlink" Target="https://en.wikipedia.org/wiki/Request_for_Comments" TargetMode="External"/><Relationship Id="rId8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u.wikipedia.org/wiki/%D0%98%D0%BD%D1%82%D0%B5%D1%80%D1%84%D0%B5%D0%B9%D1%81" TargetMode="External"/><Relationship Id="rId4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5" Type="http://schemas.openxmlformats.org/officeDocument/2006/relationships/hyperlink" Target="https://ru.wikipedia.org/wiki/%D0%9E%D0%B1%D0%BD%D0%B0%D1%80%D1%83%D0%B6%D0%B5%D0%BD%D0%B8%D0%B5_%D0%B8_%D0%B8%D1%81%D0%BF%D1%80%D0%B0%D0%B2%D0%BB%D0%B5%D0%BD%D0%B8%D0%B5_%D0%BE%D1%88%D0%B8%D0%B1%D0%BE%D0%BA" TargetMode="External"/><Relationship Id="rId6" Type="http://schemas.openxmlformats.org/officeDocument/2006/relationships/hyperlink" Target="https://ru.wikipedia.org/wiki/%D0%9A%D0%BE%D0%BC%D0%BF%D1%8C%D1%8E%D1%82%D0%B5%D1%80%D0%BD%D0%B0%D1%8F_%D1%81%D0%B5%D1%82%D1%8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Компьютерные Сети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Лекция 01. v.2022.09.11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86050" y="766050"/>
            <a:ext cx="8114400" cy="3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Организации,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Бюрократия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40225"/>
            <a:ext cx="8520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= Institute of Electrical and Electronics Engineers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59628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Институт инженеров электротехники и электроники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Institute of Electrical and Electronics Engineers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(I triple E — «Ай трипл и») — международная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некоммерческая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ассоциация специалистов в области техники, мировой лидер в области разработки стандартов по радиоэлектронике, электротехнике и аппаратному обеспечению вычислительных систем и сетей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1200 стандартов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</a:t>
            </a:r>
            <a:r>
              <a:rPr lang="en"/>
              <a:t>802(.11)</a:t>
            </a:r>
            <a:r>
              <a:rPr lang="en"/>
              <a:t> group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025" y="1175350"/>
            <a:ext cx="2460475" cy="13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1402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IETF - Internet Engineering Task Force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64100" y="1381075"/>
            <a:ext cx="33051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Инжене́рный сове́т Интерне́та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Internet Engineering Task Force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IETF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открытое международное сообщество проектировщиков, учёных, сетевых операторов и провайдеров, созданное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IAB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1986 году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занимающееся развитием протоколов и архитектуры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Интернета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5075" y="685850"/>
            <a:ext cx="1546526" cy="82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1699" y="1548725"/>
            <a:ext cx="4712701" cy="33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 = </a:t>
            </a:r>
            <a:r>
              <a:rPr lang="en"/>
              <a:t>Request for Comments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Рабочее предложение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 for Comments, </a:t>
            </a:r>
            <a:r>
              <a:rPr b="1" i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RFC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документ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из серии пронумерованных информационных документов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Интернета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содержащих технические спецификации и стандарты, широко применяемые во всемирной сети. Название «Request for Comments» ещё можно перевести как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«заявка (запрос) на отзывы»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«тема для обсуждения»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10000+ RFC =&gt; 10+ STD</a:t>
            </a:r>
            <a:endParaRPr sz="16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b="1"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Applications and Real-Time: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EPP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FTP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iCalendar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IDNA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LDAP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MIME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OAuth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POP3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URN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vCard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XMPP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RTSP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RTP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SDP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WebRTC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VoIP</a:t>
            </a:r>
            <a:endParaRPr sz="1050" u="sng">
              <a:solidFill>
                <a:srgbClr val="4765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b="1"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Internet: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DHCPv4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DHCPv6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DNS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IPv4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IPv6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MIPv4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MIPv6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MPLS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PWE3</a:t>
            </a:r>
            <a:endParaRPr sz="1050" u="sng">
              <a:solidFill>
                <a:srgbClr val="4765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b="1"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Operations and Management: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CAPWAP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Diameter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NETCONF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RADIUS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SMI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SNMP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YANG</a:t>
            </a:r>
            <a:endParaRPr sz="1050" u="sng">
              <a:solidFill>
                <a:srgbClr val="4765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b="1"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Routing: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BGP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CIDR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IS-IS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LDP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OSPF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PIM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RSVP-TE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4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VRRP</a:t>
            </a:r>
            <a:endParaRPr sz="1050" u="sng">
              <a:solidFill>
                <a:srgbClr val="4765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b="1"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DKIM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IKEv1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IKEv2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Kerberos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OpenPGP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PEM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SSH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Syslog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TLS</a:t>
            </a:r>
            <a:endParaRPr sz="1050" u="sng">
              <a:solidFill>
                <a:srgbClr val="4765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00"/>
              <a:buFont typeface="Arial"/>
              <a:buChar char="●"/>
            </a:pPr>
            <a:r>
              <a:rPr b="1"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Transport: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5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DCCP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6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MTU Discovery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6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NAT64/DNS64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6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PCN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6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6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ROHC</a:t>
            </a:r>
            <a:r>
              <a:rPr lang="en" sz="1050">
                <a:solidFill>
                  <a:srgbClr val="2C4353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050" u="sng">
                <a:solidFill>
                  <a:srgbClr val="476588"/>
                </a:solidFill>
                <a:latin typeface="Arial"/>
                <a:ea typeface="Arial"/>
                <a:cs typeface="Arial"/>
                <a:sym typeface="Arial"/>
                <a:hlinkClick r:id="rId6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SCTP</a:t>
            </a:r>
            <a:endParaRPr sz="16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795150" y="4003475"/>
            <a:ext cx="184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X/60 = ?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RFC  = Request for Comments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" y="1329100"/>
            <a:ext cx="4272975" cy="33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025" y="1486300"/>
            <a:ext cx="4449725" cy="3609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6"/>
          <p:cNvCxnSpPr>
            <a:stCxn id="160" idx="2"/>
            <a:endCxn id="161" idx="0"/>
          </p:cNvCxnSpPr>
          <p:nvPr/>
        </p:nvCxnSpPr>
        <p:spPr>
          <a:xfrm rot="-5400000">
            <a:off x="2838312" y="838175"/>
            <a:ext cx="3226500" cy="4522800"/>
          </a:xfrm>
          <a:prstGeom prst="bentConnector5">
            <a:avLst>
              <a:gd fmla="val -7380" name="adj1"/>
              <a:gd fmla="val 49022" name="adj2"/>
              <a:gd fmla="val 10738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ГОСТ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00" y="1315750"/>
            <a:ext cx="719137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2480550"/>
            <a:ext cx="81144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(TCP/IP)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13" y="1254750"/>
            <a:ext cx="6781572" cy="37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сообщения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988" y="1091525"/>
            <a:ext cx="6032036" cy="37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TCP/IP: канальный уровень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50" y="1477300"/>
            <a:ext cx="51244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КУРС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Лектор - Оленев Антон Александрович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Лабы - Кострицкий Александр Сергеевич</a:t>
            </a:r>
            <a:endParaRPr sz="2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600"/>
              <a:t>Лабы, курсовой, экзамен - </a:t>
            </a:r>
            <a:r>
              <a:rPr lang="en" sz="28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¯\_(ツ)_/¯</a:t>
            </a:r>
            <a:endParaRPr sz="28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Roboto"/>
              <a:buAutoNum type="arabicPeriod"/>
            </a:pPr>
            <a:r>
              <a:rPr lang="en" sz="28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тг: </a:t>
            </a:r>
            <a:r>
              <a:rPr lang="en" sz="28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https://t.me/+TduY5V7oU4tjMGJi</a:t>
            </a:r>
            <a:endParaRPr sz="28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600" y="3025400"/>
            <a:ext cx="1637824" cy="1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TCP/IP: сетевой уровень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825" y="1223950"/>
            <a:ext cx="45031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0" y="1376350"/>
            <a:ext cx="46757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/>
          <p:nvPr/>
        </p:nvSpPr>
        <p:spPr>
          <a:xfrm>
            <a:off x="4604925" y="2280025"/>
            <a:ext cx="2154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TCP/IP: сетевой уровень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4254850" y="2351850"/>
            <a:ext cx="2154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1126"/>
            <a:ext cx="3915125" cy="2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425" y="14375"/>
            <a:ext cx="4006326" cy="2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550" y="2647950"/>
            <a:ext cx="3751725" cy="22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Вопросики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379575" y="1192925"/>
            <a:ext cx="53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https://forms.gle/dheYYuRDrjsnnKGs9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775" y="9142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28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2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pvs-guide.pdf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Олиферы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Таненбаум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</a:t>
            </a:r>
            <a:endParaRPr sz="31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://umo.mtuci.ru/Media/Default/images/Kompyuternye_seti._Printsypy_tekhnologii_protokoly._Olifer.jpg" id="74" name="Google Shape;7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46223" y="1152475"/>
            <a:ext cx="1866877" cy="294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hitai-gorod.ru/upload/iblock/8e5/8e59a62ae2ee23191c4f9fe9777179a0.jpg" id="75" name="Google Shape;7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06899" y="1184475"/>
            <a:ext cx="1962625" cy="29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3100" y="-1217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internet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650" y="479350"/>
            <a:ext cx="5299750" cy="4566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12925" y="4283950"/>
            <a:ext cx="517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29/10</a:t>
            </a:r>
            <a:endParaRPr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00" y="674400"/>
            <a:ext cx="2428425" cy="37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12950" y="1169975"/>
            <a:ext cx="8114400" cy="3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Протоколы,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Уровни,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Протокол (др.-греч. πρωτόκολλον; от πρώτος «первый» + κόλλα «клей»</a:t>
            </a:r>
            <a:endParaRPr sz="22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04875"/>
            <a:ext cx="85206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Протокол передачи данных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набор определённых правил или соглашений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интерфейса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логического уровня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который определяет обмен данными между различными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программами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Эти правила задают единообразный способ передачи сообщений и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обработки ошибок.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Сетево́й протоко́л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набор правил и действий (очерёдности действий), позволяющий осуществлять соединение и обмен данными между двумя и более 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включенными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сеть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устройствами.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Сетевой протокол.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Назначение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Формат данных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Адрессация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Маршрутизация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Коррекция ошибок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Контроль потока (flow control), контроль очередности (sequence control)</a:t>
            </a:r>
            <a:endParaRPr sz="2500"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Уровни, протоколы, интерфейсы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06250" y="1373175"/>
            <a:ext cx="4667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“ </a:t>
            </a:r>
            <a:r>
              <a:rPr i="1" lang="en" sz="1200"/>
              <a:t>...</a:t>
            </a:r>
            <a:r>
              <a:rPr i="1" lang="en" sz="1200"/>
              <a:t> </a:t>
            </a:r>
            <a:r>
              <a:rPr i="1" lang="en" sz="1200"/>
              <a:t>Уровень п одной машины поддерживает связь с уровнем п другой машины. Правила и соглашения, используемые в данном общении, называются </a:t>
            </a:r>
            <a:r>
              <a:rPr b="1" i="1" lang="en" sz="1200"/>
              <a:t>протоколом</a:t>
            </a:r>
            <a:r>
              <a:rPr i="1" lang="en" sz="1200"/>
              <a:t> уровня п. </a:t>
            </a:r>
            <a:r>
              <a:rPr i="1" lang="en" sz="1200" u="sng"/>
              <a:t>По сути </a:t>
            </a:r>
            <a:r>
              <a:rPr b="1" i="1" lang="en" sz="1200" u="sng"/>
              <a:t>протокол</a:t>
            </a:r>
            <a:r>
              <a:rPr i="1" lang="en" sz="1200" u="sng"/>
              <a:t> является договоренностью общающихся сторон о том, как должно происходить общение</a:t>
            </a:r>
            <a:r>
              <a:rPr i="1" lang="en" sz="1200"/>
              <a:t>. По аналогии, когда женщину представляют мужчине, она может протянуть ему свою руку. Он, в свою очередь, может принять решение либо пожать, либо поцеловать эту руку в зависимости от того, является ли эта женщина американским адвокатом на деловой встрече или же европейской принцессой на официальном балу. Нарушение протокола создаст затруднения в общении, а может, и вовсе сделает общение невозможным.”</a:t>
            </a:r>
            <a:r>
              <a:rPr lang="en" sz="1200"/>
              <a:t>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Э. Таненбаум, Компьютерные сети, 2003</a:t>
            </a:r>
            <a:endParaRPr sz="12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0" y="1220775"/>
            <a:ext cx="4142650" cy="30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OSI/ISO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178006"/>
            <a:ext cx="3992201" cy="345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25" y="1446197"/>
            <a:ext cx="3164750" cy="20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075300" y="1908400"/>
            <a:ext cx="496800" cy="5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150" y="107700"/>
            <a:ext cx="5367749" cy="12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838300" y="3644425"/>
            <a:ext cx="30000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5.2.1.9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(N)-протокол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- набор правил и форматов (семантических и синтаксических), определяющих процедуры связи (N)-логических объектов при выполнении (N)-функций.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