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04" r:id="rId3"/>
    <p:sldId id="296" r:id="rId4"/>
    <p:sldId id="282" r:id="rId5"/>
    <p:sldId id="293" r:id="rId6"/>
    <p:sldId id="307" r:id="rId7"/>
    <p:sldId id="310" r:id="rId8"/>
    <p:sldId id="311" r:id="rId9"/>
    <p:sldId id="309" r:id="rId10"/>
    <p:sldId id="302" r:id="rId11"/>
    <p:sldId id="303" r:id="rId12"/>
    <p:sldId id="308" r:id="rId13"/>
    <p:sldId id="306" r:id="rId14"/>
    <p:sldId id="305" r:id="rId15"/>
    <p:sldId id="266" r:id="rId16"/>
    <p:sldId id="30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72BB-6139-4A02-8082-35B9C9D89E0C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2F7-6176-4844-94CE-FF1FD8377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47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867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61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02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4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42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195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22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460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09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042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31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23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937E-55C8-5438-5143-025CD54D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C11FB-6B9F-BCDE-B48C-33C78079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5F67-DB11-3E58-3E94-6840FBC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D32F-C120-4D0E-9C37-E017B9568546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64F40-6037-3B25-8177-352B80CE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3D5E-BAA2-9939-5604-5BFEB13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7EA8-AB4E-1820-9AFE-E592DB9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1996D-9EC1-CF0C-D939-7EE4204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C518-5319-0AFC-D71E-900EB40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A76F-9E88-4C25-AC34-9496CF6B05A5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7985E-7359-BD1C-9F7B-969B006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5DB83-6166-414F-AD58-90EE135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E56DD-F065-96AA-349E-1CBD70F3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A8DF2-527B-EF01-7674-E2537C30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FA221-D2DE-6E14-96F8-72404E9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FB0-B7CC-46E1-93CA-7CBDF3DD5763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4494F-9E2A-9AB0-2253-B35CE6B4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12AD-8325-F929-5E41-2275947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F235-5D59-5445-B09E-8828D19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12948-C655-5729-9648-F3BA42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9C3D-DB1C-7C7A-426B-0A289D6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63C6-2E24-4C53-A45A-54950449F445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278D-3699-20DA-9B50-A361BFE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91300-7A27-7570-BA6F-C10619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D677-92CA-0CE6-AF83-FF18766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9312-2DC1-A3A6-A8B5-C58633E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9BEA5-ADE4-6312-AEE6-00F9CF7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CBC4-0F2F-47CB-B3E5-FEFB02445499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29137-067A-028D-62C9-3DD8F0C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BA64-6F0A-2BBE-662C-484EC88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BCC5-548D-240F-B29B-F6D0891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66705-4DB3-7797-2B85-30B1F9C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C959A-FAF4-0E23-7A61-5E26753E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24D64-E1AE-E75A-BFC7-2430EA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9EE1-5AB8-4E59-965C-274797A469D4}" type="datetime1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54644-7F8E-E618-0F2C-C678C2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B2428-EB57-AAE4-0EB5-6E18DAA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27E7-2288-0261-1833-6A92483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BFD96-89BA-346B-67BB-A1B85A0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B57C1-33C0-6B05-AF45-165AAD8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4AF6B-5CE7-364C-75E7-DF1879C6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05CB-F26F-7CC8-DB0C-296A33F8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B430-A15F-E6D8-FB34-5C16971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3C64-03F7-434D-B18D-FA6C3C8C1E4A}" type="datetime1">
              <a:rPr lang="ru-RU" smtClean="0"/>
              <a:t>26.05.2023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475ED-5251-C5D8-5DFC-A45848A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D6ADA-D0D8-3732-DB26-C4B2F3B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D515-D2A7-E33A-3BED-92421C0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80F82-5134-D9ED-7FB6-AA05324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AB51-AD61-4418-AEE1-AA4936610230}" type="datetime1">
              <a:rPr lang="ru-RU" smtClean="0"/>
              <a:t>26.05.2023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DE015A-D431-C49B-3CE7-E6971A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7E66C-C024-4C7B-E860-2BFB3BF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7E665-3C7D-C3CF-ECD5-8A65966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2448-F95F-4840-8027-53F0CAF45C26}" type="datetime1">
              <a:rPr lang="ru-RU" smtClean="0"/>
              <a:t>26.05.2023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44D2F-3AF2-BAC4-AADA-B52E989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3D0F0-95CA-EB27-16CC-722ED9A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E789-5C62-E6A6-B28A-DB9914B1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0C6-5B4D-C0CB-98D7-6CCFFCA9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5B8D8-0FF4-9421-B21C-6673DD4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3C4379-591E-75C8-0751-7B4A534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729C-76AD-421A-A62E-9C609ECFB945}" type="datetime1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2FEB-1D76-F40D-49AB-A4C20D4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589D7-ED8B-D6BC-26F5-CB64B19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7D8-E62B-E9C6-98DD-6490A1B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AEE97-88C8-7323-8FFA-3E1BA09C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DDFF6-0E3E-CAB9-3B65-F71061A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1ACB-901A-F826-6547-BCDA5EE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012-466B-4E09-87BC-C5A3A51EB5C7}" type="datetime1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6917D-3905-B244-E15B-B949D0D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8DDEF-F362-9CD6-7909-7CEE7FB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7AF1-73E7-B31D-EA4E-0FAA407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AA12D-E94F-E1FE-66FB-1E8DFDD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F91A-D549-1656-5303-272424CC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B2BF-99C7-4566-96C2-6748A8E5D4C1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3D98-1AAF-635E-370F-DF13A5FE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D91C-1072-27D7-158A-27B81213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768953" y="2828835"/>
            <a:ext cx="106540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 на тему: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«Метод анализа активности пользователей системы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автоматизированного проектирования с использованием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поиска последовательных шаблонов.»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DE5F98-6B3C-44A8-A58E-F9459A0C7A3B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Пронин Арсений Сергеевич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ИУ7-82Б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Никульшина Татьяна Александровна</a:t>
            </a:r>
          </a:p>
        </p:txBody>
      </p:sp>
      <p:pic>
        <p:nvPicPr>
          <p:cNvPr id="6" name="Picture 2" descr="Gerb-BMSTU_01">
            <a:extLst>
              <a:ext uri="{FF2B5EF4-FFF2-40B4-BE49-F238E27FC236}">
                <a16:creationId xmlns:a16="http://schemas.microsoft.com/office/drawing/2014/main" id="{3F89EA51-3907-4F49-BDC0-65FC04CB0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4C7AB8-BA9F-4CA4-A867-7AF2715BEA3E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11B9F-135B-4EE9-A784-1C0FA859A21C}"/>
              </a:ext>
            </a:extLst>
          </p:cNvPr>
          <p:cNvSpPr txBox="1"/>
          <p:nvPr/>
        </p:nvSpPr>
        <p:spPr>
          <a:xfrm flipH="1">
            <a:off x="11178808" y="6396335"/>
            <a:ext cx="112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7926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Генерация кандидатов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10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F78E23-D493-4862-A255-AD1BF5665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9" y="954733"/>
            <a:ext cx="11766681" cy="54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9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Проверка поддержки кандидата сессией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11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1815B5-8490-4C22-A79B-494F79BC9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60" y="863601"/>
            <a:ext cx="8509114" cy="58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7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12</a:t>
            </a:fld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1D085E6-0A87-43C3-BE5C-E9A5A77E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Структура программного обеспечения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0CB8442-7DB8-4899-AD4A-EF25A7B91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123950"/>
            <a:ext cx="114681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0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13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C3ED79-218A-4A76-B661-A42743A1F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614" y="1814320"/>
            <a:ext cx="3818771" cy="39294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4A529D-E51E-4A96-97BD-17E7BA694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385" y="1814320"/>
            <a:ext cx="3880188" cy="392945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5D77AF7-455D-41F6-AAE6-3828594AA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26" y="1814319"/>
            <a:ext cx="3824427" cy="3929460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6E9992D-08DE-4AC4-B03C-21F4A6B3A7E5}"/>
              </a:ext>
            </a:extLst>
          </p:cNvPr>
          <p:cNvSpPr txBox="1">
            <a:spLocks/>
          </p:cNvSpPr>
          <p:nvPr/>
        </p:nvSpPr>
        <p:spPr>
          <a:xfrm>
            <a:off x="436894" y="1"/>
            <a:ext cx="11755105" cy="1384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Сравнительный анализ времени выполнения метода</a:t>
            </a:r>
            <a:br>
              <a:rPr lang="ru-RU" sz="4000" b="1" dirty="0"/>
            </a:br>
            <a:r>
              <a:rPr lang="ru-RU" sz="4000" b="1" dirty="0"/>
              <a:t>в зависимости от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314021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14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AF167E-B902-4DA5-9117-6696044B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802" y="1201751"/>
            <a:ext cx="6077798" cy="5039428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3212DA7-C870-40ED-9C9F-C1361A03DD47}"/>
              </a:ext>
            </a:extLst>
          </p:cNvPr>
          <p:cNvSpPr txBox="1">
            <a:spLocks/>
          </p:cNvSpPr>
          <p:nvPr/>
        </p:nvSpPr>
        <p:spPr>
          <a:xfrm>
            <a:off x="436894" y="1"/>
            <a:ext cx="11755105" cy="1384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i="0" u="none" strike="noStrike" baseline="0" dirty="0"/>
              <a:t>Сравнительный анализ времени выполнения этапов метода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409840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15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итогу проделанной работы была достигнута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разработан и программно реализован метод анализа активности пользователей САПР с использованием поиска последовательных шаблонов.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были решены все поставленные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именно: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рассмотрены существующие решения в области анализа активности пользователей, выбраны для них критерии оценки и проведено сравнение;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формализована задача в виде IDEF0-диаграммы;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метод анализа активности пользователей САПР с использованием поиска последовательных шаблонов;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разработано программное обеспечение, реализующее описанный метод;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исследованы характеристики разработанного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1045649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Перспективы дальнейшего развития</a:t>
            </a:r>
            <a:endParaRPr lang="ru-RU" sz="4000" b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954783"/>
            <a:ext cx="11182378" cy="5412912"/>
          </a:xfrm>
        </p:spPr>
        <p:txBody>
          <a:bodyPr>
            <a:noAutofit/>
          </a:bodyPr>
          <a:lstStyle/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озможность предсказания следующей команды</a:t>
            </a:r>
          </a:p>
          <a:p>
            <a:pPr marL="685800" indent="-457200">
              <a:lnSpc>
                <a:spcPct val="100000"/>
              </a:lnSpc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Подсчет процента содержания найденных последовательностей в сессиях или других характеристик для получения дополнительной информации</a:t>
            </a:r>
          </a:p>
          <a:p>
            <a:pPr marL="685800" indent="-457200">
              <a:lnSpc>
                <a:spcPct val="100000"/>
              </a:lnSpc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Оценка времени, необходимого для выполнения последовательности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6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Актуальность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961255"/>
            <a:ext cx="11182378" cy="3883548"/>
          </a:xfrm>
        </p:spPr>
        <p:txBody>
          <a:bodyPr>
            <a:noAutofit/>
          </a:bodyPr>
          <a:lstStyle/>
          <a:p>
            <a:pPr marL="685800" indent="-457200">
              <a:lnSpc>
                <a:spcPct val="10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Оптимизация пользовательского опыта</a:t>
            </a:r>
          </a:p>
          <a:p>
            <a:pPr indent="0">
              <a:lnSpc>
                <a:spcPct val="100000"/>
              </a:lnSpc>
              <a:buNone/>
            </a:pP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Улучшение процесса разработки</a:t>
            </a:r>
          </a:p>
          <a:p>
            <a:pPr indent="0">
              <a:lnSpc>
                <a:spcPct val="100000"/>
              </a:lnSpc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Выявление необычного или нежелательного поведения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5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Цель и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и программно реализовать метод анализа активности пользователей САПР с использованием поиска последовательных шаблонов.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рассмотреть существующие решения в области анализа активности пользователей, выбрать для них критерии оценки и сравнить;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формализовать задачу в виде IDEF0-диаграммы;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метод анализа активности пользователей САПР с использованием поиска последовательных шаблонов;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программное обеспечение, реализующее описанный метод;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характеристики разработанного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273226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4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C3551D-14D2-4A2C-A7C6-390C77AB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76" y="1011775"/>
            <a:ext cx="6942131" cy="5586131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C315CE8-EECC-451A-B620-01380E7FC50B}"/>
              </a:ext>
            </a:extLst>
          </p:cNvPr>
          <p:cNvSpPr txBox="1">
            <a:spLocks/>
          </p:cNvSpPr>
          <p:nvPr/>
        </p:nvSpPr>
        <p:spPr>
          <a:xfrm>
            <a:off x="428017" y="0"/>
            <a:ext cx="10515600" cy="863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Сравнение рассмотренных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64974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5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7F2072-E69E-44B3-887F-44B338B78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95" y="2808436"/>
            <a:ext cx="6096000" cy="1241128"/>
          </a:xfrm>
          <a:prstGeom prst="rect">
            <a:avLst/>
          </a:prstGeom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EAC84F1B-0B39-483B-AEDA-240611728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83" y="1260640"/>
            <a:ext cx="5493312" cy="4530560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 на входные данные:</a:t>
            </a:r>
          </a:p>
          <a:p>
            <a:pPr marL="685800" indent="-457200">
              <a:lnSpc>
                <a:spcPct val="10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Данные о выполненных командах должны содержать информацию об их последовательности</a:t>
            </a:r>
          </a:p>
          <a:p>
            <a:pPr marL="685800" indent="-457200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Пользовательские параметры:</a:t>
            </a:r>
          </a:p>
          <a:p>
            <a:pPr marL="1143000" lvl="1" indent="-457200">
              <a:lnSpc>
                <a:spcPct val="10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Минимальный уровень поддержки от 0 до 1</a:t>
            </a:r>
          </a:p>
          <a:p>
            <a:pPr marL="1143000" lvl="1" indent="-457200">
              <a:lnSpc>
                <a:spcPct val="10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Минимальный и максимальный разрыв между командами от 0 до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INT_MAX (2147483647)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0BAD8C0-238F-4A37-ABC8-E6E254934419}"/>
              </a:ext>
            </a:extLst>
          </p:cNvPr>
          <p:cNvSpPr txBox="1">
            <a:spLocks/>
          </p:cNvSpPr>
          <p:nvPr/>
        </p:nvSpPr>
        <p:spPr>
          <a:xfrm>
            <a:off x="428017" y="0"/>
            <a:ext cx="10515600" cy="863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Формализованная 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32451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Характеристики последовательностей</a:t>
            </a:r>
            <a:endParaRPr lang="ru-RU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marL="685800" indent="-457200">
              <a:lnSpc>
                <a:spcPct val="100000"/>
              </a:lnSpc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 поддержки</a:t>
            </a: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 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285081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Уровень поддержки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Пусть есть сессия:</a:t>
            </a:r>
          </a:p>
          <a:p>
            <a:pPr marL="685800" indent="-457200">
              <a:lnSpc>
                <a:spcPct val="100000"/>
              </a:lnSpc>
            </a:pP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Сессия не поддерживает пос-ть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2,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min_gap =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max_gap =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сессия поддерживает пос-ть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&lt;1, 2, 3&gt;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min_gap &gt;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или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max_gap &lt; 3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сессия не поддерживает пос-ть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&lt;1, 2, </a:t>
            </a:r>
            <a:r>
              <a:rPr lang="en-US" sz="2600">
                <a:latin typeface="Times New Roman" panose="02020603050405020304" pitchFamily="18" charset="0"/>
                <a:ea typeface="Times New Roman" panose="02020603050405020304" pitchFamily="18" charset="0"/>
              </a:rPr>
              <a:t>3&gt;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FA217C-BB3C-469C-B80C-27E9FA6E0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05" y="1395276"/>
            <a:ext cx="3203448" cy="135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1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Коэффициент зависимости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8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02C33000-B0B7-4509-AD8C-600B0EFAA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017" y="863601"/>
                <a:ext cx="11182378" cy="5994398"/>
              </a:xfrm>
            </p:spPr>
            <p:txBody>
              <a:bodyPr>
                <a:no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Пусть поддержка последовательности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&lt;1, 2, 3&gt;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равна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0.5,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а последовательностей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&lt;1&gt;, &lt;2&gt;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&lt;3&gt;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равны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0.6, 0.8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 1 соответственно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 таком случае, коэффициент зависимости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6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0.6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0.8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1.042</m:t>
                    </m:r>
                  </m:oMath>
                </a14:m>
                <a:endParaRPr lang="ru-RU" sz="2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ru-RU" sz="2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Если коэффициент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1, то команды в последовательности независимы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Если коэффициент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&gt; 1,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то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зависимость есть</a:t>
                </a:r>
              </a:p>
            </p:txBody>
          </p:sp>
        </mc:Choice>
        <mc:Fallback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02C33000-B0B7-4509-AD8C-600B0EFAA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017" y="863601"/>
                <a:ext cx="11182378" cy="5994398"/>
              </a:xfrm>
              <a:blipFill>
                <a:blip r:embed="rId3"/>
                <a:stretch>
                  <a:fillRect t="-10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75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Ключевые этапы алгоритма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Разработанный метод состоит из двух основных этапов: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Генерация кандидатов.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Подсчет поддержки кандидатов.</a:t>
            </a:r>
          </a:p>
        </p:txBody>
      </p:sp>
    </p:spTree>
    <p:extLst>
      <p:ext uri="{BB962C8B-B14F-4D97-AF65-F5344CB8AC3E}">
        <p14:creationId xmlns:p14="http://schemas.microsoft.com/office/powerpoint/2010/main" val="15338873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519</Words>
  <Application>Microsoft Office PowerPoint</Application>
  <PresentationFormat>Широкоэкранный</PresentationFormat>
  <Paragraphs>102</Paragraphs>
  <Slides>16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Актуальность</vt:lpstr>
      <vt:lpstr>Цель и задачи</vt:lpstr>
      <vt:lpstr>Презентация PowerPoint</vt:lpstr>
      <vt:lpstr>Презентация PowerPoint</vt:lpstr>
      <vt:lpstr>Характеристики последовательностей</vt:lpstr>
      <vt:lpstr>Уровень поддержки</vt:lpstr>
      <vt:lpstr>Коэффициент зависимости</vt:lpstr>
      <vt:lpstr>Ключевые этапы алгоритма</vt:lpstr>
      <vt:lpstr>Генерация кандидатов</vt:lpstr>
      <vt:lpstr>Проверка поддержки кандидата сессией</vt:lpstr>
      <vt:lpstr>Структура программного обеспечения</vt:lpstr>
      <vt:lpstr>Презентация PowerPoint</vt:lpstr>
      <vt:lpstr>Презентация PowerPoint</vt:lpstr>
      <vt:lpstr>Заключение</vt:lpstr>
      <vt:lpstr>Перспективы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Климов</dc:creator>
  <cp:lastModifiedBy>Arseny</cp:lastModifiedBy>
  <cp:revision>159</cp:revision>
  <dcterms:created xsi:type="dcterms:W3CDTF">2022-09-11T14:03:03Z</dcterms:created>
  <dcterms:modified xsi:type="dcterms:W3CDTF">2023-05-27T00:13:27Z</dcterms:modified>
</cp:coreProperties>
</file>