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296" r:id="rId4"/>
    <p:sldId id="282" r:id="rId5"/>
    <p:sldId id="293" r:id="rId6"/>
    <p:sldId id="314" r:id="rId7"/>
    <p:sldId id="315" r:id="rId8"/>
    <p:sldId id="310" r:id="rId9"/>
    <p:sldId id="313" r:id="rId10"/>
    <p:sldId id="312" r:id="rId11"/>
    <p:sldId id="311" r:id="rId12"/>
    <p:sldId id="302" r:id="rId13"/>
    <p:sldId id="303" r:id="rId14"/>
    <p:sldId id="308" r:id="rId15"/>
    <p:sldId id="306" r:id="rId16"/>
    <p:sldId id="305" r:id="rId17"/>
    <p:sldId id="266" r:id="rId18"/>
    <p:sldId id="30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8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2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9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2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B5C0FE-971D-4F37-8785-28597FBE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944797"/>
            <a:ext cx="781050" cy="971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0EF967-86FB-4158-874F-F6194FB0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850" y="389266"/>
            <a:ext cx="2295525" cy="971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33C28E-B3C6-4D1E-A63D-191294D26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71" y="1459022"/>
            <a:ext cx="2295525" cy="971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24701A-1342-45A8-874B-85D45EC4B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670" y="2540218"/>
            <a:ext cx="2295525" cy="9715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D01BA2-3C5E-4F16-B7E8-53A609F78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70" y="3609974"/>
            <a:ext cx="2295525" cy="97155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C46A4C-9AD6-4585-B1ED-CD8591C5D7D9}"/>
              </a:ext>
            </a:extLst>
          </p:cNvPr>
          <p:cNvCxnSpPr/>
          <p:nvPr/>
        </p:nvCxnSpPr>
        <p:spPr>
          <a:xfrm flipV="1">
            <a:off x="6489577" y="745724"/>
            <a:ext cx="1813093" cy="155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9EE717D-CD37-4D61-8233-C1E9D50CB96A}"/>
              </a:ext>
            </a:extLst>
          </p:cNvPr>
          <p:cNvCxnSpPr>
            <a:cxnSpLocks/>
          </p:cNvCxnSpPr>
          <p:nvPr/>
        </p:nvCxnSpPr>
        <p:spPr>
          <a:xfrm flipV="1">
            <a:off x="6491705" y="2073184"/>
            <a:ext cx="1810965" cy="22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10BE6D8-F0D3-4667-A0DD-1D12554EAEFE}"/>
              </a:ext>
            </a:extLst>
          </p:cNvPr>
          <p:cNvCxnSpPr>
            <a:cxnSpLocks/>
          </p:cNvCxnSpPr>
          <p:nvPr/>
        </p:nvCxnSpPr>
        <p:spPr>
          <a:xfrm>
            <a:off x="6491704" y="2299317"/>
            <a:ext cx="1810966" cy="60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C424EDD-94EA-4D1A-A067-D0A83D331F7C}"/>
              </a:ext>
            </a:extLst>
          </p:cNvPr>
          <p:cNvCxnSpPr>
            <a:cxnSpLocks/>
          </p:cNvCxnSpPr>
          <p:nvPr/>
        </p:nvCxnSpPr>
        <p:spPr>
          <a:xfrm>
            <a:off x="6486525" y="2299317"/>
            <a:ext cx="1816145" cy="21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BEA400E-DA8E-4DF2-8E4D-F21C14DFF507}"/>
              </a:ext>
            </a:extLst>
          </p:cNvPr>
          <p:cNvCxnSpPr>
            <a:cxnSpLocks/>
          </p:cNvCxnSpPr>
          <p:nvPr/>
        </p:nvCxnSpPr>
        <p:spPr>
          <a:xfrm flipV="1">
            <a:off x="6486525" y="990600"/>
            <a:ext cx="1816145" cy="1549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E24ADBD-CE9F-481A-9889-DC6C0197573E}"/>
              </a:ext>
            </a:extLst>
          </p:cNvPr>
          <p:cNvCxnSpPr>
            <a:cxnSpLocks/>
          </p:cNvCxnSpPr>
          <p:nvPr/>
        </p:nvCxnSpPr>
        <p:spPr>
          <a:xfrm flipV="1">
            <a:off x="6486525" y="2299317"/>
            <a:ext cx="1816145" cy="240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3CA5893-ABAF-4260-8677-1C622444EF3F}"/>
              </a:ext>
            </a:extLst>
          </p:cNvPr>
          <p:cNvCxnSpPr>
            <a:cxnSpLocks/>
          </p:cNvCxnSpPr>
          <p:nvPr/>
        </p:nvCxnSpPr>
        <p:spPr>
          <a:xfrm>
            <a:off x="6486525" y="2540219"/>
            <a:ext cx="1816145" cy="85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058C11D-0A3F-467A-B792-23B8BCBEF17C}"/>
              </a:ext>
            </a:extLst>
          </p:cNvPr>
          <p:cNvCxnSpPr>
            <a:cxnSpLocks/>
          </p:cNvCxnSpPr>
          <p:nvPr/>
        </p:nvCxnSpPr>
        <p:spPr>
          <a:xfrm>
            <a:off x="6486525" y="2540218"/>
            <a:ext cx="1816145" cy="1431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A4B33F5-D4FD-4950-B49C-4A56CC0F4EE8}"/>
              </a:ext>
            </a:extLst>
          </p:cNvPr>
          <p:cNvCxnSpPr>
            <a:cxnSpLocks/>
          </p:cNvCxnSpPr>
          <p:nvPr/>
        </p:nvCxnSpPr>
        <p:spPr>
          <a:xfrm flipV="1">
            <a:off x="6486525" y="1233352"/>
            <a:ext cx="1816145" cy="15477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95A5D17-04EE-4BEF-AE08-9D9FF2D284B5}"/>
              </a:ext>
            </a:extLst>
          </p:cNvPr>
          <p:cNvCxnSpPr>
            <a:cxnSpLocks/>
          </p:cNvCxnSpPr>
          <p:nvPr/>
        </p:nvCxnSpPr>
        <p:spPr>
          <a:xfrm flipV="1">
            <a:off x="6486525" y="1822360"/>
            <a:ext cx="1816145" cy="9587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DCA2546-B41C-4650-BAFA-27386E89B276}"/>
              </a:ext>
            </a:extLst>
          </p:cNvPr>
          <p:cNvCxnSpPr>
            <a:cxnSpLocks/>
          </p:cNvCxnSpPr>
          <p:nvPr/>
        </p:nvCxnSpPr>
        <p:spPr>
          <a:xfrm>
            <a:off x="6486525" y="2773652"/>
            <a:ext cx="1816145" cy="3683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F5D471B-9E28-42AE-80B1-94AB39F130C2}"/>
              </a:ext>
            </a:extLst>
          </p:cNvPr>
          <p:cNvCxnSpPr>
            <a:cxnSpLocks/>
          </p:cNvCxnSpPr>
          <p:nvPr/>
        </p:nvCxnSpPr>
        <p:spPr>
          <a:xfrm>
            <a:off x="6486525" y="2776274"/>
            <a:ext cx="1816145" cy="14469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0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поддержка последовательности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2, 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равна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0.5,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последовательностей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&lt;1&gt;, &lt;2&gt;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равны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0.6, 0.8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1 соответственно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таком случае, коэффициент зависимости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1.042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1, то команды в последовательности независимы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1,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зависимость есть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последовательностей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2C613D-8865-4261-95FE-5C35BE96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2"/>
            <a:ext cx="11608739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0"/>
            <a:ext cx="11763983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последовательности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F167E-B902-4DA5-9117-6696044B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02" y="1201751"/>
            <a:ext cx="6077798" cy="503942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954783"/>
            <a:ext cx="11182378" cy="5412912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</a:t>
            </a: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 или других характеристик для получения дополнительной информации</a:t>
            </a: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времени, необходимого для выполнения последовательности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A7F4502-0FB7-4D18-812D-2CA203B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Показатели САПР по итогам 2021 года: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мирового рынка $9,4 млрд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7,31 млн пользователей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Применимость: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433A2D-76C8-4CD7-8E4B-41098154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97" y="431800"/>
            <a:ext cx="5161998" cy="29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45305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разрыв между командами 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416ABA51-17DA-461C-A9FE-0AFF69D35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88013"/>
              </p:ext>
            </p:extLst>
          </p:nvPr>
        </p:nvGraphicFramePr>
        <p:xfrm>
          <a:off x="4015767" y="2769870"/>
          <a:ext cx="3340100" cy="1181100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114145672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513610311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min_gap = 0, max_gap =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094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8446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3612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&lt;2, 3&gt;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45248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584E5C09-35FC-4903-8951-8F9C8C74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6972"/>
              </p:ext>
            </p:extLst>
          </p:nvPr>
        </p:nvGraphicFramePr>
        <p:xfrm>
          <a:off x="7697679" y="659817"/>
          <a:ext cx="3245938" cy="5918980"/>
        </p:xfrm>
        <a:graphic>
          <a:graphicData uri="http://schemas.openxmlformats.org/drawingml/2006/table">
            <a:tbl>
              <a:tblPr/>
              <a:tblGrid>
                <a:gridCol w="2168746">
                  <a:extLst>
                    <a:ext uri="{9D8B030D-6E8A-4147-A177-3AD203B41FA5}">
                      <a16:colId xmlns:a16="http://schemas.microsoft.com/office/drawing/2014/main" val="118140530"/>
                    </a:ext>
                  </a:extLst>
                </a:gridCol>
                <a:gridCol w="1077192">
                  <a:extLst>
                    <a:ext uri="{9D8B030D-6E8A-4147-A177-3AD203B41FA5}">
                      <a16:colId xmlns:a16="http://schemas.microsoft.com/office/drawing/2014/main" val="144437733"/>
                    </a:ext>
                  </a:extLst>
                </a:gridCol>
              </a:tblGrid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7122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33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5620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0251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9063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495538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08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871112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80795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90674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327327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69864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51870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20256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70557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258535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22061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92591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265294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06047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3BE6F2B-A239-49E8-8FAD-4CF3E92E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16041"/>
              </p:ext>
            </p:extLst>
          </p:nvPr>
        </p:nvGraphicFramePr>
        <p:xfrm>
          <a:off x="428018" y="654257"/>
          <a:ext cx="3245937" cy="5924540"/>
        </p:xfrm>
        <a:graphic>
          <a:graphicData uri="http://schemas.openxmlformats.org/drawingml/2006/table">
            <a:tbl>
              <a:tblPr/>
              <a:tblGrid>
                <a:gridCol w="2168745">
                  <a:extLst>
                    <a:ext uri="{9D8B030D-6E8A-4147-A177-3AD203B41FA5}">
                      <a16:colId xmlns:a16="http://schemas.microsoft.com/office/drawing/2014/main" val="1903301949"/>
                    </a:ext>
                  </a:extLst>
                </a:gridCol>
                <a:gridCol w="1077192">
                  <a:extLst>
                    <a:ext uri="{9D8B030D-6E8A-4147-A177-3AD203B41FA5}">
                      <a16:colId xmlns:a16="http://schemas.microsoft.com/office/drawing/2014/main" val="3366527211"/>
                    </a:ext>
                  </a:extLst>
                </a:gridCol>
              </a:tblGrid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7703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4809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2360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991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3866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552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43580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46044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817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7399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3683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83600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642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911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4080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64460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3103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04244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899668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7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4D80DCB-282D-425D-8E7D-E3B304E20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2984"/>
              </p:ext>
            </p:extLst>
          </p:nvPr>
        </p:nvGraphicFramePr>
        <p:xfrm>
          <a:off x="1658566" y="774351"/>
          <a:ext cx="1990724" cy="5918980"/>
        </p:xfrm>
        <a:graphic>
          <a:graphicData uri="http://schemas.openxmlformats.org/drawingml/2006/table">
            <a:tbl>
              <a:tblPr/>
              <a:tblGrid>
                <a:gridCol w="1029022">
                  <a:extLst>
                    <a:ext uri="{9D8B030D-6E8A-4147-A177-3AD203B41FA5}">
                      <a16:colId xmlns:a16="http://schemas.microsoft.com/office/drawing/2014/main" val="2827162756"/>
                    </a:ext>
                  </a:extLst>
                </a:gridCol>
                <a:gridCol w="961702">
                  <a:extLst>
                    <a:ext uri="{9D8B030D-6E8A-4147-A177-3AD203B41FA5}">
                      <a16:colId xmlns:a16="http://schemas.microsoft.com/office/drawing/2014/main" val="3220126551"/>
                    </a:ext>
                  </a:extLst>
                </a:gridCol>
              </a:tblGrid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28376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124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7569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65842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0831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74538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2082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63201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17348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0006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86949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69557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38075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51566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53514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01177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93743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00986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27921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17313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A2A53BE-E6BD-49E1-A826-ACA36641F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22366"/>
              </p:ext>
            </p:extLst>
          </p:nvPr>
        </p:nvGraphicFramePr>
        <p:xfrm>
          <a:off x="8542710" y="774351"/>
          <a:ext cx="1990724" cy="5916020"/>
        </p:xfrm>
        <a:graphic>
          <a:graphicData uri="http://schemas.openxmlformats.org/drawingml/2006/table">
            <a:tbl>
              <a:tblPr/>
              <a:tblGrid>
                <a:gridCol w="1029022">
                  <a:extLst>
                    <a:ext uri="{9D8B030D-6E8A-4147-A177-3AD203B41FA5}">
                      <a16:colId xmlns:a16="http://schemas.microsoft.com/office/drawing/2014/main" val="3706849612"/>
                    </a:ext>
                  </a:extLst>
                </a:gridCol>
                <a:gridCol w="961702">
                  <a:extLst>
                    <a:ext uri="{9D8B030D-6E8A-4147-A177-3AD203B41FA5}">
                      <a16:colId xmlns:a16="http://schemas.microsoft.com/office/drawing/2014/main" val="338246516"/>
                    </a:ext>
                  </a:extLst>
                </a:gridCol>
              </a:tblGrid>
              <a:tr h="29580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816052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10023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638751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3596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829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06841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31235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69970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83551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7509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34768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0287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8190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84886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03381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5307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28352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73036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40303"/>
                  </a:ext>
                </a:extLst>
              </a:tr>
              <a:tr h="2958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5247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74424463-213A-4BF0-8348-40CAEE23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441"/>
              </p:ext>
            </p:extLst>
          </p:nvPr>
        </p:nvGraphicFramePr>
        <p:xfrm>
          <a:off x="4425950" y="2986087"/>
          <a:ext cx="3340100" cy="885825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563955389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318466595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42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579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&lt;2, 3&gt;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7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3955" y="863601"/>
                <a:ext cx="7936439" cy="5994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:r>
                  <a:rPr lang="en-US" sz="2600" dirty="0" err="1">
                    <a:latin typeface="Times New Roman" panose="02020603050405020304" pitchFamily="18" charset="0"/>
                  </a:rPr>
                  <a:t>min_gap</a:t>
                </a:r>
                <a:r>
                  <a:rPr lang="en-US" sz="2600" dirty="0">
                    <a:latin typeface="Times New Roman" panose="02020603050405020304" pitchFamily="18" charset="0"/>
                  </a:rPr>
                  <a:t> = 0</a:t>
                </a:r>
                <a:r>
                  <a:rPr lang="ru-RU" sz="2600" dirty="0">
                    <a:latin typeface="Times New Roman" panose="02020603050405020304" pitchFamily="18" charset="0"/>
                  </a:rPr>
                  <a:t> и </a:t>
                </a:r>
                <a:r>
                  <a:rPr lang="en-US" sz="2600" dirty="0" err="1">
                    <a:latin typeface="Times New Roman" panose="02020603050405020304" pitchFamily="18" charset="0"/>
                  </a:rPr>
                  <a:t>max_gap</a:t>
                </a:r>
                <a:r>
                  <a:rPr lang="en-US" sz="2600" dirty="0">
                    <a:latin typeface="Times New Roman" panose="02020603050405020304" pitchFamily="18" charset="0"/>
                  </a:rPr>
                  <a:t> = 2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ри первые сессии поддерживают последовательность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2&gt;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поэтому ее поддержка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ru-RU" sz="2600" b="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ru-RU" sz="260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ru-RU" sz="2600" b="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ru-RU" sz="2600" b="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b="0" dirty="0">
                    <a:latin typeface="Times New Roman" panose="02020603050405020304" pitchFamily="18" charset="0"/>
                  </a:rPr>
                  <a:t>Если же </a:t>
                </a:r>
                <a:r>
                  <a:rPr lang="en-US" sz="2600" dirty="0" err="1">
                    <a:latin typeface="Times New Roman" panose="02020603050405020304" pitchFamily="18" charset="0"/>
                  </a:rPr>
                  <a:t>max_gap</a:t>
                </a:r>
                <a:r>
                  <a:rPr lang="en-US" sz="2600" dirty="0">
                    <a:latin typeface="Times New Roman" panose="02020603050405020304" pitchFamily="18" charset="0"/>
                  </a:rPr>
                  <a:t> = 1,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то третья сессия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</a:rPr>
                  <a:t>больше не будет поддерживать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последовательность</a:t>
                </a:r>
                <a:r>
                  <a:rPr lang="ru-RU" sz="2600" dirty="0">
                    <a:latin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</a:rPr>
                  <a:t>&lt;1, 2&gt; </a:t>
                </a:r>
                <a:r>
                  <a:rPr lang="ru-RU" sz="2600" dirty="0">
                    <a:latin typeface="Times New Roman" panose="02020603050405020304" pitchFamily="18" charset="0"/>
                  </a:rPr>
                  <a:t>и ее поддержка снизится до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955" y="863601"/>
                <a:ext cx="7936439" cy="5994398"/>
              </a:xfrm>
              <a:prstGeom prst="rect">
                <a:avLst/>
              </a:prstGeo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Таблица 100">
            <a:extLst>
              <a:ext uri="{FF2B5EF4-FFF2-40B4-BE49-F238E27FC236}">
                <a16:creationId xmlns:a16="http://schemas.microsoft.com/office/drawing/2014/main" id="{AF7691D3-905F-4633-9460-0B26FC0F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20495"/>
              </p:ext>
            </p:extLst>
          </p:nvPr>
        </p:nvGraphicFramePr>
        <p:xfrm>
          <a:off x="428017" y="728381"/>
          <a:ext cx="3245938" cy="5924540"/>
        </p:xfrm>
        <a:graphic>
          <a:graphicData uri="http://schemas.openxmlformats.org/drawingml/2006/table">
            <a:tbl>
              <a:tblPr/>
              <a:tblGrid>
                <a:gridCol w="2163959">
                  <a:extLst>
                    <a:ext uri="{9D8B030D-6E8A-4147-A177-3AD203B41FA5}">
                      <a16:colId xmlns:a16="http://schemas.microsoft.com/office/drawing/2014/main" val="3091276972"/>
                    </a:ext>
                  </a:extLst>
                </a:gridCol>
                <a:gridCol w="1081979">
                  <a:extLst>
                    <a:ext uri="{9D8B030D-6E8A-4147-A177-3AD203B41FA5}">
                      <a16:colId xmlns:a16="http://schemas.microsoft.com/office/drawing/2014/main" val="1074462188"/>
                    </a:ext>
                  </a:extLst>
                </a:gridCol>
              </a:tblGrid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5994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4088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483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671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2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119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7191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48380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0847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162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169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00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6924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12658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0530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60748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4417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1529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8076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7938"/>
                  </a:ext>
                </a:extLst>
              </a:tr>
            </a:tbl>
          </a:graphicData>
        </a:graphic>
      </p:graphicFrame>
      <p:graphicFrame>
        <p:nvGraphicFramePr>
          <p:cNvPr id="110" name="Таблица 109">
            <a:extLst>
              <a:ext uri="{FF2B5EF4-FFF2-40B4-BE49-F238E27FC236}">
                <a16:creationId xmlns:a16="http://schemas.microsoft.com/office/drawing/2014/main" id="{FB4EFF6B-6D87-4D7E-A75D-3D8F3A5CF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66052"/>
              </p:ext>
            </p:extLst>
          </p:nvPr>
        </p:nvGraphicFramePr>
        <p:xfrm>
          <a:off x="3968686" y="2532062"/>
          <a:ext cx="3340100" cy="885825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07813371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2499216241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min_gap = 0, max_gap =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917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07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76826"/>
                  </a:ext>
                </a:extLst>
              </a:tr>
            </a:tbl>
          </a:graphicData>
        </a:graphic>
      </p:graphicFrame>
      <p:graphicFrame>
        <p:nvGraphicFramePr>
          <p:cNvPr id="114" name="Таблица 113">
            <a:extLst>
              <a:ext uri="{FF2B5EF4-FFF2-40B4-BE49-F238E27FC236}">
                <a16:creationId xmlns:a16="http://schemas.microsoft.com/office/drawing/2014/main" id="{A62EE410-B09F-4B91-AC2D-2CB0B187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3745"/>
              </p:ext>
            </p:extLst>
          </p:nvPr>
        </p:nvGraphicFramePr>
        <p:xfrm>
          <a:off x="3968686" y="5351461"/>
          <a:ext cx="3340100" cy="885825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2497609632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3389648153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min_gap = 0, max_gap =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3604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757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5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1605" y="1591984"/>
                <a:ext cx="7936439" cy="5266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:r>
                  <a:rPr lang="en-US" sz="2600" dirty="0" err="1">
                    <a:latin typeface="Times New Roman" panose="02020603050405020304" pitchFamily="18" charset="0"/>
                  </a:rPr>
                  <a:t>min_gap</a:t>
                </a:r>
                <a:r>
                  <a:rPr lang="en-US" sz="2600" dirty="0">
                    <a:latin typeface="Times New Roman" panose="02020603050405020304" pitchFamily="18" charset="0"/>
                  </a:rPr>
                  <a:t> = 0</a:t>
                </a:r>
                <a:r>
                  <a:rPr lang="ru-RU" sz="2600" dirty="0">
                    <a:latin typeface="Times New Roman" panose="02020603050405020304" pitchFamily="18" charset="0"/>
                  </a:rPr>
                  <a:t> и </a:t>
                </a:r>
                <a:r>
                  <a:rPr lang="en-US" sz="2600" dirty="0" err="1">
                    <a:latin typeface="Times New Roman" panose="02020603050405020304" pitchFamily="18" charset="0"/>
                  </a:rPr>
                  <a:t>max_gap</a:t>
                </a:r>
                <a:r>
                  <a:rPr lang="en-US" sz="2600" dirty="0">
                    <a:latin typeface="Times New Roman" panose="02020603050405020304" pitchFamily="18" charset="0"/>
                  </a:rPr>
                  <a:t> = 2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ри первые сессии поддерживают последовательность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2&gt;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поэтому ее поддержка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05" y="1591984"/>
                <a:ext cx="7936439" cy="5266016"/>
              </a:xfrm>
              <a:prstGeom prst="rect">
                <a:avLst/>
              </a:prstGeom>
              <a:blipFill>
                <a:blip r:embed="rId3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Таблица 100">
            <a:extLst>
              <a:ext uri="{FF2B5EF4-FFF2-40B4-BE49-F238E27FC236}">
                <a16:creationId xmlns:a16="http://schemas.microsoft.com/office/drawing/2014/main" id="{AF7691D3-905F-4633-9460-0B26FC0F9529}"/>
              </a:ext>
            </a:extLst>
          </p:cNvPr>
          <p:cNvGraphicFramePr>
            <a:graphicFrameLocks noGrp="1"/>
          </p:cNvGraphicFramePr>
          <p:nvPr/>
        </p:nvGraphicFramePr>
        <p:xfrm>
          <a:off x="428017" y="728381"/>
          <a:ext cx="3245938" cy="5924540"/>
        </p:xfrm>
        <a:graphic>
          <a:graphicData uri="http://schemas.openxmlformats.org/drawingml/2006/table">
            <a:tbl>
              <a:tblPr/>
              <a:tblGrid>
                <a:gridCol w="2163959">
                  <a:extLst>
                    <a:ext uri="{9D8B030D-6E8A-4147-A177-3AD203B41FA5}">
                      <a16:colId xmlns:a16="http://schemas.microsoft.com/office/drawing/2014/main" val="3091276972"/>
                    </a:ext>
                  </a:extLst>
                </a:gridCol>
                <a:gridCol w="1081979">
                  <a:extLst>
                    <a:ext uri="{9D8B030D-6E8A-4147-A177-3AD203B41FA5}">
                      <a16:colId xmlns:a16="http://schemas.microsoft.com/office/drawing/2014/main" val="1074462188"/>
                    </a:ext>
                  </a:extLst>
                </a:gridCol>
              </a:tblGrid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5994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4088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483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671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2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119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7191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48380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0847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162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169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00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6924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12658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0530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60748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4417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1529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8076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793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90745F-CECF-46E5-B925-CADC59C3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82802"/>
              </p:ext>
            </p:extLst>
          </p:nvPr>
        </p:nvGraphicFramePr>
        <p:xfrm>
          <a:off x="5638736" y="3462986"/>
          <a:ext cx="3340100" cy="590550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71306663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233980877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03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8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39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918</Words>
  <Application>Microsoft Office PowerPoint</Application>
  <PresentationFormat>Широкоэкранный</PresentationFormat>
  <Paragraphs>350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Уровень поддержки</vt:lpstr>
      <vt:lpstr>Уровень поддержки</vt:lpstr>
      <vt:lpstr>Уровень поддержки</vt:lpstr>
      <vt:lpstr>Уровень поддержки</vt:lpstr>
      <vt:lpstr>Уровень поддержки</vt:lpstr>
      <vt:lpstr>Коэффициент зависимости</vt:lpstr>
      <vt:lpstr>Генерация последовательностей</vt:lpstr>
      <vt:lpstr>Проверка поддержки последовательности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177</cp:revision>
  <dcterms:created xsi:type="dcterms:W3CDTF">2022-09-11T14:03:03Z</dcterms:created>
  <dcterms:modified xsi:type="dcterms:W3CDTF">2023-05-28T20:16:47Z</dcterms:modified>
</cp:coreProperties>
</file>