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16" r:id="rId3"/>
    <p:sldId id="296" r:id="rId4"/>
    <p:sldId id="282" r:id="rId5"/>
    <p:sldId id="293" r:id="rId6"/>
    <p:sldId id="313" r:id="rId7"/>
    <p:sldId id="311" r:id="rId8"/>
    <p:sldId id="302" r:id="rId9"/>
    <p:sldId id="303" r:id="rId10"/>
    <p:sldId id="308" r:id="rId11"/>
    <p:sldId id="305" r:id="rId12"/>
    <p:sldId id="306" r:id="rId13"/>
    <p:sldId id="266" r:id="rId14"/>
    <p:sldId id="30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4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2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9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6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4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3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32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66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6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32F-C120-4D0E-9C37-E017B9568546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0A76F-9E88-4C25-AC34-9496CF6B05A5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EFB0-B7CC-46E1-93CA-7CBDF3DD5763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63C6-2E24-4C53-A45A-54950449F445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BC4-0F2F-47CB-B3E5-FEFB02445499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9EE1-5AB8-4E59-965C-274797A469D4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3C64-03F7-434D-B18D-FA6C3C8C1E4A}" type="datetime1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AB51-AD61-4418-AEE1-AA4936610230}" type="datetime1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2448-F95F-4840-8027-53F0CAF45C26}" type="datetime1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729C-76AD-421A-A62E-9C609ECFB945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7012-466B-4E09-87BC-C5A3A51EB5C7}" type="datetime1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B2BF-99C7-4566-96C2-6748A8E5D4C1}" type="datetime1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 на тему: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анализа активности пользователей системы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автоматизированного проектирования с использованием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последовательных шаблонов.»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ИУ7-82Б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11B9F-135B-4EE9-A784-1C0FA859A21C}"/>
              </a:ext>
            </a:extLst>
          </p:cNvPr>
          <p:cNvSpPr txBox="1"/>
          <p:nvPr/>
        </p:nvSpPr>
        <p:spPr>
          <a:xfrm flipH="1">
            <a:off x="11178808" y="6396335"/>
            <a:ext cx="112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D085E6-0A87-43C3-BE5C-E9A5A77E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Структура программного обеспечения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CB8442-7DB8-4899-AD4A-EF25A7B9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123950"/>
            <a:ext cx="11468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0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3212DA7-C870-40ED-9C9F-C1361A03DD47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0" u="none" strike="noStrike" baseline="0" dirty="0"/>
              <a:t>Сравнительный анализ времени выполнения этапов метода</a:t>
            </a:r>
            <a:endParaRPr lang="ru-RU" sz="4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044BFF-FD7F-4C24-9971-68AAF72AC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02" y="1201751"/>
            <a:ext cx="58959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C3ED79-218A-4A76-B661-A42743A1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614" y="1814320"/>
            <a:ext cx="3818771" cy="39294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4A529D-E51E-4A96-97BD-17E7BA694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385" y="1814320"/>
            <a:ext cx="3880188" cy="39294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D77AF7-455D-41F6-AAE6-3828594AA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26" y="1814319"/>
            <a:ext cx="3824427" cy="392946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6E9992D-08DE-4AC4-B03C-21F4A6B3A7E5}"/>
              </a:ext>
            </a:extLst>
          </p:cNvPr>
          <p:cNvSpPr txBox="1">
            <a:spLocks/>
          </p:cNvSpPr>
          <p:nvPr/>
        </p:nvSpPr>
        <p:spPr>
          <a:xfrm>
            <a:off x="436894" y="1"/>
            <a:ext cx="11755105" cy="1384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Сравнительный анализ времени выполнения метода</a:t>
            </a:r>
            <a:br>
              <a:rPr lang="ru-RU" sz="4000" b="1" dirty="0"/>
            </a:br>
            <a:r>
              <a:rPr lang="ru-RU" sz="4000" b="1" dirty="0"/>
              <a:t>в зависимости от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14021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разработан и программно реализован метод анализа активности пользователей САПР с использованием поиска последовательных шаблонов.</a:t>
            </a: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именно: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активности пользователей, выбраны для них критерии оценки и проведено сравнение;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формализована задача в виде IDEF0-диаграммы;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метод анализа активности пользователей САПР с использованием поиска последовательных шаблонов;</a:t>
            </a: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программное обеспечение, реализующее описанный метод;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51435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исследованы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Перспективы дальнейшего развития</a:t>
            </a:r>
            <a:endParaRPr lang="ru-RU" sz="4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68425"/>
            <a:ext cx="11182378" cy="4121150"/>
          </a:xfrm>
        </p:spPr>
        <p:txBody>
          <a:bodyPr>
            <a:noAutofit/>
          </a:bodyPr>
          <a:lstStyle/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озможность предсказания следующей команды</a:t>
            </a: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Подсчет процента содержания найденных последовательностей в сессиях</a:t>
            </a: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времени, необходимого для выполнения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8069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Актуальность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A7F4502-0FB7-4D18-812D-2CA203B5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Показатели САПР по итогам 2021 года: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Объем мирового рынка $9,4 млрд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7,31 млн пользователей</a:t>
            </a:r>
          </a:p>
          <a:p>
            <a:pPr indent="0">
              <a:lnSpc>
                <a:spcPct val="100000"/>
              </a:lnSpc>
              <a:buNone/>
            </a:pP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Решаемые задачи: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Повышения эффективности использования системы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Оптимизация процесса разработки САПР</a:t>
            </a:r>
          </a:p>
          <a:p>
            <a:pPr marL="685800" indent="-457200">
              <a:lnSpc>
                <a:spcPct val="10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Выявления проблем взаимодействия пользователя с интерфейсом и ошибок в системе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433A2D-76C8-4CD7-8E4B-41098154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97" y="431800"/>
            <a:ext cx="5161998" cy="29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33000-B0B7-4509-AD8C-600B0EFA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863601"/>
            <a:ext cx="11182378" cy="5994398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 программно реализовать метод анализа активности пользователей САПР с использованием поиска последовательных шаблонов.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ru-RU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существующие решения в области анализа активности пользователей, выбрать для них критерии оценки и сравнить;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задачу в виде IDEF0-диаграммы;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анализа активности пользователей САПР с использованием поиска последовательных шаблонов;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обеспечение, реализующее описанный метод;</a:t>
            </a:r>
          </a:p>
          <a:p>
            <a:pPr marL="685800" indent="-457200">
              <a:lnSpc>
                <a:spcPct val="100000"/>
              </a:lnSpc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73226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551D-14D2-4A2C-A7C6-390C77AB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76" y="1011775"/>
            <a:ext cx="6942131" cy="558613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315CE8-EECC-451A-B620-01380E7FC50B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Сравнение рассмотренных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7F2072-E69E-44B3-887F-44B338B7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2808436"/>
            <a:ext cx="6096000" cy="1241128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EAC84F1B-0B39-483B-AEDA-24061172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83" y="1260640"/>
            <a:ext cx="5493312" cy="5597360"/>
          </a:xfrm>
        </p:spPr>
        <p:txBody>
          <a:bodyPr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входные данные: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о выполненных командах должны содержать информацию об их последовательности</a:t>
            </a:r>
          </a:p>
          <a:p>
            <a:pPr marL="685800" indent="-457200">
              <a:lnSpc>
                <a:spcPct val="10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Пользовательские параметры: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уровень поддержки от 0 до 1</a:t>
            </a:r>
          </a:p>
          <a:p>
            <a:pPr marL="1143000" lvl="1" indent="-457200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Минимальный и максимальный временной разрыв между командами (в секундах) </a:t>
            </a:r>
            <a:b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0 до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INT_MAX (2147483647)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0BAD8C0-238F-4A37-ABC8-E6E254934419}"/>
              </a:ext>
            </a:extLst>
          </p:cNvPr>
          <p:cNvSpPr txBox="1">
            <a:spLocks/>
          </p:cNvSpPr>
          <p:nvPr/>
        </p:nvSpPr>
        <p:spPr>
          <a:xfrm>
            <a:off x="428017" y="0"/>
            <a:ext cx="10515600" cy="86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Формализованная 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45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Уровень поддержки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Объект 2">
                <a:extLst>
                  <a:ext uri="{FF2B5EF4-FFF2-40B4-BE49-F238E27FC236}">
                    <a16:creationId xmlns:a16="http://schemas.microsoft.com/office/drawing/2014/main" id="{BE807BD8-B610-4D6D-8C36-2C8010F7B0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3717" y="1553592"/>
                <a:ext cx="8644327" cy="5304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минимальном и максимальном временном разрыве между командами от 0 до 2 секунд,</a:t>
                </a:r>
                <a:r>
                  <a:rPr lang="en-US" sz="2600" dirty="0">
                    <a:latin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</a:rPr>
                  <a:t>т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ри первые сессии содержат последовательность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&lt;1, 2&gt;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поэтому ее поддержка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ru-RU" sz="2600" dirty="0">
                  <a:latin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Объект 2">
                <a:extLst>
                  <a:ext uri="{FF2B5EF4-FFF2-40B4-BE49-F238E27FC236}">
                    <a16:creationId xmlns:a16="http://schemas.microsoft.com/office/drawing/2014/main" id="{BE807BD8-B610-4D6D-8C36-2C8010F7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717" y="1553592"/>
                <a:ext cx="8644327" cy="5304408"/>
              </a:xfrm>
              <a:prstGeom prst="rect">
                <a:avLst/>
              </a:prstGeom>
              <a:blipFill>
                <a:blip r:embed="rId3"/>
                <a:stretch>
                  <a:fillRect t="-1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C90745F-CECF-46E5-B925-CADC59C38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34755"/>
              </p:ext>
            </p:extLst>
          </p:nvPr>
        </p:nvGraphicFramePr>
        <p:xfrm>
          <a:off x="5865830" y="3636009"/>
          <a:ext cx="3340100" cy="590550"/>
        </p:xfrm>
        <a:graphic>
          <a:graphicData uri="http://schemas.openxmlformats.org/drawingml/2006/table">
            <a:tbl>
              <a:tblPr/>
              <a:tblGrid>
                <a:gridCol w="2131574">
                  <a:extLst>
                    <a:ext uri="{9D8B030D-6E8A-4147-A177-3AD203B41FA5}">
                      <a16:colId xmlns:a16="http://schemas.microsoft.com/office/drawing/2014/main" val="3713066631"/>
                    </a:ext>
                  </a:extLst>
                </a:gridCol>
                <a:gridCol w="1208526">
                  <a:extLst>
                    <a:ext uri="{9D8B030D-6E8A-4147-A177-3AD203B41FA5}">
                      <a16:colId xmlns:a16="http://schemas.microsoft.com/office/drawing/2014/main" val="233980877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Последовательность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Поддержка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03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&lt;1, 2&gt;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84303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527E0A4-85B7-41C3-AA43-D4CF5412D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66379"/>
              </p:ext>
            </p:extLst>
          </p:nvPr>
        </p:nvGraphicFramePr>
        <p:xfrm>
          <a:off x="1042397" y="680572"/>
          <a:ext cx="1990724" cy="5924560"/>
        </p:xfrm>
        <a:graphic>
          <a:graphicData uri="http://schemas.openxmlformats.org/drawingml/2006/table">
            <a:tbl>
              <a:tblPr/>
              <a:tblGrid>
                <a:gridCol w="1029022">
                  <a:extLst>
                    <a:ext uri="{9D8B030D-6E8A-4147-A177-3AD203B41FA5}">
                      <a16:colId xmlns:a16="http://schemas.microsoft.com/office/drawing/2014/main" val="1097772696"/>
                    </a:ext>
                  </a:extLst>
                </a:gridCol>
                <a:gridCol w="961702">
                  <a:extLst>
                    <a:ext uri="{9D8B030D-6E8A-4147-A177-3AD203B41FA5}">
                      <a16:colId xmlns:a16="http://schemas.microsoft.com/office/drawing/2014/main" val="9715394"/>
                    </a:ext>
                  </a:extLst>
                </a:gridCol>
              </a:tblGrid>
              <a:tr h="2962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1: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2546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96773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8739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60996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763001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2: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976623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44406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8877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8976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3949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3: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181227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4089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3774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356673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24090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Сессия 4:</a:t>
                      </a: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18" marR="7018" marT="70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03965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145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673835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982479"/>
                  </a:ext>
                </a:extLst>
              </a:tr>
              <a:tr h="29622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018" marR="7018" marT="701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1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33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ea typeface="Times New Roman" panose="02020603050405020304" pitchFamily="18" charset="0"/>
              </a:rPr>
              <a:t>Коэффициент зависимости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2C33000-B0B7-4509-AD8C-600B0EFAA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863601"/>
                <a:ext cx="11182378" cy="5994398"/>
              </a:xfrm>
            </p:spPr>
            <p:txBody>
              <a:bodyPr>
                <a:no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поддержка последовательности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&lt;1, 2, 3&gt;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равна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0.5,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 последовательностей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&lt;1&gt;, &lt;2&gt;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&lt;3&gt;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равны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0.6, 0.8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1 соответственно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 таком случае, коэффициент зависимости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6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1.042</m:t>
                    </m:r>
                  </m:oMath>
                </a14:m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ru-RU" sz="26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коэффициент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1, то команды в последовательности независимы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коэффициент 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&gt; 1,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то</a:t>
                </a:r>
                <a:r>
                  <a:rPr lang="en-US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зависимость есть</a:t>
                </a:r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02C33000-B0B7-4509-AD8C-600B0EFAA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863601"/>
                <a:ext cx="11182378" cy="5994398"/>
              </a:xfrm>
              <a:blipFill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5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Генерация последовательностей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2C613D-8865-4261-95FE-5C35BE96A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9" y="954732"/>
            <a:ext cx="11608739" cy="54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0"/>
            <a:ext cx="11763983" cy="863601"/>
          </a:xfrm>
        </p:spPr>
        <p:txBody>
          <a:bodyPr>
            <a:normAutofit/>
          </a:bodyPr>
          <a:lstStyle/>
          <a:p>
            <a:r>
              <a:rPr lang="ru-RU" sz="4000" b="1" dirty="0"/>
              <a:t>Проверка поддержки последовательности сессией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1815B5-8490-4C22-A79B-494F79BC9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863601"/>
            <a:ext cx="8509114" cy="58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1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539</Words>
  <Application>Microsoft Office PowerPoint</Application>
  <PresentationFormat>Широкоэкранный</PresentationFormat>
  <Paragraphs>132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Презентация PowerPoint</vt:lpstr>
      <vt:lpstr>Презентация PowerPoint</vt:lpstr>
      <vt:lpstr>Уровень поддержки</vt:lpstr>
      <vt:lpstr>Коэффициент зависимости</vt:lpstr>
      <vt:lpstr>Генерация последовательностей</vt:lpstr>
      <vt:lpstr>Проверка поддержки последовательности сессией</vt:lpstr>
      <vt:lpstr>Структура программного обеспечения</vt:lpstr>
      <vt:lpstr>Презентация PowerPoint</vt:lpstr>
      <vt:lpstr>Презентация PowerPoint</vt:lpstr>
      <vt:lpstr>Заключение</vt:lpstr>
      <vt:lpstr>Перспективы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</cp:lastModifiedBy>
  <cp:revision>187</cp:revision>
  <dcterms:created xsi:type="dcterms:W3CDTF">2022-09-11T14:03:03Z</dcterms:created>
  <dcterms:modified xsi:type="dcterms:W3CDTF">2023-06-01T11:25:56Z</dcterms:modified>
</cp:coreProperties>
</file>