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316" r:id="rId3"/>
    <p:sldId id="296" r:id="rId4"/>
    <p:sldId id="282" r:id="rId5"/>
    <p:sldId id="293" r:id="rId6"/>
    <p:sldId id="313" r:id="rId7"/>
    <p:sldId id="311" r:id="rId8"/>
    <p:sldId id="302" r:id="rId9"/>
    <p:sldId id="303" r:id="rId10"/>
    <p:sldId id="308" r:id="rId11"/>
    <p:sldId id="305" r:id="rId12"/>
    <p:sldId id="306" r:id="rId13"/>
    <p:sldId id="266" r:id="rId14"/>
    <p:sldId id="30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A72BB-6139-4A02-8082-35B9C9D89E0C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F92F7-6176-4844-94CE-FF1FD8377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926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39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902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648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421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191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460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042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031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232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661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867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0937E-55C8-5438-5143-025CD54D6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FC11FB-6B9F-BCDE-B48C-33C78079B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985F67-DB11-3E58-3E94-6840FBC1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D32F-C120-4D0E-9C37-E017B9568546}" type="datetime1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D64F40-6037-3B25-8177-352B80CE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113D5E-BAA2-9939-5604-5BFEB136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77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07EA8-AB4E-1820-9AFE-E592DB9E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C1996D-9EC1-CF0C-D939-7EE420412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AAC518-5319-0AFC-D71E-900EB40B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A76F-9E88-4C25-AC34-9496CF6B05A5}" type="datetime1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27985E-7359-BD1C-9F7B-969B006E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65DB83-6166-414F-AD58-90EE1358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88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9E56DD-F065-96AA-349E-1CBD70F34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AA8DF2-527B-EF01-7674-E2537C30F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DFA221-D2DE-6E14-96F8-72404E95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EFB0-B7CC-46E1-93CA-7CBDF3DD5763}" type="datetime1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84494F-9E2A-9AB0-2253-B35CE6B4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3412AD-8325-F929-5E41-2275947E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03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0F235-5D59-5445-B09E-8828D191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E12948-C655-5729-9648-F3BA420CC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709C3D-DB1C-7C7A-426B-0A289D6D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63C6-2E24-4C53-A45A-54950449F445}" type="datetime1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4278D-3699-20DA-9B50-A361BFE7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B91300-7A27-7570-BA6F-C1061918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6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DD677-92CA-0CE6-AF83-FF187664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1B9312-2DC1-A3A6-A8B5-C58633E75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49BEA5-ADE4-6312-AEE6-00F9CF7B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CBC4-0F2F-47CB-B3E5-FEFB02445499}" type="datetime1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229137-067A-028D-62C9-3DD8F0C6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BCBA64-6F0A-2BBE-662C-484EC887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71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0BCC5-548D-240F-B29B-F6D08919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266705-4DB3-7797-2B85-30B1F9CA3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AC959A-FAF4-0E23-7A61-5E26753E3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A24D64-E1AE-E75A-BFC7-2430EADB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A9EE1-5AB8-4E59-965C-274797A469D4}" type="datetime1">
              <a:rPr lang="ru-RU" smtClean="0"/>
              <a:t>29.05.2023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054644-7F8E-E618-0F2C-C678C2E3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6B2428-EB57-AAE4-0EB5-6E18DAA2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94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827E7-2288-0261-1833-6A92483A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8BFD96-89BA-346B-67BB-A1B85A082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BB57C1-33C0-6B05-AF45-165AAD886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34AF6B-5CE7-364C-75E7-DF1879C61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C005CB-F26F-7CC8-DB0C-296A33F83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0FB430-A15F-E6D8-FB34-5C16971E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3C64-03F7-434D-B18D-FA6C3C8C1E4A}" type="datetime1">
              <a:rPr lang="ru-RU" smtClean="0"/>
              <a:t>29.05.2023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77475ED-5251-C5D8-5DFC-A45848AD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B6D6ADA-D0D8-3732-DB26-C4B2F3B5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63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0D515-D2A7-E33A-3BED-92421C02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C80F82-5134-D9ED-7FB6-AA053246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AB51-AD61-4418-AEE1-AA4936610230}" type="datetime1">
              <a:rPr lang="ru-RU" smtClean="0"/>
              <a:t>29.05.2023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0DE015A-D431-C49B-3CE7-E6971A8C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77E66C-C024-4C7B-E860-2BFB3BF9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90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47E665-3C7D-C3CF-ECD5-8A65966A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2448-F95F-4840-8027-53F0CAF45C26}" type="datetime1">
              <a:rPr lang="ru-RU" smtClean="0"/>
              <a:t>29.05.2023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E44D2F-3AF2-BAC4-AADA-B52E989E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43D0F0-95CA-EB27-16CC-722ED9A2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14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63E789-5C62-E6A6-B28A-DB9914B1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D410C6-5B4D-C0CB-98D7-6CCFFCA99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5B8D8-0FF4-9421-B21C-6673DD49F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3C4379-591E-75C8-0751-7B4A5342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729C-76AD-421A-A62E-9C609ECFB945}" type="datetime1">
              <a:rPr lang="ru-RU" smtClean="0"/>
              <a:t>29.05.2023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7F2FEB-1D76-F40D-49AB-A4C20D40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1589D7-ED8B-D6BC-26F5-CB64B199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8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B07D8-E62B-E9C6-98DD-6490A1BF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3AEE97-88C8-7323-8FFA-3E1BA09CA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FDDFF6-0E3E-CAB9-3B65-F71061A27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ED1ACB-901A-F826-6547-BCDA5EE6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7012-466B-4E09-87BC-C5A3A51EB5C7}" type="datetime1">
              <a:rPr lang="ru-RU" smtClean="0"/>
              <a:t>29.05.2023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76917D-3905-B244-E15B-B949D0D9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D8DDEF-F362-9CD6-7909-7CEE7FBA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D7AF1-73E7-B31D-EA4E-0FAA4079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AAA12D-E94F-E1FE-66FB-1E8DFDD75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6BF91A-D549-1656-5303-272424CC5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7B2BF-99C7-4566-96C2-6748A8E5D4C1}" type="datetime1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63D98-1AAF-635E-370F-DF13A5FE2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7FD91C-1072-27D7-158A-27B81213F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63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21B40FA-15C0-1BF8-9C71-A3DCDD06010D}"/>
              </a:ext>
            </a:extLst>
          </p:cNvPr>
          <p:cNvSpPr txBox="1"/>
          <p:nvPr/>
        </p:nvSpPr>
        <p:spPr>
          <a:xfrm>
            <a:off x="768953" y="2828835"/>
            <a:ext cx="106540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бакалавра на тему:</a:t>
            </a:r>
          </a:p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«Метод анализа активности пользователей системы</a:t>
            </a:r>
          </a:p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автоматизированного проектирования с использованием</a:t>
            </a:r>
          </a:p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поиска последовательных шаблонов.»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DDE5F98-6B3C-44A8-A58E-F9459A0C7A3B}"/>
              </a:ext>
            </a:extLst>
          </p:cNvPr>
          <p:cNvSpPr/>
          <p:nvPr/>
        </p:nvSpPr>
        <p:spPr>
          <a:xfrm>
            <a:off x="0" y="5657671"/>
            <a:ext cx="80431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Пронин Арсений Сергеевич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ИУ7-82Б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Никульшина Татьяна Александровна</a:t>
            </a:r>
          </a:p>
        </p:txBody>
      </p:sp>
      <p:pic>
        <p:nvPicPr>
          <p:cNvPr id="6" name="Picture 2" descr="Gerb-BMSTU_01">
            <a:extLst>
              <a:ext uri="{FF2B5EF4-FFF2-40B4-BE49-F238E27FC236}">
                <a16:creationId xmlns:a16="http://schemas.microsoft.com/office/drawing/2014/main" id="{3F89EA51-3907-4F49-BDC0-65FC04CB0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64" y="285173"/>
            <a:ext cx="1308426" cy="147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44C7AB8-BA9F-4CA4-A867-7AF2715BEA3E}"/>
              </a:ext>
            </a:extLst>
          </p:cNvPr>
          <p:cNvSpPr/>
          <p:nvPr/>
        </p:nvSpPr>
        <p:spPr>
          <a:xfrm>
            <a:off x="1758690" y="293688"/>
            <a:ext cx="99830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имени Н.Э. Баумана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(МГТУ им. Н.Э. Баумана)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911B9F-135B-4EE9-A784-1C0FA859A21C}"/>
              </a:ext>
            </a:extLst>
          </p:cNvPr>
          <p:cNvSpPr txBox="1"/>
          <p:nvPr/>
        </p:nvSpPr>
        <p:spPr>
          <a:xfrm flipH="1">
            <a:off x="11178808" y="6396335"/>
            <a:ext cx="112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 г.</a:t>
            </a:r>
          </a:p>
        </p:txBody>
      </p:sp>
    </p:spTree>
    <p:extLst>
      <p:ext uri="{BB962C8B-B14F-4D97-AF65-F5344CB8AC3E}">
        <p14:creationId xmlns:p14="http://schemas.microsoft.com/office/powerpoint/2010/main" val="79262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10</a:t>
            </a:fld>
            <a:endParaRPr lang="ru-RU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1D085E6-0A87-43C3-BE5C-E9A5A77E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Структура программного обеспечения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0CB8442-7DB8-4899-AD4A-EF25A7B91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1123950"/>
            <a:ext cx="114681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09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11</a:t>
            </a:fld>
            <a:endParaRPr lang="ru-RU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63212DA7-C870-40ED-9C9F-C1361A03DD47}"/>
              </a:ext>
            </a:extLst>
          </p:cNvPr>
          <p:cNvSpPr txBox="1">
            <a:spLocks/>
          </p:cNvSpPr>
          <p:nvPr/>
        </p:nvSpPr>
        <p:spPr>
          <a:xfrm>
            <a:off x="436894" y="1"/>
            <a:ext cx="11755105" cy="1384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i="0" u="none" strike="noStrike" baseline="0" dirty="0"/>
              <a:t>Сравнительный анализ времени выполнения этапов метода</a:t>
            </a:r>
            <a:endParaRPr lang="ru-RU" sz="4000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E044BFF-FD7F-4C24-9971-68AAF72AC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802" y="1201751"/>
            <a:ext cx="58959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07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12</a:t>
            </a:fld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9C3ED79-218A-4A76-B661-A42743A1F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614" y="1814320"/>
            <a:ext cx="3818771" cy="392946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04A529D-E51E-4A96-97BD-17E7BA694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385" y="1814320"/>
            <a:ext cx="3880188" cy="392945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5D77AF7-455D-41F6-AAE6-3828594AA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426" y="1814319"/>
            <a:ext cx="3824427" cy="3929460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96E9992D-08DE-4AC4-B03C-21F4A6B3A7E5}"/>
              </a:ext>
            </a:extLst>
          </p:cNvPr>
          <p:cNvSpPr txBox="1">
            <a:spLocks/>
          </p:cNvSpPr>
          <p:nvPr/>
        </p:nvSpPr>
        <p:spPr>
          <a:xfrm>
            <a:off x="436894" y="1"/>
            <a:ext cx="11755105" cy="1384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/>
              <a:t>Сравнительный анализ времени выполнения метода</a:t>
            </a:r>
            <a:br>
              <a:rPr lang="ru-RU" sz="4000" b="1" dirty="0"/>
            </a:br>
            <a:r>
              <a:rPr lang="ru-RU" sz="4000" b="1" dirty="0"/>
              <a:t>в зависимости от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3140211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Заключение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13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C33000-B0B7-4509-AD8C-600B0EFA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863601"/>
            <a:ext cx="11182378" cy="5994398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итогу проделанной работы была достигнута </a:t>
            </a:r>
            <a:r>
              <a:rPr lang="ru-RU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разработан и программно реализован метод анализа активности пользователей САПР с использованием поиска последовательных шаблонов.</a:t>
            </a:r>
          </a:p>
          <a:p>
            <a:pPr indent="0">
              <a:lnSpc>
                <a:spcPct val="100000"/>
              </a:lnSpc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Также были решены все поставленные </a:t>
            </a:r>
            <a:r>
              <a:rPr lang="ru-RU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а именно:</a:t>
            </a:r>
          </a:p>
          <a:p>
            <a:pPr marL="7429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рассмотрены существующие решения в области анализа активности пользователей, выбраны для них критерии оценки и проведено сравнение;</a:t>
            </a:r>
          </a:p>
          <a:p>
            <a:pPr marL="7429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формализована задача в виде IDEF0-диаграммы;</a:t>
            </a:r>
          </a:p>
          <a:p>
            <a:pPr marL="7429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 метод анализа активности пользователей САПР с использованием поиска последовательных шаблонов;</a:t>
            </a:r>
          </a:p>
          <a:p>
            <a:pPr marL="7429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разработано программное обеспечение, реализующее описанный метод;</a:t>
            </a:r>
            <a:endParaRPr lang="ru-RU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исследованы характеристики разработанного метода.</a:t>
            </a:r>
          </a:p>
        </p:txBody>
      </p:sp>
    </p:spTree>
    <p:extLst>
      <p:ext uri="{BB962C8B-B14F-4D97-AF65-F5344CB8AC3E}">
        <p14:creationId xmlns:p14="http://schemas.microsoft.com/office/powerpoint/2010/main" val="1045649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>
                <a:effectLst/>
                <a:ea typeface="Times New Roman" panose="02020603050405020304" pitchFamily="18" charset="0"/>
              </a:rPr>
              <a:t>Перспективы дальнейшего развития</a:t>
            </a:r>
            <a:endParaRPr lang="ru-RU" sz="4000" b="1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14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C33000-B0B7-4509-AD8C-600B0EFA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368425"/>
            <a:ext cx="11182378" cy="4121150"/>
          </a:xfrm>
        </p:spPr>
        <p:txBody>
          <a:bodyPr>
            <a:noAutofit/>
          </a:bodyPr>
          <a:lstStyle/>
          <a:p>
            <a:pPr marL="685800" indent="-457200">
              <a:lnSpc>
                <a:spcPct val="100000"/>
              </a:lnSpc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озможность предсказания следующей команды</a:t>
            </a:r>
          </a:p>
          <a:p>
            <a:pPr marL="685800" indent="-457200">
              <a:lnSpc>
                <a:spcPct val="100000"/>
              </a:lnSpc>
            </a:pPr>
            <a:endParaRPr lang="en-US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-457200">
              <a:lnSpc>
                <a:spcPct val="100000"/>
              </a:lnSpc>
            </a:pP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-457200">
              <a:lnSpc>
                <a:spcPct val="100000"/>
              </a:lnSpc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Подсчет процента содержания найденных последовательностей в сессиях</a:t>
            </a:r>
          </a:p>
          <a:p>
            <a:pPr marL="685800" indent="-457200">
              <a:lnSpc>
                <a:spcPct val="100000"/>
              </a:lnSpc>
            </a:pPr>
            <a:endParaRPr lang="en-US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-457200">
              <a:lnSpc>
                <a:spcPct val="100000"/>
              </a:lnSpc>
            </a:pP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-457200">
              <a:lnSpc>
                <a:spcPct val="100000"/>
              </a:lnSpc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Оценка времени, необходимого для выполнения последовательности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96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Актуальность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2</a:t>
            </a:fld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BA7F4502-0FB7-4D18-812D-2CA203B53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863601"/>
            <a:ext cx="11182378" cy="5994398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Показатели САПР по итогам 2021 года:</a:t>
            </a:r>
            <a:endParaRPr lang="en-US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-457200">
              <a:lnSpc>
                <a:spcPct val="100000"/>
              </a:lnSpc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Объем мирового рынка $9,4 млрд</a:t>
            </a:r>
          </a:p>
          <a:p>
            <a:pPr marL="685800" indent="-457200">
              <a:lnSpc>
                <a:spcPct val="100000"/>
              </a:lnSpc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7,31 млн пользователей</a:t>
            </a:r>
          </a:p>
          <a:p>
            <a:pPr indent="0">
              <a:lnSpc>
                <a:spcPct val="100000"/>
              </a:lnSpc>
              <a:buNone/>
            </a:pPr>
            <a:endParaRPr lang="ru-RU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</a:pPr>
            <a:endParaRPr lang="en-US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Решаемые задачи:</a:t>
            </a:r>
          </a:p>
          <a:p>
            <a:pPr marL="685800" indent="-457200">
              <a:lnSpc>
                <a:spcPct val="100000"/>
              </a:lnSpc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Оптимизация пользовательского опыта</a:t>
            </a:r>
            <a:endParaRPr lang="en-US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-457200">
              <a:lnSpc>
                <a:spcPct val="100000"/>
              </a:lnSpc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Улучшение процесса разработки</a:t>
            </a:r>
          </a:p>
          <a:p>
            <a:pPr marL="685800" indent="-457200">
              <a:lnSpc>
                <a:spcPct val="100000"/>
              </a:lnSpc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Выявление необычного или нежелательного поведения</a:t>
            </a:r>
            <a:endParaRPr lang="en-US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</a:pPr>
            <a:endParaRPr lang="ru-RU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B433A2D-76C8-4CD7-8E4B-410981544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397" y="431800"/>
            <a:ext cx="5161998" cy="294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4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Цель и задачи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3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C33000-B0B7-4509-AD8C-600B0EFA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863601"/>
            <a:ext cx="11182378" cy="5994398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Цель: 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и программно реализовать метод анализа активности пользователей САПР с использованием поиска последовательных шаблонов.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ru-RU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685800" indent="-45720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рассмотреть существующие решения в области анализа активности пользователей, выбрать для них критерии оценки и сравнить;</a:t>
            </a:r>
          </a:p>
          <a:p>
            <a:pPr marL="685800" indent="-45720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формализовать задачу в виде IDEF0-диаграммы;</a:t>
            </a:r>
          </a:p>
          <a:p>
            <a:pPr marL="685800" indent="-45720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метод анализа активности пользователей САПР с использованием поиска последовательных шаблонов;</a:t>
            </a:r>
          </a:p>
          <a:p>
            <a:pPr marL="685800" indent="-45720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программное обеспечение, реализующее описанный метод;</a:t>
            </a:r>
          </a:p>
          <a:p>
            <a:pPr marL="685800" indent="-45720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исследовать характеристики разработанного метода.</a:t>
            </a:r>
          </a:p>
        </p:txBody>
      </p:sp>
    </p:spTree>
    <p:extLst>
      <p:ext uri="{BB962C8B-B14F-4D97-AF65-F5344CB8AC3E}">
        <p14:creationId xmlns:p14="http://schemas.microsoft.com/office/powerpoint/2010/main" val="273226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4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C3551D-14D2-4A2C-A7C6-390C77ABE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476" y="1011775"/>
            <a:ext cx="6942131" cy="5586131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C315CE8-EECC-451A-B620-01380E7FC50B}"/>
              </a:ext>
            </a:extLst>
          </p:cNvPr>
          <p:cNvSpPr txBox="1">
            <a:spLocks/>
          </p:cNvSpPr>
          <p:nvPr/>
        </p:nvSpPr>
        <p:spPr>
          <a:xfrm>
            <a:off x="428017" y="0"/>
            <a:ext cx="10515600" cy="863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/>
              <a:t>Сравнение рассмотренных методов</a:t>
            </a:r>
          </a:p>
        </p:txBody>
      </p:sp>
    </p:spTree>
    <p:extLst>
      <p:ext uri="{BB962C8B-B14F-4D97-AF65-F5344CB8AC3E}">
        <p14:creationId xmlns:p14="http://schemas.microsoft.com/office/powerpoint/2010/main" val="64974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5</a:t>
            </a:fld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B7F2072-E69E-44B3-887F-44B338B78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495" y="2808436"/>
            <a:ext cx="6096000" cy="1241128"/>
          </a:xfrm>
          <a:prstGeom prst="rect">
            <a:avLst/>
          </a:prstGeom>
        </p:spPr>
      </p:pic>
      <p:sp>
        <p:nvSpPr>
          <p:cNvPr id="14" name="Объект 2">
            <a:extLst>
              <a:ext uri="{FF2B5EF4-FFF2-40B4-BE49-F238E27FC236}">
                <a16:creationId xmlns:a16="http://schemas.microsoft.com/office/drawing/2014/main" id="{EAC84F1B-0B39-483B-AEDA-240611728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83" y="1260640"/>
            <a:ext cx="5493312" cy="5597360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Ограничения на входные данные:</a:t>
            </a:r>
          </a:p>
          <a:p>
            <a:pPr marL="685800" indent="-457200">
              <a:lnSpc>
                <a:spcPct val="100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Данные о выполненных командах должны содержать информацию об их последовательности</a:t>
            </a:r>
          </a:p>
          <a:p>
            <a:pPr marL="685800" indent="-457200">
              <a:lnSpc>
                <a:spcPct val="100000"/>
              </a:lnSpc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Пользовательские параметры:</a:t>
            </a:r>
          </a:p>
          <a:p>
            <a:pPr marL="1143000" lvl="1" indent="-457200">
              <a:lnSpc>
                <a:spcPct val="10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Минимальный уровень поддержки от 0 до 1</a:t>
            </a:r>
          </a:p>
          <a:p>
            <a:pPr marL="1143000" lvl="1" indent="-457200">
              <a:lnSpc>
                <a:spcPct val="10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Минимальный и максимальный временной разрыв между командами (в секундах)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 0 до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INT_MAX (2147483647)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0BAD8C0-238F-4A37-ABC8-E6E254934419}"/>
              </a:ext>
            </a:extLst>
          </p:cNvPr>
          <p:cNvSpPr txBox="1">
            <a:spLocks/>
          </p:cNvSpPr>
          <p:nvPr/>
        </p:nvSpPr>
        <p:spPr>
          <a:xfrm>
            <a:off x="428017" y="0"/>
            <a:ext cx="10515600" cy="863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/>
              <a:t>Формализованная постановка задачи</a:t>
            </a:r>
          </a:p>
        </p:txBody>
      </p:sp>
    </p:spTree>
    <p:extLst>
      <p:ext uri="{BB962C8B-B14F-4D97-AF65-F5344CB8AC3E}">
        <p14:creationId xmlns:p14="http://schemas.microsoft.com/office/powerpoint/2010/main" val="32451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>
                <a:effectLst/>
                <a:ea typeface="Times New Roman" panose="02020603050405020304" pitchFamily="18" charset="0"/>
              </a:rPr>
              <a:t>Уровень поддержки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6</a:t>
            </a:fld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Объект 2">
                <a:extLst>
                  <a:ext uri="{FF2B5EF4-FFF2-40B4-BE49-F238E27FC236}">
                    <a16:creationId xmlns:a16="http://schemas.microsoft.com/office/drawing/2014/main" id="{BE807BD8-B610-4D6D-8C36-2C8010F7B0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13717" y="1553592"/>
                <a:ext cx="8644327" cy="53044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lnSpc>
                    <a:spcPct val="100000"/>
                  </a:lnSpc>
                  <a:buNone/>
                </a:pP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При минимальном и максимальном временном разрыве между командами от 0 до 2 секунд,</a:t>
                </a:r>
                <a:r>
                  <a:rPr lang="en-US" sz="2600" dirty="0">
                    <a:latin typeface="Times New Roman" panose="02020603050405020304" pitchFamily="18" charset="0"/>
                  </a:rPr>
                  <a:t> </a:t>
                </a:r>
                <a:r>
                  <a:rPr lang="ru-RU" sz="2600" dirty="0">
                    <a:latin typeface="Times New Roman" panose="02020603050405020304" pitchFamily="18" charset="0"/>
                  </a:rPr>
                  <a:t>т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ри первые сессии содержат последовательность </a:t>
                </a:r>
                <a:r>
                  <a:rPr lang="en-US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&lt;1, 2&gt;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поэтому ее поддержка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600" i="1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ru-RU" sz="2600" dirty="0">
                  <a:latin typeface="Times New Roman" panose="02020603050405020304" pitchFamily="18" charset="0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ru-RU" sz="26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1" name="Объект 2">
                <a:extLst>
                  <a:ext uri="{FF2B5EF4-FFF2-40B4-BE49-F238E27FC236}">
                    <a16:creationId xmlns:a16="http://schemas.microsoft.com/office/drawing/2014/main" id="{BE807BD8-B610-4D6D-8C36-2C8010F7B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717" y="1553592"/>
                <a:ext cx="8644327" cy="5304408"/>
              </a:xfrm>
              <a:prstGeom prst="rect">
                <a:avLst/>
              </a:prstGeom>
              <a:blipFill>
                <a:blip r:embed="rId3"/>
                <a:stretch>
                  <a:fillRect t="-10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C90745F-CECF-46E5-B925-CADC59C38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434755"/>
              </p:ext>
            </p:extLst>
          </p:nvPr>
        </p:nvGraphicFramePr>
        <p:xfrm>
          <a:off x="5865830" y="3636009"/>
          <a:ext cx="3340100" cy="590550"/>
        </p:xfrm>
        <a:graphic>
          <a:graphicData uri="http://schemas.openxmlformats.org/drawingml/2006/table">
            <a:tbl>
              <a:tblPr/>
              <a:tblGrid>
                <a:gridCol w="2131574">
                  <a:extLst>
                    <a:ext uri="{9D8B030D-6E8A-4147-A177-3AD203B41FA5}">
                      <a16:colId xmlns:a16="http://schemas.microsoft.com/office/drawing/2014/main" val="3713066631"/>
                    </a:ext>
                  </a:extLst>
                </a:gridCol>
                <a:gridCol w="1208526">
                  <a:extLst>
                    <a:ext uri="{9D8B030D-6E8A-4147-A177-3AD203B41FA5}">
                      <a16:colId xmlns:a16="http://schemas.microsoft.com/office/drawing/2014/main" val="2339808776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Последовательность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Поддержка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5030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&lt;1, 2&gt;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384303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3527E0A4-85B7-41C3-AA43-D4CF5412D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466379"/>
              </p:ext>
            </p:extLst>
          </p:nvPr>
        </p:nvGraphicFramePr>
        <p:xfrm>
          <a:off x="1042397" y="680572"/>
          <a:ext cx="1990724" cy="5924560"/>
        </p:xfrm>
        <a:graphic>
          <a:graphicData uri="http://schemas.openxmlformats.org/drawingml/2006/table">
            <a:tbl>
              <a:tblPr/>
              <a:tblGrid>
                <a:gridCol w="1029022">
                  <a:extLst>
                    <a:ext uri="{9D8B030D-6E8A-4147-A177-3AD203B41FA5}">
                      <a16:colId xmlns:a16="http://schemas.microsoft.com/office/drawing/2014/main" val="1097772696"/>
                    </a:ext>
                  </a:extLst>
                </a:gridCol>
                <a:gridCol w="961702">
                  <a:extLst>
                    <a:ext uri="{9D8B030D-6E8A-4147-A177-3AD203B41FA5}">
                      <a16:colId xmlns:a16="http://schemas.microsoft.com/office/drawing/2014/main" val="9715394"/>
                    </a:ext>
                  </a:extLst>
                </a:gridCol>
              </a:tblGrid>
              <a:tr h="296228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Сессия 1: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225465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Время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Команда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396773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287397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609967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763001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Сессия 2: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976623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Время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Команда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744406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188777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989765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339495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Сессия 3: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181227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Время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Команда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440899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37749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356673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240905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Сессия 4: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039659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Время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Команда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01459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673835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982479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12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339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>
                <a:effectLst/>
                <a:ea typeface="Times New Roman" panose="02020603050405020304" pitchFamily="18" charset="0"/>
              </a:rPr>
              <a:t>Коэффициент зависимости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7</a:t>
            </a:fld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02C33000-B0B7-4509-AD8C-600B0EFAA2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017" y="863601"/>
                <a:ext cx="11182378" cy="5994398"/>
              </a:xfrm>
            </p:spPr>
            <p:txBody>
              <a:bodyPr>
                <a:no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Пусть поддержка последовательности </a:t>
                </a:r>
                <a:r>
                  <a:rPr lang="en-US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&lt;1, 2, 3&gt; 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равна </a:t>
                </a:r>
                <a:r>
                  <a:rPr lang="en-US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0.5, 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а последовательностей </a:t>
                </a:r>
                <a:r>
                  <a:rPr lang="en-US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&lt;1&gt;, &lt;2&gt; 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 </a:t>
                </a:r>
                <a:r>
                  <a:rPr lang="en-US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&lt;3&gt; 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равны </a:t>
                </a:r>
                <a:r>
                  <a:rPr lang="en-US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0.6, 0.8 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 1 соответственно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 таком случае, коэффициент зависимости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6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0.6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0.8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ru-RU" sz="2600" b="0" i="1" smtClean="0">
                        <a:latin typeface="Cambria Math" panose="02040503050406030204" pitchFamily="18" charset="0"/>
                      </a:rPr>
                      <m:t>1.042</m:t>
                    </m:r>
                  </m:oMath>
                </a14:m>
                <a:endParaRPr lang="ru-RU" sz="26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6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ru-RU" sz="26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Если коэффициент </a:t>
                </a:r>
                <a:r>
                  <a:rPr lang="en-US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&lt;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 1, то команды в последовательности независимы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Если коэффициент </a:t>
                </a:r>
                <a:r>
                  <a:rPr lang="en-US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&gt; 1, 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то</a:t>
                </a:r>
                <a:r>
                  <a:rPr lang="en-US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зависимость есть</a:t>
                </a:r>
              </a:p>
            </p:txBody>
          </p:sp>
        </mc:Choice>
        <mc:Fallback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02C33000-B0B7-4509-AD8C-600B0EFAA2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017" y="863601"/>
                <a:ext cx="11182378" cy="5994398"/>
              </a:xfrm>
              <a:blipFill>
                <a:blip r:embed="rId3"/>
                <a:stretch>
                  <a:fillRect t="-10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752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Генерация последовательностей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8</a:t>
            </a:fld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22C613D-8865-4261-95FE-5C35BE96A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59" y="954732"/>
            <a:ext cx="11608739" cy="540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98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6" y="0"/>
            <a:ext cx="11763983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Проверка поддержки последовательности сессией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9</a:t>
            </a:fld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81815B5-8490-4C22-A79B-494F79BC9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60" y="863601"/>
            <a:ext cx="8509114" cy="586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715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3171</TotalTime>
  <Words>533</Words>
  <Application>Microsoft Office PowerPoint</Application>
  <PresentationFormat>Широкоэкранный</PresentationFormat>
  <Paragraphs>132</Paragraphs>
  <Slides>14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Актуальность</vt:lpstr>
      <vt:lpstr>Цель и задачи</vt:lpstr>
      <vt:lpstr>Презентация PowerPoint</vt:lpstr>
      <vt:lpstr>Презентация PowerPoint</vt:lpstr>
      <vt:lpstr>Уровень поддержки</vt:lpstr>
      <vt:lpstr>Коэффициент зависимости</vt:lpstr>
      <vt:lpstr>Генерация последовательностей</vt:lpstr>
      <vt:lpstr>Проверка поддержки последовательности сессией</vt:lpstr>
      <vt:lpstr>Структура программного обеспечения</vt:lpstr>
      <vt:lpstr>Презентация PowerPoint</vt:lpstr>
      <vt:lpstr>Презентация PowerPoint</vt:lpstr>
      <vt:lpstr>Заключение</vt:lpstr>
      <vt:lpstr>Перспективы дальнейшего развития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Климов</dc:creator>
  <cp:lastModifiedBy>Arseny</cp:lastModifiedBy>
  <cp:revision>182</cp:revision>
  <dcterms:created xsi:type="dcterms:W3CDTF">2022-09-11T14:03:03Z</dcterms:created>
  <dcterms:modified xsi:type="dcterms:W3CDTF">2023-05-29T16:32:14Z</dcterms:modified>
</cp:coreProperties>
</file>