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4686541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GB"/>
              <a:t>Welcome, </a:t>
            </a:r>
          </a:p>
          <a:p>
            <a:endParaRPr lang="en-GB"/>
          </a:p>
          <a:p>
            <a:pPr>
              <a:buNone/>
            </a:pPr>
            <a:r>
              <a:rPr lang="en-GB"/>
              <a:t>We are PSTMetro and today we are going to pitch to you our software program that we have produced for the people of Prague.</a:t>
            </a:r>
          </a:p>
        </p:txBody>
      </p:sp>
    </p:spTree>
    <p:extLst>
      <p:ext uri="{BB962C8B-B14F-4D97-AF65-F5344CB8AC3E}">
        <p14:creationId xmlns:p14="http://schemas.microsoft.com/office/powerpoint/2010/main" val="226683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None/>
            </a:pPr>
            <a:r>
              <a:rPr lang="en-GB">
                <a:solidFill>
                  <a:schemeClr val="dk1"/>
                </a:solidFill>
              </a:rPr>
              <a:t>The objective of this task was to create a journey planner for the Prague Metro system. This system allows a person with minimal technical ability to easily access and plan a journey through Prague. This project was authorized by the Prague City Council (PCC).</a:t>
            </a:r>
          </a:p>
          <a:p>
            <a:endParaRPr lang="en-GB">
              <a:solidFill>
                <a:schemeClr val="dk1"/>
              </a:solidFill>
            </a:endParaRPr>
          </a:p>
        </p:txBody>
      </p:sp>
    </p:spTree>
    <p:extLst>
      <p:ext uri="{BB962C8B-B14F-4D97-AF65-F5344CB8AC3E}">
        <p14:creationId xmlns:p14="http://schemas.microsoft.com/office/powerpoint/2010/main" val="239074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en-GB">
                <a:solidFill>
                  <a:schemeClr val="dk1"/>
                </a:solidFill>
              </a:rPr>
              <a:t>Our goal was to create a system which is simple, elegant, manageable and expandable.</a:t>
            </a:r>
          </a:p>
          <a:p>
            <a:pPr marL="457200" lvl="0" indent="-298450" rtl="0">
              <a:lnSpc>
                <a:spcPct val="115000"/>
              </a:lnSpc>
              <a:buClr>
                <a:schemeClr val="dk1"/>
              </a:buClr>
              <a:buSzPct val="100000"/>
              <a:buFont typeface="Arial"/>
              <a:buChar char="●"/>
            </a:pPr>
            <a:r>
              <a:rPr lang="en-GB">
                <a:solidFill>
                  <a:schemeClr val="dk1"/>
                </a:solidFill>
              </a:rPr>
              <a:t>Simplistic: A minimal interface as to reduce the possibility of incorrect user input.</a:t>
            </a:r>
          </a:p>
          <a:p>
            <a:pPr marL="457200" lvl="0" indent="-298450" rtl="0">
              <a:lnSpc>
                <a:spcPct val="115000"/>
              </a:lnSpc>
              <a:buClr>
                <a:schemeClr val="dk1"/>
              </a:buClr>
              <a:buSzPct val="100000"/>
              <a:buFont typeface="Arial"/>
              <a:buChar char="●"/>
            </a:pPr>
            <a:r>
              <a:rPr lang="en-GB">
                <a:solidFill>
                  <a:schemeClr val="dk1"/>
                </a:solidFill>
              </a:rPr>
              <a:t>Elegant: Making the application appealing will ensure that the application is used over of its competitors.</a:t>
            </a:r>
          </a:p>
          <a:p>
            <a:pPr marL="457200" lvl="0" indent="-298450" rtl="0">
              <a:lnSpc>
                <a:spcPct val="115000"/>
              </a:lnSpc>
              <a:buClr>
                <a:schemeClr val="dk1"/>
              </a:buClr>
              <a:buSzPct val="100000"/>
              <a:buFont typeface="Arial"/>
              <a:buChar char="●"/>
            </a:pPr>
            <a:r>
              <a:rPr lang="en-GB">
                <a:solidFill>
                  <a:schemeClr val="dk1"/>
                </a:solidFill>
              </a:rPr>
              <a:t>Manageable: The application must be able to efficiently manage and add ‘Metro Systems’.</a:t>
            </a:r>
          </a:p>
          <a:p>
            <a:pPr marL="457200" lvl="0" indent="-298450" rtl="0">
              <a:lnSpc>
                <a:spcPct val="115000"/>
              </a:lnSpc>
              <a:buClr>
                <a:schemeClr val="dk1"/>
              </a:buClr>
              <a:buSzPct val="100000"/>
              <a:buFont typeface="Arial"/>
              <a:buChar char="●"/>
            </a:pPr>
            <a:r>
              <a:rPr lang="en-GB">
                <a:solidFill>
                  <a:schemeClr val="dk1"/>
                </a:solidFill>
              </a:rPr>
              <a:t>Extendible: The interface must be able to easily accommodate extra functionality that will not be included in the first iteration of the application.</a:t>
            </a:r>
          </a:p>
          <a:p>
            <a:pPr lvl="0" rtl="0">
              <a:spcBef>
                <a:spcPts val="600"/>
              </a:spcBef>
              <a:buNone/>
            </a:pPr>
            <a:r>
              <a:rPr lang="en-GB">
                <a:solidFill>
                  <a:schemeClr val="dk1"/>
                </a:solidFill>
              </a:rPr>
              <a:t>We used a shortest path algorithm called Dijkstra’s.The algorithm would map the entire metro system and find the shortest paths to all other stations. This is efficient when the user of the application is trying to find the shortest path to a destination neighbouring two or more stations as the application would not have to re-compute the journeys.</a:t>
            </a:r>
          </a:p>
        </p:txBody>
      </p:sp>
    </p:spTree>
    <p:extLst>
      <p:ext uri="{BB962C8B-B14F-4D97-AF65-F5344CB8AC3E}">
        <p14:creationId xmlns:p14="http://schemas.microsoft.com/office/powerpoint/2010/main" val="413425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en-GB">
                <a:solidFill>
                  <a:schemeClr val="dk1"/>
                </a:solidFill>
              </a:rPr>
              <a:t>Custom Lists- Lists are a data structure thats consists of a group of nodes, which together represent a sequence.</a:t>
            </a:r>
            <a:br>
              <a:rPr lang="en-GB">
                <a:solidFill>
                  <a:schemeClr val="dk1"/>
                </a:solidFill>
              </a:rPr>
            </a:br>
            <a:r>
              <a:rPr lang="en-GB">
                <a:solidFill>
                  <a:schemeClr val="dk1"/>
                </a:solidFill>
              </a:rPr>
              <a:t>Custom Sets- A set is a collection that cannot contain duplicates.</a:t>
            </a:r>
          </a:p>
          <a:p>
            <a:pPr lvl="0" rtl="0">
              <a:spcBef>
                <a:spcPts val="600"/>
              </a:spcBef>
              <a:buNone/>
            </a:pPr>
            <a:r>
              <a:rPr lang="en-GB">
                <a:solidFill>
                  <a:schemeClr val="dk1"/>
                </a:solidFill>
              </a:rPr>
              <a:t>Custom Maps-A Map is an object that maps keep values. A map cannot contain duplicate keys.</a:t>
            </a:r>
          </a:p>
          <a:p>
            <a:pPr lvl="0" rtl="0">
              <a:spcBef>
                <a:spcPts val="600"/>
              </a:spcBef>
              <a:buNone/>
            </a:pPr>
            <a:r>
              <a:rPr lang="en-GB">
                <a:solidFill>
                  <a:schemeClr val="dk1"/>
                </a:solidFill>
              </a:rPr>
              <a:t>The reason behind our decision to use customised maps, sets and lists, as our data structures, is so that the software is fully expandable. However, we decided that it was unnecessary to include these custom data structures throughout our program to increase efficiency and allow for an easily maintainable product for future java developers.</a:t>
            </a:r>
          </a:p>
          <a:p>
            <a:endParaRPr lang="en-GB">
              <a:solidFill>
                <a:schemeClr val="dk1"/>
              </a:solidFill>
            </a:endParaRPr>
          </a:p>
          <a:p>
            <a:endParaRPr lang="en-GB">
              <a:solidFill>
                <a:schemeClr val="dk1"/>
              </a:solidFill>
            </a:endParaRPr>
          </a:p>
        </p:txBody>
      </p:sp>
    </p:spTree>
    <p:extLst>
      <p:ext uri="{BB962C8B-B14F-4D97-AF65-F5344CB8AC3E}">
        <p14:creationId xmlns:p14="http://schemas.microsoft.com/office/powerpoint/2010/main" val="206540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None/>
            </a:pPr>
            <a:r>
              <a:rPr lang="en-GB">
                <a:solidFill>
                  <a:schemeClr val="dk1"/>
                </a:solidFill>
              </a:rPr>
              <a:t>To begin planning your journey simply click on the departure station. The station will appear in bottom left of the Journey page indicating that a station has been chosen. To complete the planning of a journey, the user must then click another station. The trip will form in the journey page as shown in “Figure 2”. </a:t>
            </a:r>
          </a:p>
          <a:p>
            <a:endParaRPr lang="en-GB">
              <a:solidFill>
                <a:schemeClr val="dk1"/>
              </a:solidFill>
            </a:endParaRPr>
          </a:p>
          <a:p>
            <a:pPr lvl="0" rtl="0">
              <a:lnSpc>
                <a:spcPct val="115000"/>
              </a:lnSpc>
              <a:buNone/>
            </a:pPr>
            <a:r>
              <a:rPr lang="en-GB">
                <a:solidFill>
                  <a:schemeClr val="dk1"/>
                </a:solidFill>
              </a:rPr>
              <a:t>The Journey page will indicate the amount of changes required, along with times and stops per line. A colour change symbolizes a transition to another Metro Line. To select another journey, simply drag the journey page down.</a:t>
            </a:r>
          </a:p>
        </p:txBody>
      </p:sp>
    </p:spTree>
    <p:extLst>
      <p:ext uri="{BB962C8B-B14F-4D97-AF65-F5344CB8AC3E}">
        <p14:creationId xmlns:p14="http://schemas.microsoft.com/office/powerpoint/2010/main" val="86401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00000"/>
              <a:buFont typeface="Arial"/>
              <a:buNone/>
            </a:pPr>
            <a:r>
              <a:rPr lang="en-GB">
                <a:solidFill>
                  <a:schemeClr val="dk1"/>
                </a:solidFill>
              </a:rPr>
              <a:t>As young developers we were keen to implement many ideas that were perhaps out of our reach due to many different reasons, such as time constraints and the lack of manpower. Were this not the case, here are some enhancements that we would have liked to accomplish:</a:t>
            </a:r>
          </a:p>
          <a:p>
            <a:pPr marL="457200" lvl="0" indent="-298450" rtl="0">
              <a:lnSpc>
                <a:spcPct val="115000"/>
              </a:lnSpc>
              <a:buClr>
                <a:schemeClr val="dk1"/>
              </a:buClr>
              <a:buSzPct val="100000"/>
              <a:buFont typeface="Arial"/>
              <a:buChar char="●"/>
            </a:pPr>
            <a:r>
              <a:rPr lang="en-GB">
                <a:solidFill>
                  <a:schemeClr val="dk1"/>
                </a:solidFill>
              </a:rPr>
              <a:t>Make a website dedicated to the journey planner</a:t>
            </a:r>
          </a:p>
          <a:p>
            <a:pPr marL="457200" lvl="0" indent="-298450" rtl="0">
              <a:lnSpc>
                <a:spcPct val="115000"/>
              </a:lnSpc>
              <a:buClr>
                <a:schemeClr val="dk1"/>
              </a:buClr>
              <a:buSzPct val="100000"/>
              <a:buFont typeface="Arial"/>
              <a:buChar char="●"/>
            </a:pPr>
            <a:r>
              <a:rPr lang="en-GB">
                <a:solidFill>
                  <a:schemeClr val="dk1"/>
                </a:solidFill>
              </a:rPr>
              <a:t>Password protection to allow customers to only plan journeys not edit</a:t>
            </a:r>
          </a:p>
          <a:p>
            <a:pPr marL="457200" lvl="0" indent="-298450" rtl="0">
              <a:lnSpc>
                <a:spcPct val="115000"/>
              </a:lnSpc>
              <a:buClr>
                <a:schemeClr val="dk1"/>
              </a:buClr>
              <a:buSzPct val="100000"/>
              <a:buFont typeface="Arial"/>
              <a:buChar char="●"/>
            </a:pPr>
            <a:r>
              <a:rPr lang="en-GB">
                <a:solidFill>
                  <a:schemeClr val="dk1"/>
                </a:solidFill>
              </a:rPr>
              <a:t>Tourist information on the surrounding area of each station situated in the city</a:t>
            </a:r>
          </a:p>
          <a:p>
            <a:pPr marL="457200" lvl="0" indent="-298450" rtl="0">
              <a:lnSpc>
                <a:spcPct val="115000"/>
              </a:lnSpc>
              <a:buClr>
                <a:schemeClr val="dk1"/>
              </a:buClr>
              <a:buSzPct val="100000"/>
              <a:buFont typeface="Arial"/>
              <a:buChar char="●"/>
            </a:pPr>
            <a:r>
              <a:rPr lang="en-GB">
                <a:solidFill>
                  <a:schemeClr val="dk1"/>
                </a:solidFill>
              </a:rPr>
              <a:t>Sponsorship &amp; Advertising </a:t>
            </a:r>
          </a:p>
          <a:p>
            <a:pPr marL="457200" lvl="0" indent="-298450" rtl="0">
              <a:lnSpc>
                <a:spcPct val="115000"/>
              </a:lnSpc>
              <a:buClr>
                <a:schemeClr val="dk1"/>
              </a:buClr>
              <a:buSzPct val="100000"/>
              <a:buFont typeface="Arial"/>
              <a:buChar char="●"/>
            </a:pPr>
            <a:r>
              <a:rPr lang="en-GB">
                <a:solidFill>
                  <a:schemeClr val="dk1"/>
                </a:solidFill>
              </a:rPr>
              <a:t>Porting the current desktop application onto a mobile platform allowing journey planning on the go.</a:t>
            </a:r>
          </a:p>
          <a:p>
            <a:pPr marL="457200" lvl="0" indent="-298450" rtl="0">
              <a:lnSpc>
                <a:spcPct val="115000"/>
              </a:lnSpc>
              <a:buClr>
                <a:schemeClr val="dk1"/>
              </a:buClr>
              <a:buSzPct val="100000"/>
              <a:buFont typeface="Arial"/>
              <a:buChar char="●"/>
            </a:pPr>
            <a:r>
              <a:rPr lang="en-GB">
                <a:solidFill>
                  <a:schemeClr val="dk1"/>
                </a:solidFill>
              </a:rPr>
              <a:t>Usage of the Web API to enable real-time train information and train times</a:t>
            </a:r>
          </a:p>
          <a:p>
            <a:pPr marL="457200" lvl="0" indent="-298450" rtl="0">
              <a:lnSpc>
                <a:spcPct val="115000"/>
              </a:lnSpc>
              <a:buClr>
                <a:schemeClr val="dk1"/>
              </a:buClr>
              <a:buSzPct val="100000"/>
              <a:buFont typeface="Arial"/>
              <a:buChar char="●"/>
            </a:pPr>
            <a:r>
              <a:rPr lang="en-GB">
                <a:solidFill>
                  <a:schemeClr val="dk1"/>
                </a:solidFill>
              </a:rPr>
              <a:t>Additional features to the Metro API allowing for engineering works and other unplanned events that can occur in the real world.</a:t>
            </a:r>
          </a:p>
          <a:p>
            <a:endParaRPr lang="en-GB">
              <a:solidFill>
                <a:schemeClr val="dk1"/>
              </a:solidFill>
            </a:endParaRPr>
          </a:p>
          <a:p>
            <a:pPr lvl="0" rtl="0">
              <a:buNone/>
            </a:pPr>
            <a:r>
              <a:rPr lang="en-GB"/>
              <a:t>Thank you for your time, </a:t>
            </a:r>
          </a:p>
          <a:p>
            <a:pPr>
              <a:buNone/>
            </a:pPr>
            <a:r>
              <a:rPr lang="en-GB"/>
              <a:t>Are there any questions or comments.</a:t>
            </a:r>
          </a:p>
        </p:txBody>
      </p:sp>
    </p:spTree>
    <p:extLst>
      <p:ext uri="{BB962C8B-B14F-4D97-AF65-F5344CB8AC3E}">
        <p14:creationId xmlns:p14="http://schemas.microsoft.com/office/powerpoint/2010/main" val="263033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marL="0">
              <a:spcBef>
                <a:spcPts val="0"/>
              </a:spcBef>
              <a:buClr>
                <a:schemeClr val="dk2"/>
              </a:buClr>
              <a:buNone/>
              <a:defRPr>
                <a:solidFill>
                  <a:schemeClr val="dk2"/>
                </a:solidFill>
              </a:defRPr>
            </a:lvl1pPr>
            <a:lvl2pPr marL="0" indent="190500">
              <a:spcBef>
                <a:spcPts val="0"/>
              </a:spcBef>
              <a:buClr>
                <a:schemeClr val="dk2"/>
              </a:buClr>
              <a:buSzPct val="100000"/>
              <a:buNone/>
              <a:defRPr sz="3000">
                <a:solidFill>
                  <a:schemeClr val="dk2"/>
                </a:solidFill>
              </a:defRPr>
            </a:lvl2pPr>
            <a:lvl3pPr marL="0" indent="190500">
              <a:spcBef>
                <a:spcPts val="0"/>
              </a:spcBef>
              <a:buClr>
                <a:schemeClr val="dk2"/>
              </a:buClr>
              <a:buSzPct val="100000"/>
              <a:buNone/>
              <a:defRPr sz="3000">
                <a:solidFill>
                  <a:schemeClr val="dk2"/>
                </a:solidFill>
              </a:defRPr>
            </a:lvl3pPr>
            <a:lvl4pPr marL="0" indent="190500">
              <a:spcBef>
                <a:spcPts val="0"/>
              </a:spcBef>
              <a:buClr>
                <a:schemeClr val="dk2"/>
              </a:buClr>
              <a:buSzPct val="100000"/>
              <a:buNone/>
              <a:defRPr sz="3000">
                <a:solidFill>
                  <a:schemeClr val="dk2"/>
                </a:solidFill>
              </a:defRPr>
            </a:lvl4pPr>
            <a:lvl5pPr marL="0" indent="190500">
              <a:spcBef>
                <a:spcPts val="0"/>
              </a:spcBef>
              <a:buClr>
                <a:schemeClr val="dk2"/>
              </a:buClr>
              <a:buSzPct val="100000"/>
              <a:buNone/>
              <a:defRPr sz="3000">
                <a:solidFill>
                  <a:schemeClr val="dk2"/>
                </a:solidFill>
              </a:defRPr>
            </a:lvl5pPr>
            <a:lvl6pPr marL="0" indent="190500">
              <a:spcBef>
                <a:spcPts val="0"/>
              </a:spcBef>
              <a:buClr>
                <a:schemeClr val="dk2"/>
              </a:buClr>
              <a:buSzPct val="100000"/>
              <a:buNone/>
              <a:defRPr sz="3000">
                <a:solidFill>
                  <a:schemeClr val="dk2"/>
                </a:solidFill>
              </a:defRPr>
            </a:lvl6pPr>
            <a:lvl7pPr marL="0" indent="190500">
              <a:spcBef>
                <a:spcPts val="0"/>
              </a:spcBef>
              <a:buClr>
                <a:schemeClr val="dk2"/>
              </a:buClr>
              <a:buSzPct val="100000"/>
              <a:buNone/>
              <a:defRPr sz="3000">
                <a:solidFill>
                  <a:schemeClr val="dk2"/>
                </a:solidFill>
              </a:defRPr>
            </a:lvl7pPr>
            <a:lvl8pPr marL="0" indent="190500">
              <a:spcBef>
                <a:spcPts val="0"/>
              </a:spcBef>
              <a:buClr>
                <a:schemeClr val="dk2"/>
              </a:buClr>
              <a:buSzPct val="100000"/>
              <a:buNone/>
              <a:defRPr sz="3000">
                <a:solidFill>
                  <a:schemeClr val="dk2"/>
                </a:solidFill>
              </a:defRPr>
            </a:lvl8pPr>
            <a:lvl9pPr marL="0" indent="19050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endParaRPr/>
          </a:p>
        </p:txBody>
      </p:sp>
      <p:cxnSp>
        <p:nvCxnSpPr>
          <p:cNvPr id="19" name="Shape 1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endParaRPr/>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lt1"/>
              </a:buClr>
              <a:buSzPct val="100000"/>
              <a:buNone/>
              <a:defRPr sz="3600" b="1">
                <a:solidFill>
                  <a:schemeClr val="lt1"/>
                </a:solidFill>
              </a:defRPr>
            </a:lvl1pPr>
            <a:lvl2pPr marL="0" indent="228600">
              <a:buClr>
                <a:schemeClr val="lt1"/>
              </a:buClr>
              <a:buSzPct val="100000"/>
              <a:buNone/>
              <a:defRPr sz="3600" b="1">
                <a:solidFill>
                  <a:schemeClr val="lt1"/>
                </a:solidFill>
              </a:defRPr>
            </a:lvl2pPr>
            <a:lvl3pPr marL="0" indent="228600">
              <a:buClr>
                <a:schemeClr val="lt1"/>
              </a:buClr>
              <a:buSzPct val="100000"/>
              <a:buNone/>
              <a:defRPr sz="3600" b="1">
                <a:solidFill>
                  <a:schemeClr val="lt1"/>
                </a:solidFill>
              </a:defRPr>
            </a:lvl3pPr>
            <a:lvl4pPr marL="0" indent="228600">
              <a:buClr>
                <a:schemeClr val="lt1"/>
              </a:buClr>
              <a:buSzPct val="100000"/>
              <a:buNone/>
              <a:defRPr sz="3600" b="1">
                <a:solidFill>
                  <a:schemeClr val="lt1"/>
                </a:solidFill>
              </a:defRPr>
            </a:lvl4pPr>
            <a:lvl5pPr marL="0" indent="228600">
              <a:buClr>
                <a:schemeClr val="lt1"/>
              </a:buClr>
              <a:buSzPct val="100000"/>
              <a:buNone/>
              <a:defRPr sz="3600" b="1">
                <a:solidFill>
                  <a:schemeClr val="lt1"/>
                </a:solidFill>
              </a:defRPr>
            </a:lvl5pPr>
            <a:lvl6pPr marL="0" indent="228600">
              <a:buClr>
                <a:schemeClr val="lt1"/>
              </a:buClr>
              <a:buSzPct val="100000"/>
              <a:buNone/>
              <a:defRPr sz="3600" b="1">
                <a:solidFill>
                  <a:schemeClr val="lt1"/>
                </a:solidFill>
              </a:defRPr>
            </a:lvl6pPr>
            <a:lvl7pPr marL="0" indent="228600">
              <a:buClr>
                <a:schemeClr val="lt1"/>
              </a:buClr>
              <a:buSzPct val="100000"/>
              <a:buNone/>
              <a:defRPr sz="3600" b="1">
                <a:solidFill>
                  <a:schemeClr val="lt1"/>
                </a:solidFill>
              </a:defRPr>
            </a:lvl7pPr>
            <a:lvl8pPr marL="0" indent="228600">
              <a:buClr>
                <a:schemeClr val="lt1"/>
              </a:buClr>
              <a:buSzPct val="100000"/>
              <a:buNone/>
              <a:defRPr sz="3600" b="1">
                <a:solidFill>
                  <a:schemeClr val="lt1"/>
                </a:solidFill>
              </a:defRPr>
            </a:lvl8pPr>
            <a:lvl9pPr marL="0" indent="228600">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1867781"/>
            <a:ext cx="7772400" cy="1648800"/>
          </a:xfrm>
          <a:prstGeom prst="rect">
            <a:avLst/>
          </a:prstGeom>
        </p:spPr>
        <p:txBody>
          <a:bodyPr lIns="91425" tIns="91425" rIns="91425" bIns="91425" anchor="b" anchorCtr="0">
            <a:noAutofit/>
          </a:bodyPr>
          <a:lstStyle/>
          <a:p>
            <a:pPr indent="457200">
              <a:buNone/>
            </a:pPr>
            <a:r>
              <a:rPr lang="en-GB">
                <a:latin typeface="Josefin Sans"/>
                <a:ea typeface="Josefin Sans"/>
                <a:cs typeface="Josefin Sans"/>
                <a:sym typeface="Josefin Sans"/>
              </a:rPr>
              <a:t>  PSTMetro</a:t>
            </a:r>
          </a:p>
        </p:txBody>
      </p:sp>
      <p:sp>
        <p:nvSpPr>
          <p:cNvPr id="34" name="Shape 34"/>
          <p:cNvSpPr txBox="1">
            <a:spLocks noGrp="1"/>
          </p:cNvSpPr>
          <p:nvPr>
            <p:ph type="subTitle" idx="1"/>
          </p:nvPr>
        </p:nvSpPr>
        <p:spPr>
          <a:xfrm>
            <a:off x="685800" y="3627023"/>
            <a:ext cx="7772400" cy="1194600"/>
          </a:xfrm>
          <a:prstGeom prst="rect">
            <a:avLst/>
          </a:prstGeom>
        </p:spPr>
        <p:txBody>
          <a:bodyPr lIns="91425" tIns="91425" rIns="91425" bIns="91425" anchor="t" anchorCtr="0">
            <a:noAutofit/>
          </a:bodyPr>
          <a:lstStyle/>
          <a:p>
            <a:pPr>
              <a:buNone/>
            </a:pPr>
            <a:r>
              <a:rPr lang="en-GB"/>
              <a:t>By Pascal Meyer, Thomas Nairn &amp; Sean Rozario</a:t>
            </a:r>
          </a:p>
        </p:txBody>
      </p:sp>
      <p:sp>
        <p:nvSpPr>
          <p:cNvPr id="35" name="Shape 35"/>
          <p:cNvSpPr/>
          <p:nvPr/>
        </p:nvSpPr>
        <p:spPr>
          <a:xfrm>
            <a:off x="904420" y="2529575"/>
            <a:ext cx="696425" cy="694799"/>
          </a:xfrm>
          <a:prstGeom prst="rect">
            <a:avLst/>
          </a:prstGeom>
          <a:blipFill>
            <a:blip r:embed="rId3"/>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GB"/>
              <a:t>What was the problem?</a:t>
            </a:r>
          </a:p>
        </p:txBody>
      </p:sp>
      <p:sp>
        <p:nvSpPr>
          <p:cNvPr id="41" name="Shape 41"/>
          <p:cNvSpPr txBox="1">
            <a:spLocks noGrp="1"/>
          </p:cNvSpPr>
          <p:nvPr>
            <p:ph type="body" idx="1"/>
          </p:nvPr>
        </p:nvSpPr>
        <p:spPr>
          <a:xfrm>
            <a:off x="384200" y="1200150"/>
            <a:ext cx="8489099" cy="37256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GB" sz="2400"/>
              <a:t>Provide a model software solution for a route planner </a:t>
            </a:r>
          </a:p>
          <a:p>
            <a:endParaRPr lang="en-GB" sz="2400"/>
          </a:p>
          <a:p>
            <a:pPr marL="457200" lvl="0" indent="-381000" rtl="0">
              <a:buClr>
                <a:schemeClr val="dk1"/>
              </a:buClr>
              <a:buSzPct val="166666"/>
              <a:buFont typeface="Arial"/>
              <a:buChar char="•"/>
            </a:pPr>
            <a:r>
              <a:rPr lang="en-GB" sz="2400"/>
              <a:t>Interactive Prague Metro system for general public</a:t>
            </a:r>
          </a:p>
          <a:p>
            <a:pPr lvl="0" rtl="0">
              <a:buNone/>
            </a:pPr>
            <a:endParaRPr lang="en-GB" sz="2400"/>
          </a:p>
          <a:p>
            <a:pPr marL="457200" lvl="0" indent="-381000" rtl="0">
              <a:buClr>
                <a:schemeClr val="dk1"/>
              </a:buClr>
              <a:buSzPct val="166666"/>
              <a:buFont typeface="Arial"/>
              <a:buChar char="•"/>
            </a:pPr>
            <a:r>
              <a:rPr lang="en-GB" sz="2400"/>
              <a:t>Commissioned by Prague City Council (PCC)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GB"/>
              <a:t>Description of the Model </a:t>
            </a:r>
          </a:p>
        </p:txBody>
      </p:sp>
      <p:sp>
        <p:nvSpPr>
          <p:cNvPr id="47" name="Shape 47"/>
          <p:cNvSpPr txBox="1">
            <a:spLocks noGrp="1"/>
          </p:cNvSpPr>
          <p:nvPr>
            <p:ph type="body" idx="1"/>
          </p:nvPr>
        </p:nvSpPr>
        <p:spPr>
          <a:xfrm>
            <a:off x="457200" y="1200150"/>
            <a:ext cx="8229600" cy="3943199"/>
          </a:xfrm>
          <a:prstGeom prst="rect">
            <a:avLst/>
          </a:prstGeom>
        </p:spPr>
        <p:txBody>
          <a:bodyPr lIns="91425" tIns="91425" rIns="91425" bIns="91425" anchor="t" anchorCtr="0">
            <a:noAutofit/>
          </a:bodyPr>
          <a:lstStyle/>
          <a:p>
            <a:pPr lvl="0" rtl="0">
              <a:buNone/>
            </a:pPr>
            <a:r>
              <a:rPr lang="en-GB" sz="1800" dirty="0"/>
              <a:t>Dijkstra’s Algorithm, shortest route using simple graph theory, we need to give it the following characteristics: </a:t>
            </a:r>
            <a:endParaRPr lang="en-GB" sz="1800" dirty="0" smtClean="0"/>
          </a:p>
          <a:p>
            <a:pPr lvl="0" rtl="0">
              <a:buNone/>
            </a:pPr>
            <a:endParaRPr lang="en-GB" sz="1800" dirty="0"/>
          </a:p>
          <a:p>
            <a:pPr marL="457200" lvl="0" indent="-342900" rtl="0">
              <a:buClr>
                <a:schemeClr val="dk1"/>
              </a:buClr>
              <a:buSzPct val="166666"/>
              <a:buFont typeface="Arial"/>
              <a:buChar char="•"/>
            </a:pPr>
            <a:r>
              <a:rPr lang="en-GB" sz="1800" b="1" dirty="0"/>
              <a:t>Simplistic</a:t>
            </a:r>
            <a:r>
              <a:rPr lang="en-GB" sz="1800" dirty="0"/>
              <a:t>, users will be able to navigate easily through the journey </a:t>
            </a:r>
            <a:r>
              <a:rPr lang="en-GB" sz="1800" dirty="0" smtClean="0"/>
              <a:t>planner</a:t>
            </a:r>
          </a:p>
          <a:p>
            <a:pPr marL="457200" lvl="0" indent="-342900" rtl="0">
              <a:buClr>
                <a:schemeClr val="dk1"/>
              </a:buClr>
              <a:buSzPct val="166666"/>
              <a:buFont typeface="Arial"/>
              <a:buChar char="•"/>
            </a:pPr>
            <a:endParaRPr lang="en-GB" sz="1800" dirty="0"/>
          </a:p>
          <a:p>
            <a:pPr marL="457200" lvl="0" indent="-342900" rtl="0">
              <a:buClr>
                <a:schemeClr val="dk1"/>
              </a:buClr>
              <a:buSzPct val="166666"/>
              <a:buFont typeface="Arial"/>
              <a:buChar char="•"/>
            </a:pPr>
            <a:r>
              <a:rPr lang="en-GB" sz="1800" b="1" dirty="0"/>
              <a:t>Elegant</a:t>
            </a:r>
            <a:r>
              <a:rPr lang="en-GB" sz="1800" dirty="0"/>
              <a:t>, making the system aesthetically pleasing  </a:t>
            </a:r>
            <a:endParaRPr lang="en-GB" sz="1800" dirty="0" smtClean="0"/>
          </a:p>
          <a:p>
            <a:pPr marL="457200" lvl="0" indent="-342900" rtl="0">
              <a:buClr>
                <a:schemeClr val="dk1"/>
              </a:buClr>
              <a:buSzPct val="166666"/>
              <a:buFont typeface="Arial"/>
              <a:buChar char="•"/>
            </a:pPr>
            <a:endParaRPr lang="en-GB" sz="1800" dirty="0"/>
          </a:p>
          <a:p>
            <a:pPr marL="457200" lvl="0" indent="-342900" rtl="0">
              <a:buClr>
                <a:schemeClr val="dk1"/>
              </a:buClr>
              <a:buSzPct val="166666"/>
              <a:buFont typeface="Arial"/>
              <a:buChar char="•"/>
            </a:pPr>
            <a:r>
              <a:rPr lang="en-GB" sz="1800" b="1" dirty="0"/>
              <a:t>Manageable</a:t>
            </a:r>
            <a:r>
              <a:rPr lang="en-GB" sz="1800" dirty="0"/>
              <a:t>, efficiently add different Metro </a:t>
            </a:r>
            <a:r>
              <a:rPr lang="en-GB" sz="1800" dirty="0" smtClean="0"/>
              <a:t>Maps</a:t>
            </a:r>
          </a:p>
          <a:p>
            <a:pPr marL="457200" lvl="0" indent="-342900" rtl="0">
              <a:buClr>
                <a:schemeClr val="dk1"/>
              </a:buClr>
              <a:buSzPct val="166666"/>
              <a:buFont typeface="Arial"/>
              <a:buChar char="•"/>
            </a:pPr>
            <a:endParaRPr lang="en-GB" sz="1800" dirty="0"/>
          </a:p>
          <a:p>
            <a:pPr marL="457200" lvl="0" indent="-342900" rtl="0">
              <a:buClr>
                <a:schemeClr val="dk1"/>
              </a:buClr>
              <a:buSzPct val="166666"/>
              <a:buFont typeface="Arial"/>
              <a:buChar char="•"/>
            </a:pPr>
            <a:r>
              <a:rPr lang="en-GB" sz="1800" b="1" dirty="0"/>
              <a:t>Extendible</a:t>
            </a:r>
            <a:r>
              <a:rPr lang="en-GB" sz="1800" dirty="0"/>
              <a:t>, allow the addition of extra functionality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GB"/>
              <a:t>Choice of Data Structures</a:t>
            </a:r>
          </a:p>
        </p:txBody>
      </p:sp>
      <p:sp>
        <p:nvSpPr>
          <p:cNvPr id="53" name="Shape 53"/>
          <p:cNvSpPr txBox="1">
            <a:spLocks noGrp="1"/>
          </p:cNvSpPr>
          <p:nvPr>
            <p:ph type="body" idx="1"/>
          </p:nvPr>
        </p:nvSpPr>
        <p:spPr>
          <a:xfrm>
            <a:off x="457200" y="1200150"/>
            <a:ext cx="8229600" cy="3845700"/>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GB" sz="2400" b="1"/>
              <a:t>Custom Lists</a:t>
            </a:r>
            <a:r>
              <a:rPr lang="en-GB" sz="2400"/>
              <a:t>, Lists are a data structure thats consists of a group of nodes, which together represent a sequence.</a:t>
            </a:r>
          </a:p>
          <a:p>
            <a:endParaRPr lang="en-GB" sz="2400"/>
          </a:p>
          <a:p>
            <a:pPr marL="457200" lvl="0" indent="-381000" rtl="0">
              <a:buClr>
                <a:schemeClr val="dk1"/>
              </a:buClr>
              <a:buSzPct val="166666"/>
              <a:buFont typeface="Arial"/>
              <a:buChar char="•"/>
            </a:pPr>
            <a:r>
              <a:rPr lang="en-GB" sz="2400" b="1"/>
              <a:t>Custom Sets</a:t>
            </a:r>
            <a:r>
              <a:rPr lang="en-GB" sz="2400"/>
              <a:t>, A set is a collection that cannot contain duplicates.</a:t>
            </a:r>
          </a:p>
          <a:p>
            <a:endParaRPr lang="en-GB" sz="2400"/>
          </a:p>
          <a:p>
            <a:pPr marL="457200" lvl="0" indent="-381000" rtl="0">
              <a:buClr>
                <a:schemeClr val="dk1"/>
              </a:buClr>
              <a:buSzPct val="166666"/>
              <a:buFont typeface="Arial"/>
              <a:buChar char="•"/>
            </a:pPr>
            <a:r>
              <a:rPr lang="en-GB" sz="2400" b="1"/>
              <a:t>Custom Maps</a:t>
            </a:r>
            <a:r>
              <a:rPr lang="en-GB" sz="2400"/>
              <a:t>, A Map is an object that maps keep values. A map cannot contain duplicate keys.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GB"/>
              <a:t>Using the Software</a:t>
            </a:r>
          </a:p>
        </p:txBody>
      </p:sp>
      <p:sp>
        <p:nvSpPr>
          <p:cNvPr id="59" name="Shape 59"/>
          <p:cNvSpPr/>
          <p:nvPr/>
        </p:nvSpPr>
        <p:spPr>
          <a:xfrm>
            <a:off x="197600" y="1554150"/>
            <a:ext cx="4223675" cy="2539300"/>
          </a:xfrm>
          <a:prstGeom prst="rect">
            <a:avLst/>
          </a:prstGeom>
          <a:blipFill>
            <a:blip r:embed="rId3"/>
            <a:stretch>
              <a:fillRect/>
            </a:stretch>
          </a:blipFill>
        </p:spPr>
      </p:sp>
      <p:sp>
        <p:nvSpPr>
          <p:cNvPr id="60" name="Shape 60"/>
          <p:cNvSpPr/>
          <p:nvPr/>
        </p:nvSpPr>
        <p:spPr>
          <a:xfrm>
            <a:off x="4707916" y="1554150"/>
            <a:ext cx="4259208" cy="2555525"/>
          </a:xfrm>
          <a:prstGeom prst="rect">
            <a:avLst/>
          </a:prstGeom>
          <a:blipFill>
            <a:blip r:embed="rId4"/>
            <a:stretch>
              <a:fillRect/>
            </a:stretch>
          </a:blipFill>
        </p:spPr>
      </p:sp>
      <p:sp>
        <p:nvSpPr>
          <p:cNvPr id="61" name="Shape 61"/>
          <p:cNvSpPr txBox="1"/>
          <p:nvPr/>
        </p:nvSpPr>
        <p:spPr>
          <a:xfrm>
            <a:off x="3544975" y="4170025"/>
            <a:ext cx="876300" cy="324000"/>
          </a:xfrm>
          <a:prstGeom prst="rect">
            <a:avLst/>
          </a:prstGeom>
        </p:spPr>
        <p:txBody>
          <a:bodyPr lIns="91425" tIns="91425" rIns="91425" bIns="91425" anchor="t" anchorCtr="0">
            <a:noAutofit/>
          </a:bodyPr>
          <a:lstStyle/>
          <a:p>
            <a:pPr>
              <a:buNone/>
            </a:pPr>
            <a:r>
              <a:rPr lang="en-GB"/>
              <a:t>Figure 1</a:t>
            </a:r>
          </a:p>
        </p:txBody>
      </p:sp>
      <p:sp>
        <p:nvSpPr>
          <p:cNvPr id="62" name="Shape 62"/>
          <p:cNvSpPr txBox="1"/>
          <p:nvPr/>
        </p:nvSpPr>
        <p:spPr>
          <a:xfrm>
            <a:off x="8090825" y="4170025"/>
            <a:ext cx="876300" cy="324000"/>
          </a:xfrm>
          <a:prstGeom prst="rect">
            <a:avLst/>
          </a:prstGeom>
        </p:spPr>
        <p:txBody>
          <a:bodyPr lIns="91425" tIns="91425" rIns="91425" bIns="91425" anchor="t" anchorCtr="0">
            <a:noAutofit/>
          </a:bodyPr>
          <a:lstStyle/>
          <a:p>
            <a:pPr lvl="0" rtl="0">
              <a:buNone/>
            </a:pPr>
            <a:r>
              <a:rPr lang="en-GB"/>
              <a:t>Figure 2</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GB"/>
              <a:t>Concluding Remarks &amp; Reflection</a:t>
            </a:r>
          </a:p>
        </p:txBody>
      </p:sp>
      <p:sp>
        <p:nvSpPr>
          <p:cNvPr id="68" name="Shape 6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66666"/>
              <a:buFont typeface="Arial"/>
              <a:buChar char="•"/>
            </a:pPr>
            <a:r>
              <a:rPr lang="en-GB" sz="1800" b="1"/>
              <a:t>Careful planning</a:t>
            </a:r>
            <a:r>
              <a:rPr lang="en-GB" sz="1800"/>
              <a:t>, this meant taking into consideration many situations involving user error and system specifics such as OS, platform and Metro features. </a:t>
            </a:r>
          </a:p>
          <a:p>
            <a:pPr marL="457200" lvl="0" indent="-342900" rtl="0">
              <a:lnSpc>
                <a:spcPct val="115000"/>
              </a:lnSpc>
              <a:spcBef>
                <a:spcPts val="0"/>
              </a:spcBef>
              <a:buClr>
                <a:schemeClr val="dk1"/>
              </a:buClr>
              <a:buSzPct val="166666"/>
              <a:buFont typeface="Arial"/>
              <a:buChar char="•"/>
            </a:pPr>
            <a:r>
              <a:rPr lang="en-GB" sz="1800" b="1"/>
              <a:t>Interactivity</a:t>
            </a:r>
            <a:r>
              <a:rPr lang="en-GB" sz="1800"/>
              <a:t>, each member of the development team had several ideas on the way users could interact and manage the GUI, this resulted in a user friendly interface. </a:t>
            </a:r>
          </a:p>
          <a:p>
            <a:pPr marL="457200" lvl="0" indent="-342900" rtl="0">
              <a:lnSpc>
                <a:spcPct val="115000"/>
              </a:lnSpc>
              <a:spcBef>
                <a:spcPts val="0"/>
              </a:spcBef>
              <a:buClr>
                <a:schemeClr val="dk1"/>
              </a:buClr>
              <a:buSzPct val="166666"/>
              <a:buFont typeface="Arial"/>
              <a:buChar char="•"/>
            </a:pPr>
            <a:r>
              <a:rPr lang="en-GB" sz="1800" b="1"/>
              <a:t>Styling</a:t>
            </a:r>
            <a:r>
              <a:rPr lang="en-GB" sz="1800"/>
              <a:t>, we implemented the Metro design language, a typography based scheme that both diminished our workload and gave the application a sense of identity using rich colors complimenting one-another.</a:t>
            </a:r>
          </a:p>
          <a:p>
            <a:pPr marL="457200" lvl="0" indent="-342900" rtl="0">
              <a:lnSpc>
                <a:spcPct val="115000"/>
              </a:lnSpc>
              <a:spcBef>
                <a:spcPts val="0"/>
              </a:spcBef>
              <a:buClr>
                <a:schemeClr val="dk1"/>
              </a:buClr>
              <a:buSzPct val="166666"/>
              <a:buFont typeface="Arial"/>
              <a:buChar char="•"/>
            </a:pPr>
            <a:r>
              <a:rPr lang="en-GB" sz="1800" b="1"/>
              <a:t>Structure</a:t>
            </a:r>
            <a:r>
              <a:rPr lang="en-GB" sz="1800"/>
              <a:t>, perhaps the key element in creating an application with minimal alterations required during the implementation phase.</a:t>
            </a:r>
          </a:p>
        </p:txBody>
      </p:sp>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Josefin Sans</vt:lpstr>
      <vt:lpstr>biz</vt:lpstr>
      <vt:lpstr>  PSTMetro</vt:lpstr>
      <vt:lpstr>What was the problem?</vt:lpstr>
      <vt:lpstr>Description of the Model </vt:lpstr>
      <vt:lpstr>Choice of Data Structures</vt:lpstr>
      <vt:lpstr>Using the Software</vt:lpstr>
      <vt:lpstr>Concluding Remarks &amp; Reflection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PSTMetro</dc:title>
  <cp:lastModifiedBy>Thomas Nairn</cp:lastModifiedBy>
  <cp:revision>1</cp:revision>
  <dcterms:modified xsi:type="dcterms:W3CDTF">2013-11-26T23:30:20Z</dcterms:modified>
</cp:coreProperties>
</file>