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36"/>
  </p:notesMasterIdLst>
  <p:sldIdLst>
    <p:sldId id="256" r:id="rId2"/>
    <p:sldId id="283" r:id="rId3"/>
    <p:sldId id="284" r:id="rId4"/>
    <p:sldId id="296" r:id="rId5"/>
    <p:sldId id="320" r:id="rId6"/>
    <p:sldId id="285" r:id="rId7"/>
    <p:sldId id="257" r:id="rId8"/>
    <p:sldId id="280" r:id="rId9"/>
    <p:sldId id="262" r:id="rId10"/>
    <p:sldId id="282" r:id="rId11"/>
    <p:sldId id="286" r:id="rId12"/>
    <p:sldId id="288" r:id="rId13"/>
    <p:sldId id="289" r:id="rId14"/>
    <p:sldId id="291" r:id="rId15"/>
    <p:sldId id="295" r:id="rId16"/>
    <p:sldId id="319" r:id="rId17"/>
    <p:sldId id="294" r:id="rId18"/>
    <p:sldId id="276" r:id="rId19"/>
    <p:sldId id="315" r:id="rId20"/>
    <p:sldId id="287" r:id="rId21"/>
    <p:sldId id="297" r:id="rId22"/>
    <p:sldId id="316" r:id="rId23"/>
    <p:sldId id="309" r:id="rId24"/>
    <p:sldId id="313" r:id="rId25"/>
    <p:sldId id="304" r:id="rId26"/>
    <p:sldId id="300" r:id="rId27"/>
    <p:sldId id="301" r:id="rId28"/>
    <p:sldId id="306" r:id="rId29"/>
    <p:sldId id="281" r:id="rId30"/>
    <p:sldId id="310" r:id="rId31"/>
    <p:sldId id="302" r:id="rId32"/>
    <p:sldId id="303" r:id="rId33"/>
    <p:sldId id="318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94" autoAdjust="0"/>
  </p:normalViewPr>
  <p:slideViewPr>
    <p:cSldViewPr snapToGrid="0">
      <p:cViewPr varScale="1">
        <p:scale>
          <a:sx n="166" d="100"/>
          <a:sy n="166" d="100"/>
        </p:scale>
        <p:origin x="22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2751E-09E7-44CF-84ED-A59CFAF5776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F04B-B71B-4E0E-83F7-0C90B31D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6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8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0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5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3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6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4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18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6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64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3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60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6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9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5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0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7F04B-B71B-4E0E-83F7-0C90B31D7E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04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111FBD-01F9-496D-8D8F-636A8324327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914375-317A-420B-99D3-870DCBA6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en-us/graph-explor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pointtalk.net/2014/11/delve-and-office-graph-for-it-pro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use and abuse of an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Helge Smeby</a:t>
            </a:r>
          </a:p>
          <a:p>
            <a:r>
              <a:rPr lang="en-US" dirty="0"/>
              <a:t>Reidar Husmo</a:t>
            </a:r>
          </a:p>
        </p:txBody>
      </p:sp>
    </p:spTree>
    <p:extLst>
      <p:ext uri="{BB962C8B-B14F-4D97-AF65-F5344CB8AC3E}">
        <p14:creationId xmlns:p14="http://schemas.microsoft.com/office/powerpoint/2010/main" val="182281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 </a:t>
            </a:r>
            <a:r>
              <a:rPr lang="nb-NO" err="1"/>
              <a:t>new</a:t>
            </a:r>
            <a:r>
              <a:rPr lang="nb-NO"/>
              <a:t> </a:t>
            </a:r>
            <a:r>
              <a:rPr lang="nb-NO" err="1"/>
              <a:t>generation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workers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Expect content to be delivered, not found</a:t>
            </a:r>
          </a:p>
          <a:p>
            <a:r>
              <a:rPr lang="nb-NO" dirty="0"/>
              <a:t>Rapid content consumption and filtering</a:t>
            </a:r>
          </a:p>
          <a:p>
            <a:r>
              <a:rPr lang="nb-NO" dirty="0"/>
              <a:t>No relation or interest in search operators</a:t>
            </a:r>
          </a:p>
          <a:p>
            <a:r>
              <a:rPr lang="nb-NO" dirty="0"/>
              <a:t>No patience</a:t>
            </a:r>
          </a:p>
          <a:p>
            <a:r>
              <a:rPr lang="nb-NO" dirty="0"/>
              <a:t>Expectation of intelligence / smartness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0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64" y="424089"/>
            <a:ext cx="10515600" cy="1325563"/>
          </a:xfrm>
        </p:spPr>
        <p:txBody>
          <a:bodyPr/>
          <a:lstStyle/>
          <a:p>
            <a:r>
              <a:rPr lang="nb-NO"/>
              <a:t>A </a:t>
            </a:r>
            <a:r>
              <a:rPr lang="nb-NO" err="1"/>
              <a:t>new</a:t>
            </a:r>
            <a:r>
              <a:rPr lang="nb-NO"/>
              <a:t> </a:t>
            </a:r>
            <a:r>
              <a:rPr lang="nb-NO" err="1"/>
              <a:t>generation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9793" y="2021568"/>
            <a:ext cx="10515600" cy="4351338"/>
          </a:xfrm>
        </p:spPr>
        <p:txBody>
          <a:bodyPr/>
          <a:lstStyle/>
          <a:p>
            <a:r>
              <a:rPr lang="nb-NO" dirty="0"/>
              <a:t>Content is no longer just documents</a:t>
            </a:r>
          </a:p>
          <a:p>
            <a:pPr lvl="1"/>
            <a:r>
              <a:rPr lang="nb-NO" dirty="0"/>
              <a:t>Images</a:t>
            </a:r>
          </a:p>
          <a:p>
            <a:pPr lvl="1"/>
            <a:r>
              <a:rPr lang="nb-NO" dirty="0"/>
              <a:t>Video</a:t>
            </a:r>
          </a:p>
          <a:p>
            <a:pPr lvl="1"/>
            <a:r>
              <a:rPr lang="nb-NO" dirty="0"/>
              <a:t>Social media </a:t>
            </a:r>
          </a:p>
          <a:p>
            <a:pPr lvl="1"/>
            <a:r>
              <a:rPr lang="nb-NO" dirty="0"/>
              <a:t>Messages (E-mail / IM / SMS) </a:t>
            </a:r>
          </a:p>
          <a:p>
            <a:r>
              <a:rPr lang="nb-NO" dirty="0"/>
              <a:t>No time or patience for metadata-tagging </a:t>
            </a:r>
            <a:r>
              <a:rPr lang="nb-NO" dirty="0">
                <a:sym typeface="Wingdings" panose="05000000000000000000" pitchFamily="2" charset="2"/>
              </a:rPr>
              <a:t> 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21" y="2651125"/>
            <a:ext cx="10515600" cy="1325563"/>
          </a:xfrm>
        </p:spPr>
        <p:txBody>
          <a:bodyPr/>
          <a:lstStyle/>
          <a:p>
            <a:pPr algn="l"/>
            <a:r>
              <a:rPr lang="nb-NO" dirty="0"/>
              <a:t>Traditional search</a:t>
            </a:r>
            <a:endParaRPr lang="en-US" dirty="0"/>
          </a:p>
        </p:txBody>
      </p:sp>
      <p:pic>
        <p:nvPicPr>
          <p:cNvPr id="3076" name="Picture 4" descr="Image result for sharepoint 2010 search does not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92716"/>
            <a:ext cx="6134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4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rustrated teena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0"/>
            <a:ext cx="7981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d1379drdlkt418.cloudfront.net/images/v5/123rf_white_small_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421" y="6551418"/>
            <a:ext cx="1254579" cy="2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3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93" y="2651124"/>
            <a:ext cx="10515600" cy="1325563"/>
          </a:xfrm>
        </p:spPr>
        <p:txBody>
          <a:bodyPr/>
          <a:lstStyle/>
          <a:p>
            <a:pPr algn="l"/>
            <a:r>
              <a:rPr lang="nb-NO" dirty="0"/>
              <a:t>Modern 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27" y="1246908"/>
            <a:ext cx="4891221" cy="4704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37" y="1246908"/>
            <a:ext cx="6526342" cy="468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210" y="1246908"/>
            <a:ext cx="6842669" cy="46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1930030"/>
            <a:ext cx="10515600" cy="1325563"/>
          </a:xfrm>
        </p:spPr>
        <p:txBody>
          <a:bodyPr/>
          <a:lstStyle/>
          <a:p>
            <a:r>
              <a:rPr lang="nb-NO" dirty="0" smtClean="0"/>
              <a:t>Every breath you take</a:t>
            </a:r>
            <a:endParaRPr lang="en-US" dirty="0"/>
          </a:p>
        </p:txBody>
      </p:sp>
      <p:pic>
        <p:nvPicPr>
          <p:cNvPr id="2050" name="Picture 2" descr="Image result for 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22" y="4885400"/>
            <a:ext cx="1017730" cy="101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06" y="5005473"/>
            <a:ext cx="791005" cy="7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str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265" y="4885400"/>
            <a:ext cx="1383723" cy="107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wi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142" y="4797375"/>
            <a:ext cx="1247051" cy="12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oint take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78" y="3268351"/>
            <a:ext cx="3109329" cy="6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8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149" y="2649198"/>
            <a:ext cx="10364451" cy="1596177"/>
          </a:xfrm>
        </p:spPr>
        <p:txBody>
          <a:bodyPr/>
          <a:lstStyle/>
          <a:p>
            <a:r>
              <a:rPr lang="nb-NO" dirty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2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b-NO" dirty="0"/>
              <a:t>Content discovery vs.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8805"/>
            <a:ext cx="10363826" cy="4726379"/>
          </a:xfrm>
        </p:spPr>
        <p:txBody>
          <a:bodyPr>
            <a:normAutofit lnSpcReduction="10000"/>
          </a:bodyPr>
          <a:lstStyle/>
          <a:p>
            <a:r>
              <a:rPr lang="nb-NO" dirty="0"/>
              <a:t>Return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watercooler</a:t>
            </a:r>
            <a:endParaRPr lang="nb-NO" dirty="0"/>
          </a:p>
          <a:p>
            <a:r>
              <a:rPr lang="nb-NO" dirty="0"/>
              <a:t>People-</a:t>
            </a:r>
            <a:r>
              <a:rPr lang="nb-NO" dirty="0" err="1"/>
              <a:t>centric</a:t>
            </a:r>
            <a:r>
              <a:rPr lang="nb-NO" dirty="0"/>
              <a:t> vs. Object-</a:t>
            </a:r>
            <a:r>
              <a:rPr lang="nb-NO" dirty="0" err="1"/>
              <a:t>centric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Solutions</a:t>
            </a:r>
          </a:p>
          <a:p>
            <a:r>
              <a:rPr lang="nb-NO" dirty="0"/>
              <a:t>Know the user (Actor)</a:t>
            </a:r>
          </a:p>
          <a:p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(Object)</a:t>
            </a:r>
          </a:p>
          <a:p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 (Edge)</a:t>
            </a:r>
          </a:p>
          <a:p>
            <a:r>
              <a:rPr lang="nb-NO" i="1" dirty="0"/>
              <a:t>Connect the dots…</a:t>
            </a:r>
          </a:p>
          <a:p>
            <a:endParaRPr lang="nb-NO" i="1" dirty="0"/>
          </a:p>
          <a:p>
            <a:r>
              <a:rPr lang="nb-NO" i="1" dirty="0"/>
              <a:t>Intelligent content discovery, powered by machine learning</a:t>
            </a:r>
          </a:p>
          <a:p>
            <a:endParaRPr lang="nb-NO" dirty="0"/>
          </a:p>
        </p:txBody>
      </p:sp>
      <p:pic>
        <p:nvPicPr>
          <p:cNvPr id="1026" name="Picture 2" descr="Image result for watercool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50087" y="1075407"/>
            <a:ext cx="18288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75065" y="5712031"/>
            <a:ext cx="0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5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 discovery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54432"/>
            <a:ext cx="10363826" cy="4405746"/>
          </a:xfrm>
        </p:spPr>
        <p:txBody>
          <a:bodyPr>
            <a:normAutofit/>
          </a:bodyPr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/>
              <a:t>Users don’t want, like or understand traditional search</a:t>
            </a:r>
          </a:p>
          <a:p>
            <a:r>
              <a:rPr lang="en-GB" dirty="0"/>
              <a:t>Solution </a:t>
            </a:r>
          </a:p>
          <a:p>
            <a:pPr lvl="1"/>
            <a:r>
              <a:rPr lang="en-GB" dirty="0"/>
              <a:t>Machine learning</a:t>
            </a:r>
          </a:p>
          <a:p>
            <a:pPr lvl="1"/>
            <a:r>
              <a:rPr lang="en-GB" dirty="0"/>
              <a:t>Eliminate the problem, know what users are looking for</a:t>
            </a:r>
          </a:p>
          <a:p>
            <a:endParaRPr lang="en-GB" dirty="0"/>
          </a:p>
          <a:p>
            <a:r>
              <a:rPr lang="en-GB" b="1" dirty="0"/>
              <a:t>Delve</a:t>
            </a:r>
          </a:p>
          <a:p>
            <a:pPr lvl="1"/>
            <a:r>
              <a:rPr lang="en-GB" dirty="0"/>
              <a:t>“Next generation personalized search and discovery”</a:t>
            </a:r>
          </a:p>
          <a:p>
            <a:pPr lvl="1"/>
            <a:r>
              <a:rPr lang="en-GB" dirty="0"/>
              <a:t>Developed in </a:t>
            </a:r>
            <a:r>
              <a:rPr lang="en-GB" dirty="0" err="1"/>
              <a:t>Torggata</a:t>
            </a:r>
            <a:r>
              <a:rPr lang="en-GB" dirty="0"/>
              <a:t>, Oslo, Norway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6146" name="Picture 2" descr="Image result for del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163" y="5346153"/>
            <a:ext cx="1066524" cy="10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66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Office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Uses machine learning to «know» the user</a:t>
            </a:r>
          </a:p>
          <a:p>
            <a:r>
              <a:rPr lang="nb-NO" dirty="0"/>
              <a:t>«Search on steroids»</a:t>
            </a:r>
          </a:p>
          <a:p>
            <a:r>
              <a:rPr lang="nb-NO" dirty="0"/>
              <a:t>Big data</a:t>
            </a:r>
          </a:p>
          <a:p>
            <a:r>
              <a:rPr lang="nb-NO" dirty="0"/>
              <a:t>Made in norway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Presentation </a:t>
            </a:r>
            <a:r>
              <a:rPr lang="nb-NO" err="1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Real-life application of Machine Learning to improve productivity and efficiency</a:t>
            </a:r>
          </a:p>
          <a:p>
            <a:r>
              <a:rPr lang="nb-NO" dirty="0"/>
              <a:t>Analysis and review of content discovery mechanisms and intelligent collaboration</a:t>
            </a:r>
          </a:p>
          <a:p>
            <a:r>
              <a:rPr lang="nb-NO" dirty="0"/>
              <a:t>Interfacing Office 365 from a machine learning point of view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4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550" y="84127"/>
            <a:ext cx="10364451" cy="1596177"/>
          </a:xfrm>
        </p:spPr>
        <p:txBody>
          <a:bodyPr/>
          <a:lstStyle/>
          <a:p>
            <a:r>
              <a:rPr lang="nb-NO" dirty="0"/>
              <a:t>Microsoft Graph</a:t>
            </a:r>
            <a:endParaRPr lang="en-US" dirty="0"/>
          </a:p>
        </p:txBody>
      </p:sp>
      <p:pic>
        <p:nvPicPr>
          <p:cNvPr id="1026" name="Picture 2" descr="Image result for microsoft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81262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0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75" y="2777346"/>
            <a:ext cx="10515600" cy="1325563"/>
          </a:xfrm>
        </p:spPr>
        <p:txBody>
          <a:bodyPr/>
          <a:lstStyle/>
          <a:p>
            <a:r>
              <a:rPr lang="en-GB" dirty="0"/>
              <a:t>“All those moments will be lost in time, like tears in rain” – </a:t>
            </a:r>
            <a:r>
              <a:rPr lang="en-GB" dirty="0" err="1"/>
              <a:t>Rutger</a:t>
            </a:r>
            <a:r>
              <a:rPr lang="en-GB" dirty="0"/>
              <a:t> </a:t>
            </a:r>
            <a:r>
              <a:rPr lang="en-GB" dirty="0" err="1"/>
              <a:t>Hauer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79"/>
            <a:ext cx="13284458" cy="64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Delve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Search</a:t>
            </a:r>
          </a:p>
          <a:p>
            <a:pPr marL="0" indent="0">
              <a:buNone/>
            </a:pPr>
            <a:r>
              <a:rPr lang="en-GB"/>
              <a:t>+ Social</a:t>
            </a:r>
          </a:p>
          <a:p>
            <a:pPr marL="0" indent="0">
              <a:buNone/>
            </a:pPr>
            <a:r>
              <a:rPr lang="en-GB"/>
              <a:t>+ Enterprise intelligence</a:t>
            </a:r>
          </a:p>
          <a:p>
            <a:pPr marL="0" indent="0">
              <a:buNone/>
            </a:pPr>
            <a:r>
              <a:rPr lang="en-GB"/>
              <a:t>+ Big data</a:t>
            </a:r>
          </a:p>
        </p:txBody>
      </p:sp>
    </p:spTree>
    <p:extLst>
      <p:ext uri="{BB962C8B-B14F-4D97-AF65-F5344CB8AC3E}">
        <p14:creationId xmlns:p14="http://schemas.microsoft.com/office/powerpoint/2010/main" val="25356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55" y="1985706"/>
            <a:ext cx="3600450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- Actor -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/>
              <a:t>Reidar </a:t>
            </a:r>
            <a:r>
              <a:rPr lang="en-GB" err="1"/>
              <a:t>leste</a:t>
            </a:r>
            <a:r>
              <a:rPr lang="en-GB"/>
              <a:t> “How to kill friends and implicate people”</a:t>
            </a:r>
          </a:p>
          <a:p>
            <a:r>
              <a:rPr lang="en-GB"/>
              <a:t>Helge </a:t>
            </a:r>
            <a:r>
              <a:rPr lang="en-GB" err="1"/>
              <a:t>endret</a:t>
            </a:r>
            <a:r>
              <a:rPr lang="en-GB"/>
              <a:t> “REACT + </a:t>
            </a:r>
            <a:r>
              <a:rPr lang="en-GB" err="1"/>
              <a:t>TypeScript</a:t>
            </a:r>
            <a:r>
              <a:rPr lang="en-GB"/>
              <a:t>”</a:t>
            </a:r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7873"/>
            <a:ext cx="6662124" cy="22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 err="1"/>
              <a:t>Echo</a:t>
            </a:r>
            <a:r>
              <a:rPr lang="nb-NO" dirty="0"/>
              <a:t> </a:t>
            </a:r>
            <a:r>
              <a:rPr lang="nb-NO" dirty="0" err="1"/>
              <a:t>chamber</a:t>
            </a:r>
            <a:r>
              <a:rPr lang="nb-NO" dirty="0"/>
              <a:t> </a:t>
            </a:r>
          </a:p>
          <a:p>
            <a:r>
              <a:rPr lang="nb-NO" dirty="0"/>
              <a:t>DUPLICATE NAMING (</a:t>
            </a:r>
            <a:r>
              <a:rPr lang="nb-NO" dirty="0" err="1"/>
              <a:t>documents</a:t>
            </a:r>
            <a:r>
              <a:rPr lang="nb-NO" dirty="0"/>
              <a:t> / </a:t>
            </a:r>
            <a:r>
              <a:rPr lang="nb-NO" dirty="0" err="1"/>
              <a:t>actors</a:t>
            </a:r>
            <a:r>
              <a:rPr lang="nb-NO" dirty="0"/>
              <a:t>)  </a:t>
            </a:r>
          </a:p>
          <a:p>
            <a:r>
              <a:rPr lang="nb-NO" dirty="0"/>
              <a:t>Active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inactive</a:t>
            </a:r>
            <a:r>
              <a:rPr lang="nb-NO" dirty="0"/>
              <a:t> </a:t>
            </a:r>
            <a:r>
              <a:rPr lang="nb-NO" dirty="0" err="1"/>
              <a:t>users</a:t>
            </a:r>
            <a:r>
              <a:rPr lang="nb-NO" dirty="0"/>
              <a:t> </a:t>
            </a:r>
          </a:p>
          <a:p>
            <a:r>
              <a:rPr lang="nb-NO" dirty="0" err="1"/>
              <a:t>DigitaL</a:t>
            </a:r>
            <a:r>
              <a:rPr lang="nb-NO" dirty="0"/>
              <a:t> vs. </a:t>
            </a:r>
            <a:r>
              <a:rPr lang="nb-NO" dirty="0" err="1"/>
              <a:t>Analogue</a:t>
            </a:r>
            <a:r>
              <a:rPr lang="nb-NO" dirty="0"/>
              <a:t> </a:t>
            </a:r>
            <a:r>
              <a:rPr lang="nb-NO" dirty="0" err="1"/>
              <a:t>users</a:t>
            </a:r>
            <a:endParaRPr lang="nb-NO" dirty="0"/>
          </a:p>
          <a:p>
            <a:r>
              <a:rPr lang="nb-NO" dirty="0"/>
              <a:t>SEARCH INDEXING FREQUENCY</a:t>
            </a:r>
          </a:p>
          <a:p>
            <a:r>
              <a:rPr lang="nb-NO" dirty="0" err="1"/>
              <a:t>etc</a:t>
            </a:r>
            <a:r>
              <a:rPr lang="nb-NO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0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Querying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graph</a:t>
            </a:r>
            <a:r>
              <a:rPr lang="nb-NO"/>
              <a:t> 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/>
              <a:t>Delve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Delve</a:t>
            </a:r>
            <a:r>
              <a:rPr lang="nb-NO" dirty="0"/>
              <a:t> </a:t>
            </a:r>
          </a:p>
          <a:p>
            <a:r>
              <a:rPr lang="nb-NO" dirty="0"/>
              <a:t>URL</a:t>
            </a:r>
          </a:p>
          <a:p>
            <a:r>
              <a:rPr lang="nb-NO" dirty="0"/>
              <a:t>REST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881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Computers</a:t>
            </a:r>
            <a:r>
              <a:rPr lang="en-GB"/>
              <a:t> </a:t>
            </a:r>
            <a:r>
              <a:rPr lang="en-GB" dirty="0"/>
              <a:t>Are Useless. They Can Only Give You Answers – </a:t>
            </a:r>
            <a:r>
              <a:rPr lang="en-GB"/>
              <a:t>Pablo Picasso</a:t>
            </a:r>
          </a:p>
        </p:txBody>
      </p:sp>
    </p:spTree>
    <p:extLst>
      <p:ext uri="{BB962C8B-B14F-4D97-AF65-F5344CB8AC3E}">
        <p14:creationId xmlns:p14="http://schemas.microsoft.com/office/powerpoint/2010/main" val="379755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api</a:t>
            </a:r>
            <a:r>
              <a:rPr lang="en-GB" dirty="0"/>
              <a:t>/search/query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199" y="1825625"/>
            <a:ext cx="1123708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Graph query language</a:t>
            </a:r>
          </a:p>
          <a:p>
            <a:pPr marL="0" indent="0">
              <a:buNone/>
            </a:pPr>
            <a:r>
              <a:rPr lang="en-GB" dirty="0"/>
              <a:t>Actor Action Object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?</a:t>
            </a:r>
            <a:r>
              <a:rPr lang="en-GB" sz="2000" dirty="0" err="1">
                <a:latin typeface="Consolas" panose="020B0609020204030204" pitchFamily="49" charset="0"/>
              </a:rPr>
              <a:t>Querytext</a:t>
            </a:r>
            <a:r>
              <a:rPr lang="en-GB" sz="2000" dirty="0">
                <a:latin typeface="Consolas" panose="020B0609020204030204" pitchFamily="49" charset="0"/>
              </a:rPr>
              <a:t>='*'&amp;Properties='</a:t>
            </a:r>
            <a:r>
              <a:rPr lang="en-GB" sz="2000" dirty="0" err="1">
                <a:latin typeface="Consolas" panose="020B0609020204030204" pitchFamily="49" charset="0"/>
              </a:rPr>
              <a:t>GraphQuery:ACTOR</a:t>
            </a:r>
            <a:r>
              <a:rPr lang="en-GB" sz="2000" dirty="0">
                <a:latin typeface="Consolas" panose="020B0609020204030204" pitchFamily="49" charset="0"/>
              </a:rPr>
              <a:t>(ME)'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?</a:t>
            </a:r>
            <a:r>
              <a:rPr lang="en-GB" sz="2000" dirty="0" err="1">
                <a:latin typeface="Consolas" panose="020B0609020204030204" pitchFamily="49" charset="0"/>
              </a:rPr>
              <a:t>Querytext</a:t>
            </a:r>
            <a:r>
              <a:rPr lang="en-GB" sz="2000" dirty="0">
                <a:latin typeface="Consolas" panose="020B0609020204030204" pitchFamily="49" charset="0"/>
              </a:rPr>
              <a:t>='*'&amp;Properties='</a:t>
            </a:r>
            <a:r>
              <a:rPr lang="en-GB" sz="2000" dirty="0" err="1">
                <a:latin typeface="Consolas" panose="020B0609020204030204" pitchFamily="49" charset="0"/>
              </a:rPr>
              <a:t>GraphQuery:ACTOR</a:t>
            </a:r>
            <a:r>
              <a:rPr lang="en-GB" sz="2000" dirty="0">
                <a:latin typeface="Consolas" panose="020B0609020204030204" pitchFamily="49" charset="0"/>
              </a:rPr>
              <a:t>(ME\, action\:1013)'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?</a:t>
            </a:r>
            <a:r>
              <a:rPr lang="en-GB" sz="2000" dirty="0" err="1">
                <a:latin typeface="Consolas" panose="020B0609020204030204" pitchFamily="49" charset="0"/>
              </a:rPr>
              <a:t>Querytext</a:t>
            </a:r>
            <a:r>
              <a:rPr lang="en-GB" sz="2000" dirty="0">
                <a:latin typeface="Consolas" panose="020B0609020204030204" pitchFamily="49" charset="0"/>
              </a:rPr>
              <a:t>='*'&amp;Properties='</a:t>
            </a:r>
            <a:r>
              <a:rPr lang="en-GB" sz="2000" dirty="0" err="1">
                <a:latin typeface="Consolas" panose="020B0609020204030204" pitchFamily="49" charset="0"/>
              </a:rPr>
              <a:t>GraphQuery:OR</a:t>
            </a:r>
            <a:r>
              <a:rPr lang="en-GB" sz="2000" dirty="0">
                <a:latin typeface="Consolas" panose="020B0609020204030204" pitchFamily="49" charset="0"/>
              </a:rPr>
              <a:t>(ACTOR(ME)\,ACTOR(123))'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hlinkClick r:id="rId3"/>
              </a:rPr>
              <a:t>https://graph.microsoft.io/en-us/graph-explorer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66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PersonalFeed</a:t>
            </a:r>
            <a:endParaRPr lang="en-GB" dirty="0"/>
          </a:p>
          <a:p>
            <a:r>
              <a:rPr lang="en-GB" dirty="0"/>
              <a:t>Viewed</a:t>
            </a:r>
          </a:p>
          <a:p>
            <a:r>
              <a:rPr lang="en-GB" dirty="0"/>
              <a:t>Modified</a:t>
            </a:r>
          </a:p>
          <a:p>
            <a:r>
              <a:rPr lang="en-GB" dirty="0" err="1"/>
              <a:t>OrgColleague</a:t>
            </a:r>
            <a:endParaRPr lang="en-GB" dirty="0"/>
          </a:p>
          <a:p>
            <a:r>
              <a:rPr lang="en-GB" dirty="0" err="1"/>
              <a:t>WorkingWith</a:t>
            </a:r>
            <a:endParaRPr lang="en-GB" dirty="0"/>
          </a:p>
          <a:p>
            <a:r>
              <a:rPr lang="en-GB" dirty="0" err="1"/>
              <a:t>TrendingAround</a:t>
            </a:r>
            <a:endParaRPr lang="en-GB" dirty="0"/>
          </a:p>
          <a:p>
            <a:r>
              <a:rPr lang="en-GB" dirty="0" err="1"/>
              <a:t>WorkingWithPublic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1021</a:t>
            </a:r>
          </a:p>
          <a:p>
            <a:r>
              <a:rPr lang="en-GB" dirty="0"/>
              <a:t>1001</a:t>
            </a:r>
          </a:p>
          <a:p>
            <a:r>
              <a:rPr lang="en-GB" dirty="0"/>
              <a:t>1003</a:t>
            </a:r>
          </a:p>
          <a:p>
            <a:r>
              <a:rPr lang="en-GB" dirty="0"/>
              <a:t>1015</a:t>
            </a:r>
          </a:p>
          <a:p>
            <a:r>
              <a:rPr lang="en-GB" dirty="0"/>
              <a:t>1019</a:t>
            </a:r>
          </a:p>
          <a:p>
            <a:r>
              <a:rPr lang="en-GB" dirty="0"/>
              <a:t>1020</a:t>
            </a:r>
          </a:p>
          <a:p>
            <a:r>
              <a:rPr lang="en-GB" dirty="0"/>
              <a:t>1033</a:t>
            </a:r>
          </a:p>
        </p:txBody>
      </p:sp>
    </p:spTree>
    <p:extLst>
      <p:ext uri="{BB962C8B-B14F-4D97-AF65-F5344CB8AC3E}">
        <p14:creationId xmlns:p14="http://schemas.microsoft.com/office/powerpoint/2010/main" val="31725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Who </a:t>
            </a:r>
            <a:r>
              <a:rPr lang="nb-NO" err="1"/>
              <a:t>are</a:t>
            </a:r>
            <a:r>
              <a:rPr lang="nb-NO"/>
              <a:t> </a:t>
            </a:r>
            <a:r>
              <a:rPr lang="nb-NO" err="1"/>
              <a:t>we</a:t>
            </a:r>
            <a:r>
              <a:rPr lang="nb-NO"/>
              <a:t>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REIDAR HUSMO</a:t>
            </a:r>
          </a:p>
          <a:p>
            <a:pPr lvl="1"/>
            <a:r>
              <a:rPr lang="nb-NO" dirty="0"/>
              <a:t>@reidarhusmo</a:t>
            </a:r>
          </a:p>
          <a:p>
            <a:pPr lvl="1"/>
            <a:r>
              <a:rPr lang="nb-NO" dirty="0"/>
              <a:t>Reidar.husmo@gmail.com</a:t>
            </a:r>
            <a:br>
              <a:rPr lang="nb-NO" dirty="0"/>
            </a:br>
            <a:endParaRPr lang="nb-NO" dirty="0"/>
          </a:p>
          <a:p>
            <a:r>
              <a:rPr lang="nb-NO" dirty="0"/>
              <a:t>HELGE SMEBY</a:t>
            </a:r>
          </a:p>
          <a:p>
            <a:pPr lvl="1"/>
            <a:r>
              <a:rPr lang="nb-NO" dirty="0"/>
              <a:t>@helgesmeby</a:t>
            </a:r>
          </a:p>
          <a:p>
            <a:pPr lvl="1"/>
            <a:r>
              <a:rPr lang="nb-NO" dirty="0"/>
              <a:t>helge.smeby@outlook.com </a:t>
            </a:r>
          </a:p>
        </p:txBody>
      </p:sp>
      <p:pic>
        <p:nvPicPr>
          <p:cNvPr id="1026" name="Picture 2" descr="Image result for point take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90" y="5791199"/>
            <a:ext cx="3428010" cy="6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3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“A ship in harbour is safe. But that’s not what ships are built for.”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Hacking Delve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/>
              <a:t>Can</a:t>
            </a:r>
            <a:r>
              <a:rPr lang="nb-NO" dirty="0"/>
              <a:t> we </a:t>
            </a:r>
            <a:r>
              <a:rPr lang="nb-NO" dirty="0" err="1"/>
              <a:t>fool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059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The challenge of modern content discovery</a:t>
            </a:r>
          </a:p>
          <a:p>
            <a:r>
              <a:rPr lang="nb-NO" dirty="0"/>
              <a:t>The solution to modern content discovery (Delve) </a:t>
            </a:r>
          </a:p>
          <a:p>
            <a:r>
              <a:rPr lang="nb-NO" dirty="0"/>
              <a:t>How to interface and consume (and abuse) the graph</a:t>
            </a:r>
          </a:p>
          <a:p>
            <a:r>
              <a:rPr lang="nb-NO" dirty="0"/>
              <a:t>Delve is only the first «view» of </a:t>
            </a:r>
            <a:r>
              <a:rPr lang="nb-NO" dirty="0" smtClean="0"/>
              <a:t>Office Graph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8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586" y="2470018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GB" dirty="0"/>
              <a:t>A wise man can learn more from a foolish question than a fool can learn from a wise answer.</a:t>
            </a:r>
            <a:br>
              <a:rPr lang="en-GB" dirty="0"/>
            </a:br>
            <a:r>
              <a:rPr lang="en-GB" dirty="0"/>
              <a:t>- Bruce Lee</a:t>
            </a:r>
          </a:p>
        </p:txBody>
      </p:sp>
    </p:spTree>
    <p:extLst>
      <p:ext uri="{BB962C8B-B14F-4D97-AF65-F5344CB8AC3E}">
        <p14:creationId xmlns:p14="http://schemas.microsoft.com/office/powerpoint/2010/main" val="142234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further reference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https://msdn.microsoft.com/en-us/office/office365/howto/query-office-graph-using-gql-with-search-rest-api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http://www.sharepointtalk.net/2014/11/delve-and-office-graph-for-it-pros.html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83180"/>
            <a:ext cx="10363826" cy="4773880"/>
          </a:xfrm>
        </p:spPr>
        <p:txBody>
          <a:bodyPr>
            <a:normAutofit/>
          </a:bodyPr>
          <a:lstStyle/>
          <a:p>
            <a:r>
              <a:rPr lang="nb-NO" dirty="0"/>
              <a:t>Your workplace on the internet</a:t>
            </a:r>
          </a:p>
          <a:p>
            <a:pPr lvl="1"/>
            <a:r>
              <a:rPr lang="nb-NO" dirty="0"/>
              <a:t>E-mail</a:t>
            </a:r>
          </a:p>
          <a:p>
            <a:pPr lvl="1"/>
            <a:r>
              <a:rPr lang="nb-NO" dirty="0"/>
              <a:t>Calendar</a:t>
            </a:r>
          </a:p>
          <a:p>
            <a:pPr lvl="1"/>
            <a:r>
              <a:rPr lang="nb-NO" dirty="0"/>
              <a:t>Social media (Yammer) </a:t>
            </a:r>
          </a:p>
          <a:p>
            <a:pPr lvl="1"/>
            <a:r>
              <a:rPr lang="nb-NO" dirty="0"/>
              <a:t>Personal file storage (OneDrive for business) </a:t>
            </a:r>
          </a:p>
          <a:p>
            <a:pPr lvl="1"/>
            <a:r>
              <a:rPr lang="nb-NO" dirty="0"/>
              <a:t>Team collaboration sites </a:t>
            </a:r>
          </a:p>
          <a:p>
            <a:pPr lvl="1"/>
            <a:r>
              <a:rPr lang="nb-NO" dirty="0"/>
              <a:t>Content tools</a:t>
            </a:r>
          </a:p>
          <a:p>
            <a:pPr lvl="2"/>
            <a:r>
              <a:rPr lang="nb-NO" dirty="0"/>
              <a:t>Word</a:t>
            </a:r>
          </a:p>
          <a:p>
            <a:pPr lvl="2"/>
            <a:r>
              <a:rPr lang="nb-NO" dirty="0"/>
              <a:t>Excel</a:t>
            </a:r>
          </a:p>
          <a:p>
            <a:pPr lvl="2"/>
            <a:r>
              <a:rPr lang="nb-NO" dirty="0"/>
              <a:t>Powerpoint</a:t>
            </a:r>
          </a:p>
          <a:p>
            <a:pPr lvl="2"/>
            <a:r>
              <a:rPr lang="nb-NO" dirty="0"/>
              <a:t>OneNote</a:t>
            </a:r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4" name="Picture 3" descr="Image result for point take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204" y="1074579"/>
            <a:ext cx="3109329" cy="6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0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Used by &gt; 1.2 BN people</a:t>
            </a:r>
          </a:p>
          <a:p>
            <a:r>
              <a:rPr lang="nb-NO" dirty="0"/>
              <a:t>Popular in schools</a:t>
            </a:r>
          </a:p>
          <a:p>
            <a:r>
              <a:rPr lang="nb-NO" dirty="0"/>
              <a:t>Multi-platform / multi-device</a:t>
            </a:r>
          </a:p>
          <a:p>
            <a:endParaRPr lang="en-US" dirty="0"/>
          </a:p>
        </p:txBody>
      </p:sp>
      <p:pic>
        <p:nvPicPr>
          <p:cNvPr id="4" name="Picture 3" descr="Image result for point tak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204" y="1074579"/>
            <a:ext cx="3109329" cy="6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9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64" y="2667453"/>
            <a:ext cx="10515600" cy="1325563"/>
          </a:xfrm>
        </p:spPr>
        <p:txBody>
          <a:bodyPr/>
          <a:lstStyle/>
          <a:p>
            <a:r>
              <a:rPr lang="nb-NO" dirty="0"/>
              <a:t>Finding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1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93" y="162805"/>
            <a:ext cx="7953615" cy="6541849"/>
          </a:xfrm>
        </p:spPr>
      </p:pic>
    </p:spTree>
    <p:extLst>
      <p:ext uri="{BB962C8B-B14F-4D97-AF65-F5344CB8AC3E}">
        <p14:creationId xmlns:p14="http://schemas.microsoft.com/office/powerpoint/2010/main" val="36150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41" y="542413"/>
            <a:ext cx="8164917" cy="5695102"/>
          </a:xfrm>
        </p:spPr>
      </p:pic>
    </p:spTree>
    <p:extLst>
      <p:ext uri="{BB962C8B-B14F-4D97-AF65-F5344CB8AC3E}">
        <p14:creationId xmlns:p14="http://schemas.microsoft.com/office/powerpoint/2010/main" val="104200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information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32897041"/>
              </p:ext>
            </p:extLst>
          </p:nvPr>
        </p:nvGraphicFramePr>
        <p:xfrm>
          <a:off x="914400" y="2366963"/>
          <a:ext cx="103632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1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Search</a:t>
                      </a:r>
                      <a:endParaRPr lang="en-US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Discovery</a:t>
                      </a:r>
                      <a:endParaRPr lang="en-US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Open</a:t>
                      </a:r>
                      <a:endParaRPr lang="en-US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1980: Library (Dewey!)</a:t>
                      </a:r>
                      <a:br>
                        <a:rPr lang="en-GB" dirty="0"/>
                      </a:br>
                      <a:r>
                        <a:rPr lang="en-GB" dirty="0"/>
                        <a:t>1990: AltaVista</a:t>
                      </a:r>
                      <a:br>
                        <a:rPr lang="en-GB" dirty="0"/>
                      </a:br>
                      <a:r>
                        <a:rPr lang="en-GB" dirty="0"/>
                        <a:t>2000: Google, </a:t>
                      </a:r>
                      <a:r>
                        <a:rPr lang="en-GB" dirty="0" err="1"/>
                        <a:t>AllTheWeb</a:t>
                      </a:r>
                      <a:r>
                        <a:rPr lang="en-GB" dirty="0"/>
                        <a:t>, Bing, Ms Dewey</a:t>
                      </a:r>
                      <a:br>
                        <a:rPr lang="en-GB" dirty="0"/>
                      </a:br>
                      <a:r>
                        <a:rPr lang="en-GB" dirty="0"/>
                        <a:t>2010: Google, Bing, DDG</a:t>
                      </a:r>
                      <a:endParaRPr lang="en-US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1980: News,</a:t>
                      </a:r>
                      <a:r>
                        <a:rPr lang="en-GB" baseline="0" dirty="0"/>
                        <a:t> magazines, </a:t>
                      </a:r>
                      <a:r>
                        <a:rPr lang="en-GB" dirty="0"/>
                        <a:t>Dewey</a:t>
                      </a:r>
                      <a:br>
                        <a:rPr lang="en-GB" dirty="0"/>
                      </a:br>
                      <a:r>
                        <a:rPr lang="en-GB" dirty="0"/>
                        <a:t>1990: portal, news,</a:t>
                      </a:r>
                      <a:r>
                        <a:rPr lang="en-GB" baseline="0" dirty="0"/>
                        <a:t> magazines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dirty="0"/>
                        <a:t>2000: www, Facebook</a:t>
                      </a:r>
                      <a:br>
                        <a:rPr lang="en-GB" dirty="0"/>
                      </a:br>
                      <a:r>
                        <a:rPr lang="en-GB" dirty="0"/>
                        <a:t>2010: www, Facebook</a:t>
                      </a:r>
                      <a:endParaRPr lang="en-US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Closed</a:t>
                      </a:r>
                      <a:endParaRPr lang="en-US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1980: Archive,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AAE</a:t>
                      </a:r>
                      <a:br>
                        <a:rPr lang="en-GB" dirty="0"/>
                      </a:br>
                      <a:r>
                        <a:rPr lang="en-GB" dirty="0"/>
                        <a:t>1990: </a:t>
                      </a:r>
                      <a:r>
                        <a:rPr lang="en-GB" dirty="0" err="1"/>
                        <a:t>Fileshare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dirty="0"/>
                        <a:t>2000: SharePoint</a:t>
                      </a:r>
                      <a:br>
                        <a:rPr lang="en-GB" dirty="0"/>
                      </a:br>
                      <a:r>
                        <a:rPr lang="en-GB" dirty="0"/>
                        <a:t>2010: SharePoint</a:t>
                      </a:r>
                      <a:endParaRPr lang="en-US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1980: Smoking area, watercooler,</a:t>
                      </a:r>
                      <a:r>
                        <a:rPr lang="en-GB" baseline="0" dirty="0"/>
                        <a:t> lunch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dirty="0"/>
                        <a:t>1990: Watercooler,</a:t>
                      </a:r>
                      <a:r>
                        <a:rPr lang="en-GB" baseline="0" dirty="0"/>
                        <a:t> lunch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dirty="0"/>
                        <a:t>2000: Lunch, Yammer</a:t>
                      </a:r>
                      <a:br>
                        <a:rPr lang="en-GB" dirty="0"/>
                      </a:br>
                      <a:r>
                        <a:rPr lang="en-GB" dirty="0"/>
                        <a:t>2010: Delve,</a:t>
                      </a:r>
                      <a:r>
                        <a:rPr lang="en-GB" baseline="0" dirty="0"/>
                        <a:t> (W by F), Slack</a:t>
                      </a:r>
                      <a:endParaRPr lang="en-US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8237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7669B477DF64F9ACB1BE92BBFD332" ma:contentTypeVersion="2" ma:contentTypeDescription="Create a new document." ma:contentTypeScope="" ma:versionID="ad7d695847d95d0c45a3e9080c7aabae">
  <xsd:schema xmlns:xsd="http://www.w3.org/2001/XMLSchema" xmlns:xs="http://www.w3.org/2001/XMLSchema" xmlns:p="http://schemas.microsoft.com/office/2006/metadata/properties" xmlns:ns2="5ce99568-3286-4956-9e81-7184d98ebcac" targetNamespace="http://schemas.microsoft.com/office/2006/metadata/properties" ma:root="true" ma:fieldsID="15faefd40983454945101354979e791c" ns2:_="">
    <xsd:import namespace="5ce99568-3286-4956-9e81-7184d98ebca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99568-3286-4956-9e81-7184d98ebc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65CA9-4A19-4B38-A2D6-2FF882F71F17}"/>
</file>

<file path=customXml/itemProps2.xml><?xml version="1.0" encoding="utf-8"?>
<ds:datastoreItem xmlns:ds="http://schemas.openxmlformats.org/officeDocument/2006/customXml" ds:itemID="{05F21C63-6ADB-4A44-A1B6-436ED4736129}"/>
</file>

<file path=customXml/itemProps3.xml><?xml version="1.0" encoding="utf-8"?>
<ds:datastoreItem xmlns:ds="http://schemas.openxmlformats.org/officeDocument/2006/customXml" ds:itemID="{2664B788-CF18-424D-888D-6D42DE90A522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560</Words>
  <Application>Microsoft Office PowerPoint</Application>
  <PresentationFormat>Widescreen</PresentationFormat>
  <Paragraphs>176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Tw Cen MT</vt:lpstr>
      <vt:lpstr>Wingdings</vt:lpstr>
      <vt:lpstr>Droplet</vt:lpstr>
      <vt:lpstr>The use and abuse of an AI</vt:lpstr>
      <vt:lpstr>Presentation topics</vt:lpstr>
      <vt:lpstr>Who are we? </vt:lpstr>
      <vt:lpstr>PowerPoint Presentation</vt:lpstr>
      <vt:lpstr>PowerPoint Presentation</vt:lpstr>
      <vt:lpstr>Finding information</vt:lpstr>
      <vt:lpstr>PowerPoint Presentation</vt:lpstr>
      <vt:lpstr>PowerPoint Presentation</vt:lpstr>
      <vt:lpstr>Finding information</vt:lpstr>
      <vt:lpstr>A new generation of workers</vt:lpstr>
      <vt:lpstr>A new generation of content</vt:lpstr>
      <vt:lpstr>Traditional search</vt:lpstr>
      <vt:lpstr>PowerPoint Presentation</vt:lpstr>
      <vt:lpstr>Modern search</vt:lpstr>
      <vt:lpstr>Every breath you take</vt:lpstr>
      <vt:lpstr>The solution</vt:lpstr>
      <vt:lpstr>Content discovery vs. Search </vt:lpstr>
      <vt:lpstr>Content discovery</vt:lpstr>
      <vt:lpstr>Office graph</vt:lpstr>
      <vt:lpstr>Microsoft Graph</vt:lpstr>
      <vt:lpstr>“All those moments will be lost in time, like tears in rain” – Rutger Hauer</vt:lpstr>
      <vt:lpstr>PowerPoint Presentation</vt:lpstr>
      <vt:lpstr>Delve =</vt:lpstr>
      <vt:lpstr>Edge - Actor - Object</vt:lpstr>
      <vt:lpstr>Challenges</vt:lpstr>
      <vt:lpstr>Querying the graph  </vt:lpstr>
      <vt:lpstr>Computers Are Useless. They Can Only Give You Answers – Pablo Picasso</vt:lpstr>
      <vt:lpstr>_api/search/query</vt:lpstr>
      <vt:lpstr>Edges</vt:lpstr>
      <vt:lpstr>“A ship in harbour is safe. But that’s not what ships are built for.”</vt:lpstr>
      <vt:lpstr>Hacking Delve </vt:lpstr>
      <vt:lpstr>Summary</vt:lpstr>
      <vt:lpstr>A wise man can learn more from a foolish question than a fool can learn from a wise answer. - Bruce Lee</vt:lpstr>
      <vt:lpstr>For further reference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2016-10-18T20:18:46Z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0x0101002317669B477DF64F9ACB1BE92BBFD332</vt:lpwstr>
  </property>
</Properties>
</file>