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9160788" cy="41760775"/>
  <p:notesSz cx="6858000" cy="9144000"/>
  <p:defaultTextStyle>
    <a:defPPr>
      <a:defRPr lang="zh-CN"/>
    </a:defPPr>
    <a:lvl1pPr marL="0" algn="l" defTabSz="3404220" rtl="0" eaLnBrk="1" latinLnBrk="0" hangingPunct="1">
      <a:defRPr sz="6701" kern="1200">
        <a:solidFill>
          <a:schemeClr val="tx1"/>
        </a:solidFill>
        <a:latin typeface="+mn-lt"/>
        <a:ea typeface="+mn-ea"/>
        <a:cs typeface="+mn-cs"/>
      </a:defRPr>
    </a:lvl1pPr>
    <a:lvl2pPr marL="1702110" algn="l" defTabSz="3404220" rtl="0" eaLnBrk="1" latinLnBrk="0" hangingPunct="1">
      <a:defRPr sz="6701" kern="1200">
        <a:solidFill>
          <a:schemeClr val="tx1"/>
        </a:solidFill>
        <a:latin typeface="+mn-lt"/>
        <a:ea typeface="+mn-ea"/>
        <a:cs typeface="+mn-cs"/>
      </a:defRPr>
    </a:lvl2pPr>
    <a:lvl3pPr marL="3404220" algn="l" defTabSz="3404220" rtl="0" eaLnBrk="1" latinLnBrk="0" hangingPunct="1">
      <a:defRPr sz="6701" kern="1200">
        <a:solidFill>
          <a:schemeClr val="tx1"/>
        </a:solidFill>
        <a:latin typeface="+mn-lt"/>
        <a:ea typeface="+mn-ea"/>
        <a:cs typeface="+mn-cs"/>
      </a:defRPr>
    </a:lvl3pPr>
    <a:lvl4pPr marL="5106330" algn="l" defTabSz="3404220" rtl="0" eaLnBrk="1" latinLnBrk="0" hangingPunct="1">
      <a:defRPr sz="6701" kern="1200">
        <a:solidFill>
          <a:schemeClr val="tx1"/>
        </a:solidFill>
        <a:latin typeface="+mn-lt"/>
        <a:ea typeface="+mn-ea"/>
        <a:cs typeface="+mn-cs"/>
      </a:defRPr>
    </a:lvl4pPr>
    <a:lvl5pPr marL="6808440" algn="l" defTabSz="3404220" rtl="0" eaLnBrk="1" latinLnBrk="0" hangingPunct="1">
      <a:defRPr sz="6701" kern="1200">
        <a:solidFill>
          <a:schemeClr val="tx1"/>
        </a:solidFill>
        <a:latin typeface="+mn-lt"/>
        <a:ea typeface="+mn-ea"/>
        <a:cs typeface="+mn-cs"/>
      </a:defRPr>
    </a:lvl5pPr>
    <a:lvl6pPr marL="8510549" algn="l" defTabSz="3404220" rtl="0" eaLnBrk="1" latinLnBrk="0" hangingPunct="1">
      <a:defRPr sz="6701" kern="1200">
        <a:solidFill>
          <a:schemeClr val="tx1"/>
        </a:solidFill>
        <a:latin typeface="+mn-lt"/>
        <a:ea typeface="+mn-ea"/>
        <a:cs typeface="+mn-cs"/>
      </a:defRPr>
    </a:lvl6pPr>
    <a:lvl7pPr marL="10212659" algn="l" defTabSz="3404220" rtl="0" eaLnBrk="1" latinLnBrk="0" hangingPunct="1">
      <a:defRPr sz="6701" kern="1200">
        <a:solidFill>
          <a:schemeClr val="tx1"/>
        </a:solidFill>
        <a:latin typeface="+mn-lt"/>
        <a:ea typeface="+mn-ea"/>
        <a:cs typeface="+mn-cs"/>
      </a:defRPr>
    </a:lvl7pPr>
    <a:lvl8pPr marL="11914769" algn="l" defTabSz="3404220" rtl="0" eaLnBrk="1" latinLnBrk="0" hangingPunct="1">
      <a:defRPr sz="6701" kern="1200">
        <a:solidFill>
          <a:schemeClr val="tx1"/>
        </a:solidFill>
        <a:latin typeface="+mn-lt"/>
        <a:ea typeface="+mn-ea"/>
        <a:cs typeface="+mn-cs"/>
      </a:defRPr>
    </a:lvl8pPr>
    <a:lvl9pPr marL="13616879" algn="l" defTabSz="3404220" rtl="0" eaLnBrk="1" latinLnBrk="0" hangingPunct="1">
      <a:defRPr sz="6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53">
          <p15:clr>
            <a:srgbClr val="A4A3A4"/>
          </p15:clr>
        </p15:guide>
        <p15:guide id="2" pos="9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 autoAdjust="0"/>
    <p:restoredTop sz="94660"/>
  </p:normalViewPr>
  <p:slideViewPr>
    <p:cSldViewPr snapToGrid="0">
      <p:cViewPr varScale="1">
        <p:scale>
          <a:sx n="14" d="100"/>
          <a:sy n="14" d="100"/>
        </p:scale>
        <p:origin x="2688" y="202"/>
      </p:cViewPr>
      <p:guideLst>
        <p:guide orient="horz" pos="13153"/>
        <p:guide pos="9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7059" y="6834463"/>
            <a:ext cx="24786670" cy="14538936"/>
          </a:xfrm>
        </p:spPr>
        <p:txBody>
          <a:bodyPr anchor="b"/>
          <a:lstStyle>
            <a:lvl1pPr algn="ctr">
              <a:defRPr sz="191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099" y="21934077"/>
            <a:ext cx="21870591" cy="10082517"/>
          </a:xfrm>
        </p:spPr>
        <p:txBody>
          <a:bodyPr/>
          <a:lstStyle>
            <a:lvl1pPr marL="0" indent="0" algn="ctr">
              <a:buNone/>
              <a:defRPr sz="7654"/>
            </a:lvl1pPr>
            <a:lvl2pPr marL="1458057" indent="0" algn="ctr">
              <a:buNone/>
              <a:defRPr sz="6378"/>
            </a:lvl2pPr>
            <a:lvl3pPr marL="2916113" indent="0" algn="ctr">
              <a:buNone/>
              <a:defRPr sz="5740"/>
            </a:lvl3pPr>
            <a:lvl4pPr marL="4374170" indent="0" algn="ctr">
              <a:buNone/>
              <a:defRPr sz="5103"/>
            </a:lvl4pPr>
            <a:lvl5pPr marL="5832226" indent="0" algn="ctr">
              <a:buNone/>
              <a:defRPr sz="5103"/>
            </a:lvl5pPr>
            <a:lvl6pPr marL="7290283" indent="0" algn="ctr">
              <a:buNone/>
              <a:defRPr sz="5103"/>
            </a:lvl6pPr>
            <a:lvl7pPr marL="8748339" indent="0" algn="ctr">
              <a:buNone/>
              <a:defRPr sz="5103"/>
            </a:lvl7pPr>
            <a:lvl8pPr marL="10206396" indent="0" algn="ctr">
              <a:buNone/>
              <a:defRPr sz="5103"/>
            </a:lvl8pPr>
            <a:lvl9pPr marL="11664452" indent="0" algn="ctr">
              <a:buNone/>
              <a:defRPr sz="510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95C7-05E2-4CA5-AF09-BF3FCFFC1E78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5B12-13B3-46EF-A63D-718050B7AD0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926" y="14368"/>
            <a:ext cx="29173714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804" y="2223383"/>
            <a:ext cx="25151180" cy="8071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804" y="11116873"/>
            <a:ext cx="25151180" cy="26496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804" y="38706061"/>
            <a:ext cx="6561177" cy="222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95C7-05E2-4CA5-AF09-BF3FCFFC1E78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59511" y="38706061"/>
            <a:ext cx="9841766" cy="222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94807" y="38706061"/>
            <a:ext cx="6561177" cy="222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35B12-13B3-46EF-A63D-718050B7AD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9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2916113" rtl="0" eaLnBrk="1" latinLnBrk="0" hangingPunct="1">
        <a:lnSpc>
          <a:spcPct val="90000"/>
        </a:lnSpc>
        <a:spcBef>
          <a:spcPct val="0"/>
        </a:spcBef>
        <a:buNone/>
        <a:defRPr sz="140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9028" indent="-729028" algn="l" defTabSz="2916113" rtl="0" eaLnBrk="1" latinLnBrk="0" hangingPunct="1">
        <a:lnSpc>
          <a:spcPct val="90000"/>
        </a:lnSpc>
        <a:spcBef>
          <a:spcPts val="3189"/>
        </a:spcBef>
        <a:buFont typeface="Arial" panose="020B0604020202020204" pitchFamily="34" charset="0"/>
        <a:buChar char="•"/>
        <a:defRPr sz="8929" kern="1200">
          <a:solidFill>
            <a:schemeClr val="tx1"/>
          </a:solidFill>
          <a:latin typeface="+mn-lt"/>
          <a:ea typeface="+mn-ea"/>
          <a:cs typeface="+mn-cs"/>
        </a:defRPr>
      </a:lvl1pPr>
      <a:lvl2pPr marL="2187085" indent="-729028" algn="l" defTabSz="2916113" rtl="0" eaLnBrk="1" latinLnBrk="0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7654" kern="1200">
          <a:solidFill>
            <a:schemeClr val="tx1"/>
          </a:solidFill>
          <a:latin typeface="+mn-lt"/>
          <a:ea typeface="+mn-ea"/>
          <a:cs typeface="+mn-cs"/>
        </a:defRPr>
      </a:lvl2pPr>
      <a:lvl3pPr marL="3645141" indent="-729028" algn="l" defTabSz="2916113" rtl="0" eaLnBrk="1" latinLnBrk="0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5103198" indent="-729028" algn="l" defTabSz="2916113" rtl="0" eaLnBrk="1" latinLnBrk="0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5740" kern="1200">
          <a:solidFill>
            <a:schemeClr val="tx1"/>
          </a:solidFill>
          <a:latin typeface="+mn-lt"/>
          <a:ea typeface="+mn-ea"/>
          <a:cs typeface="+mn-cs"/>
        </a:defRPr>
      </a:lvl4pPr>
      <a:lvl5pPr marL="6561254" indent="-729028" algn="l" defTabSz="2916113" rtl="0" eaLnBrk="1" latinLnBrk="0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5740" kern="1200">
          <a:solidFill>
            <a:schemeClr val="tx1"/>
          </a:solidFill>
          <a:latin typeface="+mn-lt"/>
          <a:ea typeface="+mn-ea"/>
          <a:cs typeface="+mn-cs"/>
        </a:defRPr>
      </a:lvl5pPr>
      <a:lvl6pPr marL="8019311" indent="-729028" algn="l" defTabSz="2916113" rtl="0" eaLnBrk="1" latinLnBrk="0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5740" kern="1200">
          <a:solidFill>
            <a:schemeClr val="tx1"/>
          </a:solidFill>
          <a:latin typeface="+mn-lt"/>
          <a:ea typeface="+mn-ea"/>
          <a:cs typeface="+mn-cs"/>
        </a:defRPr>
      </a:lvl6pPr>
      <a:lvl7pPr marL="9477367" indent="-729028" algn="l" defTabSz="2916113" rtl="0" eaLnBrk="1" latinLnBrk="0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5740" kern="1200">
          <a:solidFill>
            <a:schemeClr val="tx1"/>
          </a:solidFill>
          <a:latin typeface="+mn-lt"/>
          <a:ea typeface="+mn-ea"/>
          <a:cs typeface="+mn-cs"/>
        </a:defRPr>
      </a:lvl7pPr>
      <a:lvl8pPr marL="10935424" indent="-729028" algn="l" defTabSz="2916113" rtl="0" eaLnBrk="1" latinLnBrk="0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5740" kern="1200">
          <a:solidFill>
            <a:schemeClr val="tx1"/>
          </a:solidFill>
          <a:latin typeface="+mn-lt"/>
          <a:ea typeface="+mn-ea"/>
          <a:cs typeface="+mn-cs"/>
        </a:defRPr>
      </a:lvl8pPr>
      <a:lvl9pPr marL="12393480" indent="-729028" algn="l" defTabSz="2916113" rtl="0" eaLnBrk="1" latinLnBrk="0" hangingPunct="1">
        <a:lnSpc>
          <a:spcPct val="90000"/>
        </a:lnSpc>
        <a:spcBef>
          <a:spcPts val="1595"/>
        </a:spcBef>
        <a:buFont typeface="Arial" panose="020B0604020202020204" pitchFamily="34" charset="0"/>
        <a:buChar char="•"/>
        <a:defRPr sz="57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16113" rtl="0" eaLnBrk="1" latinLnBrk="0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1pPr>
      <a:lvl2pPr marL="1458057" algn="l" defTabSz="2916113" rtl="0" eaLnBrk="1" latinLnBrk="0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2pPr>
      <a:lvl3pPr marL="2916113" algn="l" defTabSz="2916113" rtl="0" eaLnBrk="1" latinLnBrk="0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3pPr>
      <a:lvl4pPr marL="4374170" algn="l" defTabSz="2916113" rtl="0" eaLnBrk="1" latinLnBrk="0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4pPr>
      <a:lvl5pPr marL="5832226" algn="l" defTabSz="2916113" rtl="0" eaLnBrk="1" latinLnBrk="0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5pPr>
      <a:lvl6pPr marL="7290283" algn="l" defTabSz="2916113" rtl="0" eaLnBrk="1" latinLnBrk="0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6pPr>
      <a:lvl7pPr marL="8748339" algn="l" defTabSz="2916113" rtl="0" eaLnBrk="1" latinLnBrk="0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7pPr>
      <a:lvl8pPr marL="10206396" algn="l" defTabSz="2916113" rtl="0" eaLnBrk="1" latinLnBrk="0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8pPr>
      <a:lvl9pPr marL="11664452" algn="l" defTabSz="2916113" rtl="0" eaLnBrk="1" latinLnBrk="0" hangingPunct="1">
        <a:defRPr sz="57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4766" y="3592267"/>
            <a:ext cx="2731125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关于新冠疫情的空间分析系统</a:t>
            </a:r>
          </a:p>
          <a:p>
            <a:pPr algn="ctr">
              <a:spcAft>
                <a:spcPts val="600"/>
              </a:spcAft>
            </a:pPr>
            <a:r>
              <a:rPr lang="zh-CN" altLang="en-US" sz="5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姜** 刘* 高* 陈</a:t>
            </a:r>
            <a:r>
              <a:rPr lang="zh-CN" altLang="en-US" sz="5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endParaRPr lang="zh-CN" altLang="en-US" sz="5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0931" y="6974994"/>
            <a:ext cx="32768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摘要：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-29497" y="12835878"/>
            <a:ext cx="29201788" cy="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-70932" y="19001426"/>
            <a:ext cx="32768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方法：</a:t>
            </a:r>
          </a:p>
        </p:txBody>
      </p:sp>
      <p:sp>
        <p:nvSpPr>
          <p:cNvPr id="11" name="TextBox 16"/>
          <p:cNvSpPr txBox="1"/>
          <p:nvPr/>
        </p:nvSpPr>
        <p:spPr>
          <a:xfrm>
            <a:off x="0" y="8392321"/>
            <a:ext cx="29160788" cy="41242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just">
              <a:defRPr/>
            </a:pP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defRPr/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在本次疫情防控中，各行各业都为之奉献出行业的力量，作为地理信息专业的学生们，就此大作业的机会，旨在通过空间分析理论与方法和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WebGIS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技术对新冠肺炎疫情防控提供一些可视化表达与分析，并整合各种分析与可视化功能构建了用于新冠疫情分析的系统。系统分为四层体系结构，首先是数据层，系统从网页和新闻等信息资源处利用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网络爬虫技术获得数据，并进行初步的清洗。然后是存储层，将获取的数据利用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Navicat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MySQL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存入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数据库中。其次是分析层，使用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平台结合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WebGIS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技术开发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应用，实现态势地图、词云、统计图表等多类数据可视化分析和相关性分析、时空数据分析、缓冲区分析等空间分析技术与查询服务。最后在用户层，由系统管理员管理系统，由用户使用服务，了解疫情的情况。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defRPr/>
            </a:pP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8863" y="6162867"/>
            <a:ext cx="1760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遥感信息工程学院，武汉大学，中国</a:t>
            </a:r>
            <a:r>
              <a:rPr lang="en-GB" altLang="zh-CN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-32737" y="20385549"/>
            <a:ext cx="29172291" cy="644503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525" y="20556055"/>
            <a:ext cx="18849860" cy="6274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Font typeface="+mj-lt"/>
              <a:buAutoNum type="alphaLcParenR"/>
            </a:pP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爬虫技术获取数据，使用</a:t>
            </a:r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数据库清洗和管理数据。</a:t>
            </a:r>
          </a:p>
          <a:p>
            <a:pPr marL="742950" indent="-742950" algn="just">
              <a:buFont typeface="+mj-lt"/>
              <a:buAutoNum type="alphaLcParenR"/>
            </a:pP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前端使用</a:t>
            </a:r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框架，后端使用</a:t>
            </a:r>
            <a:r>
              <a:rPr lang="en-US" altLang="zh-CN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Springboot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框架，作为平台开发的基础。</a:t>
            </a:r>
          </a:p>
          <a:p>
            <a:pPr marL="742950" indent="-742950" algn="just">
              <a:buFont typeface="+mj-lt"/>
              <a:buAutoNum type="alphaLcParenR"/>
            </a:pP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html+css+javascript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开发技术技术，利用</a:t>
            </a:r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Echarts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Mapbox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altLang="zh-CN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包在前端进行数据分析与可视化。</a:t>
            </a:r>
          </a:p>
          <a:p>
            <a:pPr marL="742950" indent="-742950" algn="just">
              <a:buFont typeface="+mj-lt"/>
              <a:buAutoNum type="alphaLcParenR"/>
            </a:pP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后端服务器继承</a:t>
            </a:r>
            <a:r>
              <a:rPr lang="en-US" altLang="zh-CN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的方法，从数据库中读取数据并进行简单的分类累加、缓冲区计算。</a:t>
            </a:r>
          </a:p>
          <a:p>
            <a:pPr marL="742950" indent="-742950" algn="just">
              <a:buFont typeface="+mj-lt"/>
              <a:buAutoNum type="alphaLcParenR"/>
            </a:pP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Arcgis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Arcgis</a:t>
            </a:r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Geoda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等软件对数据进行空间相关性分析、探索性分析、相关性分析和叠置分析。</a:t>
            </a:r>
          </a:p>
          <a:p>
            <a:pPr marL="742950" indent="-742950" algn="just">
              <a:buFont typeface="+mj-lt"/>
              <a:buAutoNum type="alphaLcParenR"/>
            </a:pP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借助百度</a:t>
            </a:r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添加底图及操控件、进行智能搜索、标记点数据标记和生成缓冲区，实现地图分析功能。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-23446" y="27029439"/>
            <a:ext cx="29201788" cy="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6"/>
          <p:cNvSpPr txBox="1"/>
          <p:nvPr/>
        </p:nvSpPr>
        <p:spPr>
          <a:xfrm>
            <a:off x="-32738" y="28601043"/>
            <a:ext cx="29172291" cy="57063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燕尾形 29"/>
          <p:cNvSpPr/>
          <p:nvPr/>
        </p:nvSpPr>
        <p:spPr>
          <a:xfrm>
            <a:off x="17065259" y="30501516"/>
            <a:ext cx="1176429" cy="1176429"/>
          </a:xfrm>
          <a:prstGeom prst="chevr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燕尾形 30"/>
          <p:cNvSpPr/>
          <p:nvPr/>
        </p:nvSpPr>
        <p:spPr>
          <a:xfrm rot="10800000">
            <a:off x="8118337" y="30501515"/>
            <a:ext cx="1176431" cy="1176431"/>
          </a:xfrm>
          <a:prstGeom prst="chevr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659658" y="33577151"/>
            <a:ext cx="70407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关于新冠疫情的空间分析系统主界面</a:t>
            </a:r>
          </a:p>
        </p:txBody>
      </p:sp>
      <p:sp>
        <p:nvSpPr>
          <p:cNvPr id="33" name="矩形 32"/>
          <p:cNvSpPr/>
          <p:nvPr/>
        </p:nvSpPr>
        <p:spPr>
          <a:xfrm>
            <a:off x="24034600" y="33577151"/>
            <a:ext cx="3950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周边疫情小区搜索</a:t>
            </a:r>
          </a:p>
        </p:txBody>
      </p:sp>
      <p:sp>
        <p:nvSpPr>
          <p:cNvPr id="34" name="矩形 33"/>
          <p:cNvSpPr/>
          <p:nvPr/>
        </p:nvSpPr>
        <p:spPr>
          <a:xfrm>
            <a:off x="21351350" y="34353902"/>
            <a:ext cx="68366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5. The clusters of airports in the BRI</a:t>
            </a:r>
            <a:endParaRPr lang="zh-CN" alt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16"/>
          <p:cNvSpPr txBox="1"/>
          <p:nvPr/>
        </p:nvSpPr>
        <p:spPr>
          <a:xfrm>
            <a:off x="-14749" y="35996173"/>
            <a:ext cx="29172291" cy="612744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endParaRPr lang="en-US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-17395" y="34502485"/>
            <a:ext cx="29201788" cy="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6573" y="36284344"/>
            <a:ext cx="28883302" cy="537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52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系统构建方面，我们采用了当前</a:t>
            </a:r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开发非常受欢迎的两大架构，以及工具和编程方式，前端的</a:t>
            </a:r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框架、</a:t>
            </a:r>
            <a:r>
              <a:rPr lang="en-US" altLang="zh-CN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Echarts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图表，让网页效果更加酷炫和后端的</a:t>
            </a:r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面向切片的编程，帮助我们以最少的工作量，更加健壮地使用现有的</a:t>
            </a:r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。前后端的架构使得我们的系统更加稳定可靠，开发也更加简洁。数据可视化方面，我们利用折线图、饼状图、日历表、态势地图等等可视化表格进行数据表达，便于用户直接获取信息。同时，我们的图表很多都不同于常规，可以给用户眼前一亮的感觉，易让人记住。当然，我们还可以选择框，用户可根据自身需求，选择相应的省市、时间进行查询。数据分析方面，软件实现了多角度多层次的分析，不仅仅有新冠疫情的空间自相关分析，新冠疫情确诊人数与人流、出行强度等相关性，不同地区之间相关性强弱比较，武汉床位与求助帖数量的相关性分析，还有各省援助湖北各市顺序与地理位置的分析。总言之，分析多样且具体，能提供一定的指导性意见。用户使用方面，操作界面友好，用户能够直接上手实现软件的使用，按钮，列表等的设计布局也比较合理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71699" y="471970"/>
            <a:ext cx="17962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空间分析抗“新冠疫情”</a:t>
            </a:r>
          </a:p>
        </p:txBody>
      </p:sp>
      <p:sp>
        <p:nvSpPr>
          <p:cNvPr id="38" name="矩形 37"/>
          <p:cNvSpPr/>
          <p:nvPr/>
        </p:nvSpPr>
        <p:spPr>
          <a:xfrm>
            <a:off x="19681" y="27193069"/>
            <a:ext cx="533832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主要成果：</a:t>
            </a:r>
          </a:p>
        </p:txBody>
      </p:sp>
      <p:sp>
        <p:nvSpPr>
          <p:cNvPr id="39" name="矩形 38"/>
          <p:cNvSpPr/>
          <p:nvPr/>
        </p:nvSpPr>
        <p:spPr>
          <a:xfrm>
            <a:off x="-70932" y="34593000"/>
            <a:ext cx="636905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总结与讨论：</a:t>
            </a:r>
          </a:p>
        </p:txBody>
      </p:sp>
      <p:sp>
        <p:nvSpPr>
          <p:cNvPr id="35" name="矩形 34"/>
          <p:cNvSpPr/>
          <p:nvPr/>
        </p:nvSpPr>
        <p:spPr>
          <a:xfrm>
            <a:off x="-70931" y="12826053"/>
            <a:ext cx="739978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数据及研究区：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-29497" y="18910910"/>
            <a:ext cx="29201788" cy="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6"/>
          <p:cNvSpPr txBox="1"/>
          <p:nvPr/>
        </p:nvSpPr>
        <p:spPr>
          <a:xfrm>
            <a:off x="-593" y="14200053"/>
            <a:ext cx="29160788" cy="440120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just">
              <a:defRPr/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使用到的数据有：全国各城市城内出行强度（数据来自：百度地图迁徙大数据平台 时间范围：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2019/01/12-2019/03/28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2020/01/01/-2020/03/31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）；全国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湖北省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武汉市迁出目的地数据（同上）；全国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湖北省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武汉市迁入来源地数据（同上）；武汉部分类别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数据（数据来自：百度地图 获取时间：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2020/4/9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）；新冠肺炎求助帖数据（数据来自：新浪微博 时间范围：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2020/02/03-2020/03/06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）；疫情日报数据（数据来自：新浪新闻疫情 时间范围：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2020/02/05-2020/03/30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）；武汉市行政边界；全球新冠肺炎数据（数据来自：国家卫健委及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官网 时间范围：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2020/01/16/-2020/03/31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）；武汉市内医院床位数据；世界行政区划图；中国援助国地点及时间（数据来自：中国外交部官网 时间范围：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2020/03/12-2020/04/16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defRPr/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研究区：主要研究区域为全国，全球和小尺度的分析研究作为辅助。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B934B05A-260E-4182-9247-5487F937F178}"/>
              </a:ext>
            </a:extLst>
          </p:cNvPr>
          <p:cNvPicPr/>
          <p:nvPr/>
        </p:nvPicPr>
        <p:blipFill rotWithShape="1">
          <a:blip r:embed="rId2"/>
          <a:srcRect l="-33" t="12276" r="1"/>
          <a:stretch/>
        </p:blipFill>
        <p:spPr>
          <a:xfrm>
            <a:off x="9521677" y="29122705"/>
            <a:ext cx="7316673" cy="393405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AE0F1E0B-66C1-4097-BDC9-838B9E07EE55}"/>
              </a:ext>
            </a:extLst>
          </p:cNvPr>
          <p:cNvPicPr/>
          <p:nvPr/>
        </p:nvPicPr>
        <p:blipFill rotWithShape="1">
          <a:blip r:embed="rId3"/>
          <a:srcRect l="50253" b="-4648"/>
          <a:stretch/>
        </p:blipFill>
        <p:spPr>
          <a:xfrm>
            <a:off x="18468597" y="29030493"/>
            <a:ext cx="2970599" cy="4118474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459A30CD-FF6E-48D0-B007-25C08A151E5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0913" y="29266239"/>
            <a:ext cx="7680515" cy="3646982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13694703-1D12-45D0-949B-FBE0DA2733A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9789328" y="20664767"/>
            <a:ext cx="7747046" cy="5180881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CFC41424-39A8-42E4-B1FC-D52A0055126F}"/>
              </a:ext>
            </a:extLst>
          </p:cNvPr>
          <p:cNvSpPr/>
          <p:nvPr/>
        </p:nvSpPr>
        <p:spPr>
          <a:xfrm>
            <a:off x="20142496" y="25993110"/>
            <a:ext cx="6654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关于新冠疫情的空间分析系统架构</a:t>
            </a:r>
          </a:p>
        </p:txBody>
      </p:sp>
      <p:sp>
        <p:nvSpPr>
          <p:cNvPr id="49" name="燕尾形 29">
            <a:extLst>
              <a:ext uri="{FF2B5EF4-FFF2-40B4-BE49-F238E27FC236}">
                <a16:creationId xmlns:a16="http://schemas.microsoft.com/office/drawing/2014/main" id="{9DE23136-C526-471E-8C5A-317879F8DD9F}"/>
              </a:ext>
            </a:extLst>
          </p:cNvPr>
          <p:cNvSpPr/>
          <p:nvPr/>
        </p:nvSpPr>
        <p:spPr>
          <a:xfrm>
            <a:off x="21666105" y="30501516"/>
            <a:ext cx="1176429" cy="1176429"/>
          </a:xfrm>
          <a:prstGeom prst="chevr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B882B01A-0A27-4292-8C17-0174F7B23EF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3069445" y="28860767"/>
            <a:ext cx="5880430" cy="4457926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9AB06F79-E219-4C36-A045-ED3AF50F46D8}"/>
              </a:ext>
            </a:extLst>
          </p:cNvPr>
          <p:cNvSpPr/>
          <p:nvPr/>
        </p:nvSpPr>
        <p:spPr>
          <a:xfrm>
            <a:off x="18536755" y="33577151"/>
            <a:ext cx="27911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相关性分析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4F453B3-3BA8-4F3D-935B-3A1EB9557481}"/>
              </a:ext>
            </a:extLst>
          </p:cNvPr>
          <p:cNvSpPr/>
          <p:nvPr/>
        </p:nvSpPr>
        <p:spPr>
          <a:xfrm>
            <a:off x="1653900" y="33577151"/>
            <a:ext cx="3950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疫情发展态势地图</a:t>
            </a:r>
          </a:p>
        </p:txBody>
      </p:sp>
    </p:spTree>
    <p:extLst>
      <p:ext uri="{BB962C8B-B14F-4D97-AF65-F5344CB8AC3E}">
        <p14:creationId xmlns:p14="http://schemas.microsoft.com/office/powerpoint/2010/main" val="91914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4186</TotalTime>
  <Words>869</Words>
  <Application>Microsoft Office PowerPoint</Application>
  <PresentationFormat>自定义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jiang Yuhan</cp:lastModifiedBy>
  <cp:revision>54</cp:revision>
  <dcterms:created xsi:type="dcterms:W3CDTF">2017-06-26T05:33:13Z</dcterms:created>
  <dcterms:modified xsi:type="dcterms:W3CDTF">2020-06-25T13:55:30Z</dcterms:modified>
</cp:coreProperties>
</file>