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188" r:id="rId2"/>
    <p:sldId id="1189" r:id="rId3"/>
    <p:sldId id="1190" r:id="rId4"/>
    <p:sldId id="1191" r:id="rId5"/>
    <p:sldId id="1194" r:id="rId6"/>
    <p:sldId id="1195" r:id="rId7"/>
    <p:sldId id="1196" r:id="rId8"/>
    <p:sldId id="1197" r:id="rId9"/>
    <p:sldId id="1198" r:id="rId10"/>
    <p:sldId id="1199" r:id="rId11"/>
    <p:sldId id="1207" r:id="rId12"/>
    <p:sldId id="1201" r:id="rId13"/>
    <p:sldId id="1202" r:id="rId14"/>
    <p:sldId id="1204" r:id="rId15"/>
    <p:sldId id="1208" r:id="rId16"/>
    <p:sldId id="1205" r:id="rId17"/>
    <p:sldId id="1944" r:id="rId18"/>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ергій Мацаєнко" initials="СМ" lastIdx="1" clrIdx="0">
    <p:extLst>
      <p:ext uri="{19B8F6BF-5375-455C-9EA6-DF929625EA0E}">
        <p15:presenceInfo xmlns:p15="http://schemas.microsoft.com/office/powerpoint/2012/main" userId="1a9c3d308a22d4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426B"/>
    <a:srgbClr val="008000"/>
    <a:srgbClr val="010001"/>
    <a:srgbClr val="396BC5"/>
    <a:srgbClr val="F4BF00"/>
    <a:srgbClr val="13B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Стиль із теми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із теми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2" autoAdjust="0"/>
    <p:restoredTop sz="94660"/>
  </p:normalViewPr>
  <p:slideViewPr>
    <p:cSldViewPr snapToGrid="0">
      <p:cViewPr varScale="1">
        <p:scale>
          <a:sx n="88" d="100"/>
          <a:sy n="88"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CCA78-9DA2-42F1-AEC8-9213A79BDB16}" type="doc">
      <dgm:prSet loTypeId="urn:microsoft.com/office/officeart/2005/8/layout/chevron2" loCatId="process" qsTypeId="urn:microsoft.com/office/officeart/2005/8/quickstyle/simple5" qsCatId="simple" csTypeId="urn:microsoft.com/office/officeart/2005/8/colors/colorful1" csCatId="colorful" phldr="1"/>
      <dgm:spPr/>
      <dgm:t>
        <a:bodyPr/>
        <a:lstStyle/>
        <a:p>
          <a:endParaRPr lang="uk-UA"/>
        </a:p>
      </dgm:t>
    </dgm:pt>
    <dgm:pt modelId="{D7D30CB0-42E3-4872-8223-5BD4079EBA38}">
      <dgm:prSet phldrT="[Текст]" custT="1"/>
      <dgm:spPr/>
      <dgm:t>
        <a:bodyPr/>
        <a:lstStyle/>
        <a:p>
          <a:r>
            <a:rPr lang="uk-UA" sz="2400" b="1" i="1" noProof="0" dirty="0"/>
            <a:t>1</a:t>
          </a:r>
        </a:p>
      </dgm:t>
    </dgm:pt>
    <dgm:pt modelId="{A76330C2-FC73-4193-B5AE-EB88A94FD8DD}" type="parTrans" cxnId="{65E05336-2FB6-4424-AA75-05320ABF9A1F}">
      <dgm:prSet/>
      <dgm:spPr/>
      <dgm:t>
        <a:bodyPr/>
        <a:lstStyle/>
        <a:p>
          <a:endParaRPr lang="uk-UA" sz="2000" i="1" noProof="0" dirty="0"/>
        </a:p>
      </dgm:t>
    </dgm:pt>
    <dgm:pt modelId="{73E000F2-A519-46CF-859B-74F3E3DB4383}" type="sibTrans" cxnId="{65E05336-2FB6-4424-AA75-05320ABF9A1F}">
      <dgm:prSet/>
      <dgm:spPr/>
      <dgm:t>
        <a:bodyPr/>
        <a:lstStyle/>
        <a:p>
          <a:endParaRPr lang="uk-UA" sz="2000" i="1" noProof="0" dirty="0"/>
        </a:p>
      </dgm:t>
    </dgm:pt>
    <dgm:pt modelId="{FCE13B40-F9F2-4E71-AC18-F41072C4B3F1}">
      <dgm:prSet phldrT="[Текст]" custT="1"/>
      <dgm:spPr>
        <a:solidFill>
          <a:srgbClr val="EF7421"/>
        </a:solidFill>
      </dgm:spPr>
      <dgm:t>
        <a:bodyPr/>
        <a:lstStyle/>
        <a:p>
          <a:pPr marL="0" indent="0">
            <a:buFont typeface="Arial" panose="020B0604020202020204" pitchFamily="34" charset="0"/>
            <a:buNone/>
          </a:pPr>
          <a:r>
            <a:rPr lang="uk-UA" sz="2800" i="1" noProof="0" dirty="0">
              <a:solidFill>
                <a:schemeClr val="bg1"/>
              </a:solidFill>
            </a:rPr>
            <a:t>виявити об’єкти, якими буде маніпулювати наша програма;</a:t>
          </a:r>
        </a:p>
      </dgm:t>
    </dgm:pt>
    <dgm:pt modelId="{B6D11A31-67E4-4F3C-B2A7-BE8B55F7EC96}" type="parTrans" cxnId="{55755FD8-CCFF-46B4-BFB0-7E086AD35A9D}">
      <dgm:prSet/>
      <dgm:spPr/>
      <dgm:t>
        <a:bodyPr/>
        <a:lstStyle/>
        <a:p>
          <a:endParaRPr lang="uk-UA" sz="2000" i="1" noProof="0" dirty="0"/>
        </a:p>
      </dgm:t>
    </dgm:pt>
    <dgm:pt modelId="{D12ADD5B-53AF-489E-BFAA-D87C993CA5E3}" type="sibTrans" cxnId="{55755FD8-CCFF-46B4-BFB0-7E086AD35A9D}">
      <dgm:prSet/>
      <dgm:spPr/>
      <dgm:t>
        <a:bodyPr/>
        <a:lstStyle/>
        <a:p>
          <a:endParaRPr lang="uk-UA" sz="2000" i="1" noProof="0" dirty="0"/>
        </a:p>
      </dgm:t>
    </dgm:pt>
    <dgm:pt modelId="{505724CF-73FE-4F1F-810B-DEF145202D2D}">
      <dgm:prSet phldrT="[Текст]" custT="1"/>
      <dgm:spPr>
        <a:solidFill>
          <a:srgbClr val="7030A0"/>
        </a:solidFill>
      </dgm:spPr>
      <dgm:t>
        <a:bodyPr/>
        <a:lstStyle/>
        <a:p>
          <a:r>
            <a:rPr lang="uk-UA" sz="2400" b="1" i="1" noProof="0" dirty="0"/>
            <a:t>2</a:t>
          </a:r>
        </a:p>
      </dgm:t>
    </dgm:pt>
    <dgm:pt modelId="{42C16228-611A-46E7-809F-20B362F0CBA4}" type="parTrans" cxnId="{8D3ED09F-9713-405C-8DAF-7E8FE83F3843}">
      <dgm:prSet/>
      <dgm:spPr/>
      <dgm:t>
        <a:bodyPr/>
        <a:lstStyle/>
        <a:p>
          <a:endParaRPr lang="uk-UA" sz="2000" i="1" noProof="0" dirty="0"/>
        </a:p>
      </dgm:t>
    </dgm:pt>
    <dgm:pt modelId="{01D04756-EB7C-4C4D-A0C3-CDFD35EDC784}" type="sibTrans" cxnId="{8D3ED09F-9713-405C-8DAF-7E8FE83F3843}">
      <dgm:prSet/>
      <dgm:spPr/>
      <dgm:t>
        <a:bodyPr/>
        <a:lstStyle/>
        <a:p>
          <a:endParaRPr lang="uk-UA" sz="2000" i="1" noProof="0" dirty="0"/>
        </a:p>
      </dgm:t>
    </dgm:pt>
    <dgm:pt modelId="{3AD5F8B5-933B-4C46-B0E6-1895959D0445}">
      <dgm:prSet phldrT="[Текст]" custT="1"/>
      <dgm:spPr>
        <a:solidFill>
          <a:srgbClr val="7030A0">
            <a:alpha val="90000"/>
          </a:srgbClr>
        </a:solidFill>
      </dgm:spPr>
      <dgm:t>
        <a:bodyPr/>
        <a:lstStyle/>
        <a:p>
          <a:pPr marL="0" indent="0">
            <a:buFont typeface="Arial" panose="020B0604020202020204" pitchFamily="34" charset="0"/>
            <a:buNone/>
          </a:pPr>
          <a:r>
            <a:rPr lang="uk-UA" sz="2800" i="1" noProof="0" dirty="0">
              <a:solidFill>
                <a:schemeClr val="bg1"/>
              </a:solidFill>
            </a:rPr>
            <a:t>описати властивості об’єктів;</a:t>
          </a:r>
        </a:p>
      </dgm:t>
    </dgm:pt>
    <dgm:pt modelId="{5E906912-37EE-4A4F-AC4D-5A11172FCC4C}" type="parTrans" cxnId="{EFC9CDE1-788C-49A3-B590-5146EC4B23D1}">
      <dgm:prSet/>
      <dgm:spPr/>
      <dgm:t>
        <a:bodyPr/>
        <a:lstStyle/>
        <a:p>
          <a:endParaRPr lang="uk-UA" sz="2000" i="1" noProof="0" dirty="0"/>
        </a:p>
      </dgm:t>
    </dgm:pt>
    <dgm:pt modelId="{6C9956DC-8E1D-4B78-865B-5DCCF8603C4E}" type="sibTrans" cxnId="{EFC9CDE1-788C-49A3-B590-5146EC4B23D1}">
      <dgm:prSet/>
      <dgm:spPr/>
      <dgm:t>
        <a:bodyPr/>
        <a:lstStyle/>
        <a:p>
          <a:endParaRPr lang="uk-UA" sz="2000" i="1" noProof="0" dirty="0"/>
        </a:p>
      </dgm:t>
    </dgm:pt>
    <dgm:pt modelId="{D304DA83-E892-49A6-BA60-69FB1CA5F3EB}">
      <dgm:prSet phldrT="[Текст]" custT="1"/>
      <dgm:spPr/>
      <dgm:t>
        <a:bodyPr/>
        <a:lstStyle/>
        <a:p>
          <a:r>
            <a:rPr lang="uk-UA" sz="2400" b="1" i="1" noProof="0" dirty="0">
              <a:solidFill>
                <a:srgbClr val="002060"/>
              </a:solidFill>
            </a:rPr>
            <a:t>3</a:t>
          </a:r>
        </a:p>
      </dgm:t>
    </dgm:pt>
    <dgm:pt modelId="{7E4DAF1D-3393-4AAD-BA11-F6CEE6953294}" type="parTrans" cxnId="{A9298103-695A-4AB2-9D7A-258886565383}">
      <dgm:prSet/>
      <dgm:spPr/>
      <dgm:t>
        <a:bodyPr/>
        <a:lstStyle/>
        <a:p>
          <a:endParaRPr lang="uk-UA" sz="2000" i="1" noProof="0" dirty="0"/>
        </a:p>
      </dgm:t>
    </dgm:pt>
    <dgm:pt modelId="{671DC4B0-67A9-4863-A7EC-BC6EE631A41D}" type="sibTrans" cxnId="{A9298103-695A-4AB2-9D7A-258886565383}">
      <dgm:prSet/>
      <dgm:spPr/>
      <dgm:t>
        <a:bodyPr/>
        <a:lstStyle/>
        <a:p>
          <a:endParaRPr lang="uk-UA" sz="2000" i="1" noProof="0" dirty="0"/>
        </a:p>
      </dgm:t>
    </dgm:pt>
    <dgm:pt modelId="{088CBD8F-3349-48EC-A2BC-0B2D00A6B3D3}">
      <dgm:prSet phldrT="[Текст]" custT="1"/>
      <dgm:spPr>
        <a:solidFill>
          <a:srgbClr val="F8C200"/>
        </a:solidFill>
      </dgm:spPr>
      <dgm:t>
        <a:bodyPr/>
        <a:lstStyle/>
        <a:p>
          <a:pPr marL="0" indent="0">
            <a:buNone/>
          </a:pPr>
          <a:r>
            <a:rPr lang="uk-UA" sz="2800" i="1" noProof="0" dirty="0">
              <a:solidFill>
                <a:srgbClr val="002060"/>
              </a:solidFill>
            </a:rPr>
            <a:t>вказати методи (набір дій об’єкта);</a:t>
          </a:r>
        </a:p>
      </dgm:t>
    </dgm:pt>
    <dgm:pt modelId="{6DD8EC14-ADB9-42A1-B613-C52457919D57}" type="parTrans" cxnId="{F381F22D-DDBF-4286-8F1E-1B4C33B63C47}">
      <dgm:prSet/>
      <dgm:spPr/>
      <dgm:t>
        <a:bodyPr/>
        <a:lstStyle/>
        <a:p>
          <a:endParaRPr lang="uk-UA" sz="2000" i="1" noProof="0" dirty="0"/>
        </a:p>
      </dgm:t>
    </dgm:pt>
    <dgm:pt modelId="{D02864A6-EA4F-4092-B991-1531DDC204A9}" type="sibTrans" cxnId="{F381F22D-DDBF-4286-8F1E-1B4C33B63C47}">
      <dgm:prSet/>
      <dgm:spPr/>
      <dgm:t>
        <a:bodyPr/>
        <a:lstStyle/>
        <a:p>
          <a:endParaRPr lang="uk-UA" sz="2000" i="1" noProof="0" dirty="0"/>
        </a:p>
      </dgm:t>
    </dgm:pt>
    <dgm:pt modelId="{BD2FBB3C-F6C2-44FB-ADE3-293FFDDC2A2E}">
      <dgm:prSet phldrT="[Текст]" custT="1"/>
      <dgm:spPr/>
      <dgm:t>
        <a:bodyPr/>
        <a:lstStyle/>
        <a:p>
          <a:r>
            <a:rPr lang="uk-UA" sz="2400" b="1" i="1" noProof="0" dirty="0"/>
            <a:t>4</a:t>
          </a:r>
        </a:p>
      </dgm:t>
    </dgm:pt>
    <dgm:pt modelId="{66CEF6A5-118A-4EC2-9A59-D5E8C531CF85}" type="parTrans" cxnId="{5646148A-A43F-46CE-80D4-D2D3BFB25E28}">
      <dgm:prSet/>
      <dgm:spPr/>
      <dgm:t>
        <a:bodyPr/>
        <a:lstStyle/>
        <a:p>
          <a:endParaRPr lang="uk-UA" sz="2000" i="1" noProof="0" dirty="0"/>
        </a:p>
      </dgm:t>
    </dgm:pt>
    <dgm:pt modelId="{CBD0887E-48FF-4408-8A40-C2998DEE25A6}" type="sibTrans" cxnId="{5646148A-A43F-46CE-80D4-D2D3BFB25E28}">
      <dgm:prSet/>
      <dgm:spPr/>
      <dgm:t>
        <a:bodyPr/>
        <a:lstStyle/>
        <a:p>
          <a:endParaRPr lang="uk-UA" sz="2000" i="1" noProof="0" dirty="0"/>
        </a:p>
      </dgm:t>
    </dgm:pt>
    <dgm:pt modelId="{D26D1759-0356-4FA6-A4BA-B2FCAA768FCA}">
      <dgm:prSet custT="1"/>
      <dgm:spPr>
        <a:solidFill>
          <a:srgbClr val="3A6CC6"/>
        </a:solidFill>
      </dgm:spPr>
      <dgm:t>
        <a:bodyPr/>
        <a:lstStyle/>
        <a:p>
          <a:pPr marL="0" indent="0">
            <a:buFont typeface="Arial" panose="020B0604020202020204" pitchFamily="34" charset="0"/>
            <a:buNone/>
          </a:pPr>
          <a:r>
            <a:rPr lang="uk-UA" sz="2800" i="1" noProof="0" dirty="0">
              <a:solidFill>
                <a:schemeClr val="bg1"/>
              </a:solidFill>
            </a:rPr>
            <a:t>запрограмувати обробку подій (що об’єкт повинен зробити у відповідь на подію).</a:t>
          </a:r>
        </a:p>
      </dgm:t>
    </dgm:pt>
    <dgm:pt modelId="{6EF5E5C5-5506-4DB0-A6E3-ED3C3F69801F}" type="parTrans" cxnId="{870AF12C-C253-4A34-A307-2D2821BAA181}">
      <dgm:prSet/>
      <dgm:spPr/>
      <dgm:t>
        <a:bodyPr/>
        <a:lstStyle/>
        <a:p>
          <a:endParaRPr lang="uk-UA" sz="2000" i="1" noProof="0" dirty="0"/>
        </a:p>
      </dgm:t>
    </dgm:pt>
    <dgm:pt modelId="{D5B17684-EF3C-4933-B5BA-69279F77D806}" type="sibTrans" cxnId="{870AF12C-C253-4A34-A307-2D2821BAA181}">
      <dgm:prSet/>
      <dgm:spPr/>
      <dgm:t>
        <a:bodyPr/>
        <a:lstStyle/>
        <a:p>
          <a:endParaRPr lang="uk-UA" sz="2000" i="1" noProof="0" dirty="0"/>
        </a:p>
      </dgm:t>
    </dgm:pt>
    <dgm:pt modelId="{90F7D88D-44C1-4494-B17A-D58C5BD2886B}" type="pres">
      <dgm:prSet presAssocID="{D78CCA78-9DA2-42F1-AEC8-9213A79BDB16}" presName="linearFlow" presStyleCnt="0">
        <dgm:presLayoutVars>
          <dgm:dir/>
          <dgm:animLvl val="lvl"/>
          <dgm:resizeHandles val="exact"/>
        </dgm:presLayoutVars>
      </dgm:prSet>
      <dgm:spPr/>
      <dgm:t>
        <a:bodyPr/>
        <a:lstStyle/>
        <a:p>
          <a:endParaRPr lang="uk-UA"/>
        </a:p>
      </dgm:t>
    </dgm:pt>
    <dgm:pt modelId="{E988E4D9-C227-4F21-B50C-5D996E1B66A0}" type="pres">
      <dgm:prSet presAssocID="{D7D30CB0-42E3-4872-8223-5BD4079EBA38}" presName="composite" presStyleCnt="0"/>
      <dgm:spPr/>
    </dgm:pt>
    <dgm:pt modelId="{D863490E-97AF-44D5-A814-FDC534B3E3CC}" type="pres">
      <dgm:prSet presAssocID="{D7D30CB0-42E3-4872-8223-5BD4079EBA38}" presName="parentText" presStyleLbl="alignNode1" presStyleIdx="0" presStyleCnt="4">
        <dgm:presLayoutVars>
          <dgm:chMax val="1"/>
          <dgm:bulletEnabled val="1"/>
        </dgm:presLayoutVars>
      </dgm:prSet>
      <dgm:spPr/>
      <dgm:t>
        <a:bodyPr/>
        <a:lstStyle/>
        <a:p>
          <a:endParaRPr lang="uk-UA"/>
        </a:p>
      </dgm:t>
    </dgm:pt>
    <dgm:pt modelId="{3F244AEF-BD16-4508-9A5A-9640B519654B}" type="pres">
      <dgm:prSet presAssocID="{D7D30CB0-42E3-4872-8223-5BD4079EBA38}" presName="descendantText" presStyleLbl="alignAcc1" presStyleIdx="0" presStyleCnt="4" custScaleY="119719">
        <dgm:presLayoutVars>
          <dgm:bulletEnabled val="1"/>
        </dgm:presLayoutVars>
      </dgm:prSet>
      <dgm:spPr/>
      <dgm:t>
        <a:bodyPr/>
        <a:lstStyle/>
        <a:p>
          <a:endParaRPr lang="uk-UA"/>
        </a:p>
      </dgm:t>
    </dgm:pt>
    <dgm:pt modelId="{680E6B48-B059-4734-9976-E402B396D814}" type="pres">
      <dgm:prSet presAssocID="{73E000F2-A519-46CF-859B-74F3E3DB4383}" presName="sp" presStyleCnt="0"/>
      <dgm:spPr/>
    </dgm:pt>
    <dgm:pt modelId="{44771BAD-6342-43E0-B71E-8191DECB3B5F}" type="pres">
      <dgm:prSet presAssocID="{505724CF-73FE-4F1F-810B-DEF145202D2D}" presName="composite" presStyleCnt="0"/>
      <dgm:spPr/>
    </dgm:pt>
    <dgm:pt modelId="{CA699784-EE11-48B7-BD5B-E6C7811778B0}" type="pres">
      <dgm:prSet presAssocID="{505724CF-73FE-4F1F-810B-DEF145202D2D}" presName="parentText" presStyleLbl="alignNode1" presStyleIdx="1" presStyleCnt="4">
        <dgm:presLayoutVars>
          <dgm:chMax val="1"/>
          <dgm:bulletEnabled val="1"/>
        </dgm:presLayoutVars>
      </dgm:prSet>
      <dgm:spPr/>
      <dgm:t>
        <a:bodyPr/>
        <a:lstStyle/>
        <a:p>
          <a:endParaRPr lang="uk-UA"/>
        </a:p>
      </dgm:t>
    </dgm:pt>
    <dgm:pt modelId="{E5CB376A-E1F5-4E26-86CA-E248F361C893}" type="pres">
      <dgm:prSet presAssocID="{505724CF-73FE-4F1F-810B-DEF145202D2D}" presName="descendantText" presStyleLbl="alignAcc1" presStyleIdx="1" presStyleCnt="4" custScaleY="123078">
        <dgm:presLayoutVars>
          <dgm:bulletEnabled val="1"/>
        </dgm:presLayoutVars>
      </dgm:prSet>
      <dgm:spPr/>
      <dgm:t>
        <a:bodyPr/>
        <a:lstStyle/>
        <a:p>
          <a:endParaRPr lang="uk-UA"/>
        </a:p>
      </dgm:t>
    </dgm:pt>
    <dgm:pt modelId="{9DE6C483-C8E1-4CC2-B679-96CCB49A70C2}" type="pres">
      <dgm:prSet presAssocID="{01D04756-EB7C-4C4D-A0C3-CDFD35EDC784}" presName="sp" presStyleCnt="0"/>
      <dgm:spPr/>
    </dgm:pt>
    <dgm:pt modelId="{D84507B5-2466-4D5D-A15D-7A3F0143E4D0}" type="pres">
      <dgm:prSet presAssocID="{D304DA83-E892-49A6-BA60-69FB1CA5F3EB}" presName="composite" presStyleCnt="0"/>
      <dgm:spPr/>
    </dgm:pt>
    <dgm:pt modelId="{D547829D-0660-4ECE-8B9B-4DD150AEB617}" type="pres">
      <dgm:prSet presAssocID="{D304DA83-E892-49A6-BA60-69FB1CA5F3EB}" presName="parentText" presStyleLbl="alignNode1" presStyleIdx="2" presStyleCnt="4">
        <dgm:presLayoutVars>
          <dgm:chMax val="1"/>
          <dgm:bulletEnabled val="1"/>
        </dgm:presLayoutVars>
      </dgm:prSet>
      <dgm:spPr/>
      <dgm:t>
        <a:bodyPr/>
        <a:lstStyle/>
        <a:p>
          <a:endParaRPr lang="uk-UA"/>
        </a:p>
      </dgm:t>
    </dgm:pt>
    <dgm:pt modelId="{9E04A936-A0BD-4697-B593-D6F4E69814DB}" type="pres">
      <dgm:prSet presAssocID="{D304DA83-E892-49A6-BA60-69FB1CA5F3EB}" presName="descendantText" presStyleLbl="alignAcc1" presStyleIdx="2" presStyleCnt="4" custScaleY="123078">
        <dgm:presLayoutVars>
          <dgm:bulletEnabled val="1"/>
        </dgm:presLayoutVars>
      </dgm:prSet>
      <dgm:spPr/>
      <dgm:t>
        <a:bodyPr/>
        <a:lstStyle/>
        <a:p>
          <a:endParaRPr lang="uk-UA"/>
        </a:p>
      </dgm:t>
    </dgm:pt>
    <dgm:pt modelId="{88AFC14E-4144-4ED7-B02A-A395824825FB}" type="pres">
      <dgm:prSet presAssocID="{671DC4B0-67A9-4863-A7EC-BC6EE631A41D}" presName="sp" presStyleCnt="0"/>
      <dgm:spPr/>
    </dgm:pt>
    <dgm:pt modelId="{90726307-C510-4FF6-A124-3A7824B74389}" type="pres">
      <dgm:prSet presAssocID="{BD2FBB3C-F6C2-44FB-ADE3-293FFDDC2A2E}" presName="composite" presStyleCnt="0"/>
      <dgm:spPr/>
    </dgm:pt>
    <dgm:pt modelId="{52803C1C-157C-4C4C-B9E1-A477114FB6F8}" type="pres">
      <dgm:prSet presAssocID="{BD2FBB3C-F6C2-44FB-ADE3-293FFDDC2A2E}" presName="parentText" presStyleLbl="alignNode1" presStyleIdx="3" presStyleCnt="4">
        <dgm:presLayoutVars>
          <dgm:chMax val="1"/>
          <dgm:bulletEnabled val="1"/>
        </dgm:presLayoutVars>
      </dgm:prSet>
      <dgm:spPr/>
      <dgm:t>
        <a:bodyPr/>
        <a:lstStyle/>
        <a:p>
          <a:endParaRPr lang="uk-UA"/>
        </a:p>
      </dgm:t>
    </dgm:pt>
    <dgm:pt modelId="{2DAD2266-D1F5-4340-BFC3-C47B398908AF}" type="pres">
      <dgm:prSet presAssocID="{BD2FBB3C-F6C2-44FB-ADE3-293FFDDC2A2E}" presName="descendantText" presStyleLbl="alignAcc1" presStyleIdx="3" presStyleCnt="4" custScaleY="123078">
        <dgm:presLayoutVars>
          <dgm:bulletEnabled val="1"/>
        </dgm:presLayoutVars>
      </dgm:prSet>
      <dgm:spPr/>
      <dgm:t>
        <a:bodyPr/>
        <a:lstStyle/>
        <a:p>
          <a:endParaRPr lang="uk-UA"/>
        </a:p>
      </dgm:t>
    </dgm:pt>
  </dgm:ptLst>
  <dgm:cxnLst>
    <dgm:cxn modelId="{2702D0AA-65ED-44F0-9D89-661CBA8F1FDF}" type="presOf" srcId="{D26D1759-0356-4FA6-A4BA-B2FCAA768FCA}" destId="{2DAD2266-D1F5-4340-BFC3-C47B398908AF}" srcOrd="0" destOrd="0" presId="urn:microsoft.com/office/officeart/2005/8/layout/chevron2"/>
    <dgm:cxn modelId="{465738A9-C304-4C79-8D73-4483CDA11D5C}" type="presOf" srcId="{505724CF-73FE-4F1F-810B-DEF145202D2D}" destId="{CA699784-EE11-48B7-BD5B-E6C7811778B0}" srcOrd="0" destOrd="0" presId="urn:microsoft.com/office/officeart/2005/8/layout/chevron2"/>
    <dgm:cxn modelId="{0E9897D3-D435-4A24-A020-EBB1902A8943}" type="presOf" srcId="{D7D30CB0-42E3-4872-8223-5BD4079EBA38}" destId="{D863490E-97AF-44D5-A814-FDC534B3E3CC}" srcOrd="0" destOrd="0" presId="urn:microsoft.com/office/officeart/2005/8/layout/chevron2"/>
    <dgm:cxn modelId="{65E05336-2FB6-4424-AA75-05320ABF9A1F}" srcId="{D78CCA78-9DA2-42F1-AEC8-9213A79BDB16}" destId="{D7D30CB0-42E3-4872-8223-5BD4079EBA38}" srcOrd="0" destOrd="0" parTransId="{A76330C2-FC73-4193-B5AE-EB88A94FD8DD}" sibTransId="{73E000F2-A519-46CF-859B-74F3E3DB4383}"/>
    <dgm:cxn modelId="{A9298103-695A-4AB2-9D7A-258886565383}" srcId="{D78CCA78-9DA2-42F1-AEC8-9213A79BDB16}" destId="{D304DA83-E892-49A6-BA60-69FB1CA5F3EB}" srcOrd="2" destOrd="0" parTransId="{7E4DAF1D-3393-4AAD-BA11-F6CEE6953294}" sibTransId="{671DC4B0-67A9-4863-A7EC-BC6EE631A41D}"/>
    <dgm:cxn modelId="{34C29FEC-9DD3-4700-9B3E-6DAABD2C2764}" type="presOf" srcId="{BD2FBB3C-F6C2-44FB-ADE3-293FFDDC2A2E}" destId="{52803C1C-157C-4C4C-B9E1-A477114FB6F8}" srcOrd="0" destOrd="0" presId="urn:microsoft.com/office/officeart/2005/8/layout/chevron2"/>
    <dgm:cxn modelId="{4BFE0CE8-A3DF-4932-8697-AF6CFF2F5467}" type="presOf" srcId="{D78CCA78-9DA2-42F1-AEC8-9213A79BDB16}" destId="{90F7D88D-44C1-4494-B17A-D58C5BD2886B}" srcOrd="0" destOrd="0" presId="urn:microsoft.com/office/officeart/2005/8/layout/chevron2"/>
    <dgm:cxn modelId="{8D3ED09F-9713-405C-8DAF-7E8FE83F3843}" srcId="{D78CCA78-9DA2-42F1-AEC8-9213A79BDB16}" destId="{505724CF-73FE-4F1F-810B-DEF145202D2D}" srcOrd="1" destOrd="0" parTransId="{42C16228-611A-46E7-809F-20B362F0CBA4}" sibTransId="{01D04756-EB7C-4C4D-A0C3-CDFD35EDC784}"/>
    <dgm:cxn modelId="{F381F22D-DDBF-4286-8F1E-1B4C33B63C47}" srcId="{D304DA83-E892-49A6-BA60-69FB1CA5F3EB}" destId="{088CBD8F-3349-48EC-A2BC-0B2D00A6B3D3}" srcOrd="0" destOrd="0" parTransId="{6DD8EC14-ADB9-42A1-B613-C52457919D57}" sibTransId="{D02864A6-EA4F-4092-B991-1531DDC204A9}"/>
    <dgm:cxn modelId="{FCB844C3-21D0-4566-B57D-694E3A692B44}" type="presOf" srcId="{3AD5F8B5-933B-4C46-B0E6-1895959D0445}" destId="{E5CB376A-E1F5-4E26-86CA-E248F361C893}" srcOrd="0" destOrd="0" presId="urn:microsoft.com/office/officeart/2005/8/layout/chevron2"/>
    <dgm:cxn modelId="{870AF12C-C253-4A34-A307-2D2821BAA181}" srcId="{BD2FBB3C-F6C2-44FB-ADE3-293FFDDC2A2E}" destId="{D26D1759-0356-4FA6-A4BA-B2FCAA768FCA}" srcOrd="0" destOrd="0" parTransId="{6EF5E5C5-5506-4DB0-A6E3-ED3C3F69801F}" sibTransId="{D5B17684-EF3C-4933-B5BA-69279F77D806}"/>
    <dgm:cxn modelId="{55755FD8-CCFF-46B4-BFB0-7E086AD35A9D}" srcId="{D7D30CB0-42E3-4872-8223-5BD4079EBA38}" destId="{FCE13B40-F9F2-4E71-AC18-F41072C4B3F1}" srcOrd="0" destOrd="0" parTransId="{B6D11A31-67E4-4F3C-B2A7-BE8B55F7EC96}" sibTransId="{D12ADD5B-53AF-489E-BFAA-D87C993CA5E3}"/>
    <dgm:cxn modelId="{5646148A-A43F-46CE-80D4-D2D3BFB25E28}" srcId="{D78CCA78-9DA2-42F1-AEC8-9213A79BDB16}" destId="{BD2FBB3C-F6C2-44FB-ADE3-293FFDDC2A2E}" srcOrd="3" destOrd="0" parTransId="{66CEF6A5-118A-4EC2-9A59-D5E8C531CF85}" sibTransId="{CBD0887E-48FF-4408-8A40-C2998DEE25A6}"/>
    <dgm:cxn modelId="{47437CC5-D9C6-4A89-A623-A702C06DC24B}" type="presOf" srcId="{D304DA83-E892-49A6-BA60-69FB1CA5F3EB}" destId="{D547829D-0660-4ECE-8B9B-4DD150AEB617}" srcOrd="0" destOrd="0" presId="urn:microsoft.com/office/officeart/2005/8/layout/chevron2"/>
    <dgm:cxn modelId="{F89CB2F8-745B-4DB2-8A4B-80E1CBE82FFD}" type="presOf" srcId="{FCE13B40-F9F2-4E71-AC18-F41072C4B3F1}" destId="{3F244AEF-BD16-4508-9A5A-9640B519654B}" srcOrd="0" destOrd="0" presId="urn:microsoft.com/office/officeart/2005/8/layout/chevron2"/>
    <dgm:cxn modelId="{F5CD5AC7-A088-48CC-B6FF-26508899FF8C}" type="presOf" srcId="{088CBD8F-3349-48EC-A2BC-0B2D00A6B3D3}" destId="{9E04A936-A0BD-4697-B593-D6F4E69814DB}" srcOrd="0" destOrd="0" presId="urn:microsoft.com/office/officeart/2005/8/layout/chevron2"/>
    <dgm:cxn modelId="{EFC9CDE1-788C-49A3-B590-5146EC4B23D1}" srcId="{505724CF-73FE-4F1F-810B-DEF145202D2D}" destId="{3AD5F8B5-933B-4C46-B0E6-1895959D0445}" srcOrd="0" destOrd="0" parTransId="{5E906912-37EE-4A4F-AC4D-5A11172FCC4C}" sibTransId="{6C9956DC-8E1D-4B78-865B-5DCCF8603C4E}"/>
    <dgm:cxn modelId="{9BC004EF-0C1A-4D74-83F6-81132247CCC5}" type="presParOf" srcId="{90F7D88D-44C1-4494-B17A-D58C5BD2886B}" destId="{E988E4D9-C227-4F21-B50C-5D996E1B66A0}" srcOrd="0" destOrd="0" presId="urn:microsoft.com/office/officeart/2005/8/layout/chevron2"/>
    <dgm:cxn modelId="{3CB7F2B1-0EF7-4C07-804D-12138FCEA0B5}" type="presParOf" srcId="{E988E4D9-C227-4F21-B50C-5D996E1B66A0}" destId="{D863490E-97AF-44D5-A814-FDC534B3E3CC}" srcOrd="0" destOrd="0" presId="urn:microsoft.com/office/officeart/2005/8/layout/chevron2"/>
    <dgm:cxn modelId="{07CCA32C-64C0-4616-B49D-781F3ABD46F4}" type="presParOf" srcId="{E988E4D9-C227-4F21-B50C-5D996E1B66A0}" destId="{3F244AEF-BD16-4508-9A5A-9640B519654B}" srcOrd="1" destOrd="0" presId="urn:microsoft.com/office/officeart/2005/8/layout/chevron2"/>
    <dgm:cxn modelId="{F8839C0E-3DC9-4FDC-8FBA-6C115424E8B0}" type="presParOf" srcId="{90F7D88D-44C1-4494-B17A-D58C5BD2886B}" destId="{680E6B48-B059-4734-9976-E402B396D814}" srcOrd="1" destOrd="0" presId="urn:microsoft.com/office/officeart/2005/8/layout/chevron2"/>
    <dgm:cxn modelId="{C7C6E96A-E1B7-4CC4-8631-FB154A66CA98}" type="presParOf" srcId="{90F7D88D-44C1-4494-B17A-D58C5BD2886B}" destId="{44771BAD-6342-43E0-B71E-8191DECB3B5F}" srcOrd="2" destOrd="0" presId="urn:microsoft.com/office/officeart/2005/8/layout/chevron2"/>
    <dgm:cxn modelId="{D8F0E48D-6063-4270-8486-BF1C41414BE7}" type="presParOf" srcId="{44771BAD-6342-43E0-B71E-8191DECB3B5F}" destId="{CA699784-EE11-48B7-BD5B-E6C7811778B0}" srcOrd="0" destOrd="0" presId="urn:microsoft.com/office/officeart/2005/8/layout/chevron2"/>
    <dgm:cxn modelId="{21B7841D-DCC1-4990-8F2C-E9E59C109EF3}" type="presParOf" srcId="{44771BAD-6342-43E0-B71E-8191DECB3B5F}" destId="{E5CB376A-E1F5-4E26-86CA-E248F361C893}" srcOrd="1" destOrd="0" presId="urn:microsoft.com/office/officeart/2005/8/layout/chevron2"/>
    <dgm:cxn modelId="{6E872288-FCE5-4798-8906-CB7E7A591261}" type="presParOf" srcId="{90F7D88D-44C1-4494-B17A-D58C5BD2886B}" destId="{9DE6C483-C8E1-4CC2-B679-96CCB49A70C2}" srcOrd="3" destOrd="0" presId="urn:microsoft.com/office/officeart/2005/8/layout/chevron2"/>
    <dgm:cxn modelId="{D83075DE-8729-428A-B95E-652FBB500089}" type="presParOf" srcId="{90F7D88D-44C1-4494-B17A-D58C5BD2886B}" destId="{D84507B5-2466-4D5D-A15D-7A3F0143E4D0}" srcOrd="4" destOrd="0" presId="urn:microsoft.com/office/officeart/2005/8/layout/chevron2"/>
    <dgm:cxn modelId="{F0D0A232-E22C-4500-8696-4AB81098076A}" type="presParOf" srcId="{D84507B5-2466-4D5D-A15D-7A3F0143E4D0}" destId="{D547829D-0660-4ECE-8B9B-4DD150AEB617}" srcOrd="0" destOrd="0" presId="urn:microsoft.com/office/officeart/2005/8/layout/chevron2"/>
    <dgm:cxn modelId="{21B911F2-AEAD-44C1-A084-183A130EAE2D}" type="presParOf" srcId="{D84507B5-2466-4D5D-A15D-7A3F0143E4D0}" destId="{9E04A936-A0BD-4697-B593-D6F4E69814DB}" srcOrd="1" destOrd="0" presId="urn:microsoft.com/office/officeart/2005/8/layout/chevron2"/>
    <dgm:cxn modelId="{F6DB535D-BF39-43C7-8772-0DD0C3B6B9FF}" type="presParOf" srcId="{90F7D88D-44C1-4494-B17A-D58C5BD2886B}" destId="{88AFC14E-4144-4ED7-B02A-A395824825FB}" srcOrd="5" destOrd="0" presId="urn:microsoft.com/office/officeart/2005/8/layout/chevron2"/>
    <dgm:cxn modelId="{859C7733-668A-4828-B6BE-BA227B8A813F}" type="presParOf" srcId="{90F7D88D-44C1-4494-B17A-D58C5BD2886B}" destId="{90726307-C510-4FF6-A124-3A7824B74389}" srcOrd="6" destOrd="0" presId="urn:microsoft.com/office/officeart/2005/8/layout/chevron2"/>
    <dgm:cxn modelId="{7208ABBB-3F14-47D4-BE65-114F40F71C71}" type="presParOf" srcId="{90726307-C510-4FF6-A124-3A7824B74389}" destId="{52803C1C-157C-4C4C-B9E1-A477114FB6F8}" srcOrd="0" destOrd="0" presId="urn:microsoft.com/office/officeart/2005/8/layout/chevron2"/>
    <dgm:cxn modelId="{B84A94CA-7B91-4E01-85DC-CF93D1FEB23F}" type="presParOf" srcId="{90726307-C510-4FF6-A124-3A7824B74389}" destId="{2DAD2266-D1F5-4340-BFC3-C47B398908A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3490E-97AF-44D5-A814-FDC534B3E3CC}">
      <dsp:nvSpPr>
        <dsp:cNvPr id="0" name=""/>
        <dsp:cNvSpPr/>
      </dsp:nvSpPr>
      <dsp:spPr>
        <a:xfrm rot="5400000">
          <a:off x="-153409" y="221421"/>
          <a:ext cx="1022730" cy="715911"/>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uk-UA" sz="2400" b="1" i="1" kern="1200" noProof="0" dirty="0"/>
            <a:t>1</a:t>
          </a:r>
        </a:p>
      </dsp:txBody>
      <dsp:txXfrm rot="-5400000">
        <a:off x="1" y="425968"/>
        <a:ext cx="715911" cy="306819"/>
      </dsp:txXfrm>
    </dsp:sp>
    <dsp:sp modelId="{3F244AEF-BD16-4508-9A5A-9640B519654B}">
      <dsp:nvSpPr>
        <dsp:cNvPr id="0" name=""/>
        <dsp:cNvSpPr/>
      </dsp:nvSpPr>
      <dsp:spPr>
        <a:xfrm rot="5400000">
          <a:off x="5984886" y="-5266541"/>
          <a:ext cx="796280" cy="11334230"/>
        </a:xfrm>
        <a:prstGeom prst="round2SameRect">
          <a:avLst/>
        </a:prstGeom>
        <a:solidFill>
          <a:srgbClr val="EF7421"/>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0" lvl="1" indent="0" algn="l" defTabSz="1244600">
            <a:lnSpc>
              <a:spcPct val="90000"/>
            </a:lnSpc>
            <a:spcBef>
              <a:spcPct val="0"/>
            </a:spcBef>
            <a:spcAft>
              <a:spcPct val="15000"/>
            </a:spcAft>
            <a:buFont typeface="Arial" panose="020B0604020202020204" pitchFamily="34" charset="0"/>
            <a:buChar char="••"/>
          </a:pPr>
          <a:r>
            <a:rPr lang="uk-UA" sz="2800" i="1" kern="1200" noProof="0" dirty="0">
              <a:solidFill>
                <a:schemeClr val="bg1"/>
              </a:solidFill>
            </a:rPr>
            <a:t>виявити об’єкти, якими буде маніпулювати наша програма;</a:t>
          </a:r>
        </a:p>
      </dsp:txBody>
      <dsp:txXfrm rot="-5400000">
        <a:off x="715912" y="41304"/>
        <a:ext cx="11295359" cy="718538"/>
      </dsp:txXfrm>
    </dsp:sp>
    <dsp:sp modelId="{CA699784-EE11-48B7-BD5B-E6C7811778B0}">
      <dsp:nvSpPr>
        <dsp:cNvPr id="0" name=""/>
        <dsp:cNvSpPr/>
      </dsp:nvSpPr>
      <dsp:spPr>
        <a:xfrm rot="5400000">
          <a:off x="-153409" y="1183151"/>
          <a:ext cx="1022730" cy="715911"/>
        </a:xfrm>
        <a:prstGeom prst="chevron">
          <a:avLst/>
        </a:prstGeom>
        <a:solidFill>
          <a:srgbClr val="7030A0"/>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uk-UA" sz="2400" b="1" i="1" kern="1200" noProof="0" dirty="0"/>
            <a:t>2</a:t>
          </a:r>
        </a:p>
      </dsp:txBody>
      <dsp:txXfrm rot="-5400000">
        <a:off x="1" y="1387698"/>
        <a:ext cx="715911" cy="306819"/>
      </dsp:txXfrm>
    </dsp:sp>
    <dsp:sp modelId="{E5CB376A-E1F5-4E26-86CA-E248F361C893}">
      <dsp:nvSpPr>
        <dsp:cNvPr id="0" name=""/>
        <dsp:cNvSpPr/>
      </dsp:nvSpPr>
      <dsp:spPr>
        <a:xfrm rot="5400000">
          <a:off x="5973930" y="-4304986"/>
          <a:ext cx="818191" cy="11334230"/>
        </a:xfrm>
        <a:prstGeom prst="round2SameRect">
          <a:avLst/>
        </a:prstGeom>
        <a:solidFill>
          <a:srgbClr val="7030A0">
            <a:alpha val="90000"/>
          </a:srgb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0" lvl="1" indent="0" algn="l" defTabSz="1244600">
            <a:lnSpc>
              <a:spcPct val="90000"/>
            </a:lnSpc>
            <a:spcBef>
              <a:spcPct val="0"/>
            </a:spcBef>
            <a:spcAft>
              <a:spcPct val="15000"/>
            </a:spcAft>
            <a:buFont typeface="Arial" panose="020B0604020202020204" pitchFamily="34" charset="0"/>
            <a:buChar char="••"/>
          </a:pPr>
          <a:r>
            <a:rPr lang="uk-UA" sz="2800" i="1" kern="1200" noProof="0" dirty="0">
              <a:solidFill>
                <a:schemeClr val="bg1"/>
              </a:solidFill>
            </a:rPr>
            <a:t>описати властивості об’єктів;</a:t>
          </a:r>
        </a:p>
      </dsp:txBody>
      <dsp:txXfrm rot="-5400000">
        <a:off x="715911" y="992974"/>
        <a:ext cx="11294289" cy="738309"/>
      </dsp:txXfrm>
    </dsp:sp>
    <dsp:sp modelId="{D547829D-0660-4ECE-8B9B-4DD150AEB617}">
      <dsp:nvSpPr>
        <dsp:cNvPr id="0" name=""/>
        <dsp:cNvSpPr/>
      </dsp:nvSpPr>
      <dsp:spPr>
        <a:xfrm rot="5400000">
          <a:off x="-153409" y="2144881"/>
          <a:ext cx="1022730" cy="71591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uk-UA" sz="2400" b="1" i="1" kern="1200" noProof="0" dirty="0">
              <a:solidFill>
                <a:srgbClr val="002060"/>
              </a:solidFill>
            </a:rPr>
            <a:t>3</a:t>
          </a:r>
        </a:p>
      </dsp:txBody>
      <dsp:txXfrm rot="-5400000">
        <a:off x="1" y="2349428"/>
        <a:ext cx="715911" cy="306819"/>
      </dsp:txXfrm>
    </dsp:sp>
    <dsp:sp modelId="{9E04A936-A0BD-4697-B593-D6F4E69814DB}">
      <dsp:nvSpPr>
        <dsp:cNvPr id="0" name=""/>
        <dsp:cNvSpPr/>
      </dsp:nvSpPr>
      <dsp:spPr>
        <a:xfrm rot="5400000">
          <a:off x="5973930" y="-3343256"/>
          <a:ext cx="818191" cy="11334230"/>
        </a:xfrm>
        <a:prstGeom prst="round2SameRect">
          <a:avLst/>
        </a:prstGeom>
        <a:solidFill>
          <a:srgbClr val="F8C200"/>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0" lvl="1" indent="0" algn="l" defTabSz="1244600">
            <a:lnSpc>
              <a:spcPct val="90000"/>
            </a:lnSpc>
            <a:spcBef>
              <a:spcPct val="0"/>
            </a:spcBef>
            <a:spcAft>
              <a:spcPct val="15000"/>
            </a:spcAft>
            <a:buChar char="••"/>
          </a:pPr>
          <a:r>
            <a:rPr lang="uk-UA" sz="2800" i="1" kern="1200" noProof="0" dirty="0">
              <a:solidFill>
                <a:srgbClr val="002060"/>
              </a:solidFill>
            </a:rPr>
            <a:t>вказати методи (набір дій об’єкта);</a:t>
          </a:r>
        </a:p>
      </dsp:txBody>
      <dsp:txXfrm rot="-5400000">
        <a:off x="715911" y="1954704"/>
        <a:ext cx="11294289" cy="738309"/>
      </dsp:txXfrm>
    </dsp:sp>
    <dsp:sp modelId="{52803C1C-157C-4C4C-B9E1-A477114FB6F8}">
      <dsp:nvSpPr>
        <dsp:cNvPr id="0" name=""/>
        <dsp:cNvSpPr/>
      </dsp:nvSpPr>
      <dsp:spPr>
        <a:xfrm rot="5400000">
          <a:off x="-153409" y="3106610"/>
          <a:ext cx="1022730" cy="71591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uk-UA" sz="2400" b="1" i="1" kern="1200" noProof="0" dirty="0"/>
            <a:t>4</a:t>
          </a:r>
        </a:p>
      </dsp:txBody>
      <dsp:txXfrm rot="-5400000">
        <a:off x="1" y="3311157"/>
        <a:ext cx="715911" cy="306819"/>
      </dsp:txXfrm>
    </dsp:sp>
    <dsp:sp modelId="{2DAD2266-D1F5-4340-BFC3-C47B398908AF}">
      <dsp:nvSpPr>
        <dsp:cNvPr id="0" name=""/>
        <dsp:cNvSpPr/>
      </dsp:nvSpPr>
      <dsp:spPr>
        <a:xfrm rot="5400000">
          <a:off x="5973930" y="-2381526"/>
          <a:ext cx="818191" cy="11334230"/>
        </a:xfrm>
        <a:prstGeom prst="round2SameRect">
          <a:avLst/>
        </a:prstGeom>
        <a:solidFill>
          <a:srgbClr val="3A6CC6"/>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0" lvl="1" indent="0" algn="l" defTabSz="1244600">
            <a:lnSpc>
              <a:spcPct val="90000"/>
            </a:lnSpc>
            <a:spcBef>
              <a:spcPct val="0"/>
            </a:spcBef>
            <a:spcAft>
              <a:spcPct val="15000"/>
            </a:spcAft>
            <a:buFont typeface="Arial" panose="020B0604020202020204" pitchFamily="34" charset="0"/>
            <a:buChar char="••"/>
          </a:pPr>
          <a:r>
            <a:rPr lang="uk-UA" sz="2800" i="1" kern="1200" noProof="0" dirty="0">
              <a:solidFill>
                <a:schemeClr val="bg1"/>
              </a:solidFill>
            </a:rPr>
            <a:t>запрограмувати обробку подій (що об’єкт повинен зробити у відповідь на подію).</a:t>
          </a:r>
        </a:p>
      </dsp:txBody>
      <dsp:txXfrm rot="-5400000">
        <a:off x="715911" y="2916434"/>
        <a:ext cx="11294289" cy="7383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teach-inf.com.ua/" TargetMode="External"/><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hyperlink" Target="https://teach-inf.com.ua/" TargetMode="Externa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ий слайд">
    <p:spTree>
      <p:nvGrpSpPr>
        <p:cNvPr id="1" name=""/>
        <p:cNvGrpSpPr/>
        <p:nvPr/>
      </p:nvGrpSpPr>
      <p:grpSpPr>
        <a:xfrm>
          <a:off x="0" y="0"/>
          <a:ext cx="0" cy="0"/>
          <a:chOff x="0" y="0"/>
          <a:chExt cx="0" cy="0"/>
        </a:xfrm>
      </p:grpSpPr>
      <p:pic>
        <p:nvPicPr>
          <p:cNvPr id="28" name="Рисунок 27">
            <a:extLst>
              <a:ext uri="{FF2B5EF4-FFF2-40B4-BE49-F238E27FC236}">
                <a16:creationId xmlns:a16="http://schemas.microsoft.com/office/drawing/2014/main" id="{CA51221C-393E-4FE7-AED2-E07CE01EF0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4747751" cy="4413403"/>
          </a:xfrm>
          <a:prstGeom prst="rect">
            <a:avLst/>
          </a:prstGeom>
        </p:spPr>
      </p:pic>
      <p:sp>
        <p:nvSpPr>
          <p:cNvPr id="9" name="Rectangle 24"/>
          <p:cNvSpPr>
            <a:spLocks noChangeArrowheads="1"/>
          </p:cNvSpPr>
          <p:nvPr userDrawn="1"/>
        </p:nvSpPr>
        <p:spPr bwMode="auto">
          <a:xfrm>
            <a:off x="0" y="3527436"/>
            <a:ext cx="12192000" cy="3357563"/>
          </a:xfrm>
          <a:prstGeom prst="rect">
            <a:avLst/>
          </a:prstGeom>
          <a:solidFill>
            <a:srgbClr val="398AC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1" name="Rectangle 17"/>
          <p:cNvSpPr>
            <a:spLocks noChangeArrowheads="1"/>
          </p:cNvSpPr>
          <p:nvPr userDrawn="1"/>
        </p:nvSpPr>
        <p:spPr bwMode="gray">
          <a:xfrm>
            <a:off x="0" y="3141663"/>
            <a:ext cx="12192000" cy="431800"/>
          </a:xfrm>
          <a:prstGeom prst="rect">
            <a:avLst/>
          </a:prstGeom>
          <a:solidFill>
            <a:srgbClr val="19426B"/>
          </a:solidFill>
          <a:ln w="9525">
            <a:solidFill>
              <a:srgbClr val="19426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3" name="Oval 25"/>
          <p:cNvSpPr>
            <a:spLocks noChangeArrowheads="1"/>
          </p:cNvSpPr>
          <p:nvPr userDrawn="1"/>
        </p:nvSpPr>
        <p:spPr bwMode="ltGray">
          <a:xfrm>
            <a:off x="1258888" y="4508512"/>
            <a:ext cx="4248150" cy="1800225"/>
          </a:xfrm>
          <a:prstGeom prst="ellipse">
            <a:avLst/>
          </a:prstGeom>
          <a:gradFill rotWithShape="1">
            <a:gsLst>
              <a:gs pos="0">
                <a:srgbClr val="398AC7"/>
              </a:gs>
              <a:gs pos="100000">
                <a:srgbClr val="398AC7">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4" name="Rectangle 4"/>
          <p:cNvSpPr txBox="1">
            <a:spLocks noChangeArrowheads="1"/>
          </p:cNvSpPr>
          <p:nvPr userDrawn="1"/>
        </p:nvSpPr>
        <p:spPr bwMode="auto">
          <a:xfrm>
            <a:off x="457200" y="6486536"/>
            <a:ext cx="2133600" cy="168275"/>
          </a:xfrm>
          <a:prstGeom prst="rect">
            <a:avLst/>
          </a:prstGeom>
        </p:spPr>
        <p:txBody>
          <a:bodyPr/>
          <a:lstStyle>
            <a:defPPr>
              <a:defRPr lang="uk-UA"/>
            </a:defPPr>
            <a:lvl1pPr marL="0" algn="l" defTabSz="914400" rtl="0" eaLnBrk="1" latinLnBrk="0" hangingPunct="1">
              <a:defRPr sz="1200" b="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9426B"/>
              </a:solidFill>
              <a:effectLst/>
              <a:uLnTx/>
              <a:uFillTx/>
              <a:latin typeface="Arial" panose="020B0604020202020204" pitchFamily="34" charset="0"/>
              <a:ea typeface="+mn-ea"/>
              <a:cs typeface="+mn-cs"/>
            </a:endParaRPr>
          </a:p>
        </p:txBody>
      </p:sp>
      <p:sp>
        <p:nvSpPr>
          <p:cNvPr id="15" name="Rectangle 5"/>
          <p:cNvSpPr txBox="1">
            <a:spLocks noChangeArrowheads="1"/>
          </p:cNvSpPr>
          <p:nvPr userDrawn="1"/>
        </p:nvSpPr>
        <p:spPr>
          <a:xfrm>
            <a:off x="3124200" y="6486536"/>
            <a:ext cx="2895600" cy="168275"/>
          </a:xfrm>
          <a:prstGeom prst="rect">
            <a:avLst/>
          </a:prstGeom>
        </p:spPr>
        <p:txBody>
          <a:bodyPr/>
          <a:lstStyle>
            <a:defPPr>
              <a:defRPr lang="uk-UA"/>
            </a:defPPr>
            <a:lvl1pPr marL="0" algn="ctr" defTabSz="914400" rtl="0" eaLnBrk="1" latinLnBrk="0" hangingPunct="1">
              <a:defRPr sz="1200" b="0" kern="1200">
                <a:solidFill>
                  <a:schemeClr val="bg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6" name="Oval 18"/>
          <p:cNvSpPr>
            <a:spLocks noChangeArrowheads="1"/>
          </p:cNvSpPr>
          <p:nvPr userDrawn="1"/>
        </p:nvSpPr>
        <p:spPr bwMode="gray">
          <a:xfrm>
            <a:off x="276225" y="1255713"/>
            <a:ext cx="4656138" cy="4837112"/>
          </a:xfrm>
          <a:prstGeom prst="ellipse">
            <a:avLst/>
          </a:prstGeom>
          <a:solidFill>
            <a:srgbClr val="FFFFFF"/>
          </a:solidFill>
          <a:ln>
            <a:noFill/>
          </a:ln>
          <a:effectLst>
            <a:outerShdw dist="172739" dir="3238358" algn="ctr" rotWithShape="0">
              <a:srgbClr val="19426B"/>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7" name="Freeform 21" descr="2"/>
          <p:cNvSpPr>
            <a:spLocks/>
          </p:cNvSpPr>
          <p:nvPr userDrawn="1"/>
        </p:nvSpPr>
        <p:spPr bwMode="gray">
          <a:xfrm>
            <a:off x="376245" y="2147896"/>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uk-UA" dirty="0">
              <a:solidFill>
                <a:srgbClr val="19426B"/>
              </a:solidFill>
              <a:latin typeface="Arial" panose="020B0604020202020204" pitchFamily="34" charset="0"/>
            </a:endParaRPr>
          </a:p>
        </p:txBody>
      </p:sp>
      <p:sp>
        <p:nvSpPr>
          <p:cNvPr id="18" name="Freeform 19" descr="4"/>
          <p:cNvSpPr>
            <a:spLocks/>
          </p:cNvSpPr>
          <p:nvPr userDrawn="1"/>
        </p:nvSpPr>
        <p:spPr bwMode="gray">
          <a:xfrm>
            <a:off x="2625727" y="2119317"/>
            <a:ext cx="2139950" cy="3116263"/>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a:effectLst/>
        </p:spPr>
        <p:txBody>
          <a:bodyPr/>
          <a:lstStyle/>
          <a:p>
            <a:pPr fontAlgn="base">
              <a:spcBef>
                <a:spcPct val="0"/>
              </a:spcBef>
              <a:spcAft>
                <a:spcPct val="0"/>
              </a:spcAft>
            </a:pPr>
            <a:endParaRPr lang="uk-UA" dirty="0">
              <a:solidFill>
                <a:srgbClr val="19426B"/>
              </a:solidFill>
              <a:latin typeface="Arial" panose="020B0604020202020204" pitchFamily="34" charset="0"/>
            </a:endParaRPr>
          </a:p>
        </p:txBody>
      </p:sp>
      <p:sp>
        <p:nvSpPr>
          <p:cNvPr id="19" name="Freeform 20" descr="1"/>
          <p:cNvSpPr>
            <a:spLocks/>
          </p:cNvSpPr>
          <p:nvPr userDrawn="1"/>
        </p:nvSpPr>
        <p:spPr bwMode="gray">
          <a:xfrm>
            <a:off x="1130307" y="141606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a:effectLst/>
        </p:spPr>
        <p:txBody>
          <a:bodyPr/>
          <a:lstStyle/>
          <a:p>
            <a:pPr fontAlgn="base">
              <a:spcBef>
                <a:spcPct val="0"/>
              </a:spcBef>
              <a:spcAft>
                <a:spcPct val="0"/>
              </a:spcAft>
            </a:pPr>
            <a:endParaRPr lang="uk-UA">
              <a:solidFill>
                <a:srgbClr val="19426B"/>
              </a:solidFill>
              <a:latin typeface="Arial" panose="020B0604020202020204" pitchFamily="34" charset="0"/>
            </a:endParaRPr>
          </a:p>
        </p:txBody>
      </p:sp>
      <p:sp>
        <p:nvSpPr>
          <p:cNvPr id="20" name="Freeform 22" descr="55282"/>
          <p:cNvSpPr>
            <a:spLocks/>
          </p:cNvSpPr>
          <p:nvPr userDrawn="1"/>
        </p:nvSpPr>
        <p:spPr bwMode="gray">
          <a:xfrm>
            <a:off x="1085855" y="3730636"/>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a:effectLst/>
        </p:spPr>
        <p:txBody>
          <a:bodyPr/>
          <a:lstStyle/>
          <a:p>
            <a:pPr fontAlgn="base">
              <a:spcBef>
                <a:spcPct val="0"/>
              </a:spcBef>
              <a:spcAft>
                <a:spcPct val="0"/>
              </a:spcAft>
            </a:pPr>
            <a:endParaRPr lang="uk-UA">
              <a:solidFill>
                <a:srgbClr val="19426B"/>
              </a:solidFill>
              <a:latin typeface="Arial" panose="020B0604020202020204" pitchFamily="34" charset="0"/>
            </a:endParaRPr>
          </a:p>
        </p:txBody>
      </p:sp>
      <p:sp>
        <p:nvSpPr>
          <p:cNvPr id="21" name="Oval 23"/>
          <p:cNvSpPr>
            <a:spLocks noChangeArrowheads="1"/>
          </p:cNvSpPr>
          <p:nvPr userDrawn="1"/>
        </p:nvSpPr>
        <p:spPr bwMode="gray">
          <a:xfrm>
            <a:off x="1806578" y="2954337"/>
            <a:ext cx="1655763" cy="1655763"/>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22" name="TextBox 21"/>
          <p:cNvSpPr txBox="1"/>
          <p:nvPr userDrawn="1"/>
        </p:nvSpPr>
        <p:spPr>
          <a:xfrm>
            <a:off x="1416466" y="3045082"/>
            <a:ext cx="2441027" cy="1421928"/>
          </a:xfrm>
          <a:prstGeom prst="rect">
            <a:avLst/>
          </a:prstGeom>
          <a:noFill/>
        </p:spPr>
        <p:txBody>
          <a:bodyPr wrap="square" rtlCol="0">
            <a:spAutoFit/>
          </a:bodyPr>
          <a:lstStyle/>
          <a:p>
            <a:pPr marL="0" indent="0" algn="ctr" fontAlgn="base">
              <a:lnSpc>
                <a:spcPct val="80000"/>
              </a:lnSpc>
              <a:spcBef>
                <a:spcPct val="0"/>
              </a:spcBef>
              <a:spcAft>
                <a:spcPct val="0"/>
              </a:spcAft>
              <a:buFont typeface="+mj-lt"/>
              <a:buNone/>
            </a:pPr>
            <a:r>
              <a:rPr lang="ru-RU" sz="5400" b="1" i="0" dirty="0">
                <a:solidFill>
                  <a:srgbClr val="002060"/>
                </a:solidFill>
                <a:latin typeface="Comic Sans MS" panose="030F0702030302020204" pitchFamily="66" charset="0"/>
              </a:rPr>
              <a:t>1</a:t>
            </a:r>
            <a:r>
              <a:rPr lang="uk-UA" sz="5400" b="1" i="0" dirty="0">
                <a:solidFill>
                  <a:srgbClr val="002060"/>
                </a:solidFill>
                <a:latin typeface="Comic Sans MS" panose="030F0702030302020204" pitchFamily="66" charset="0"/>
              </a:rPr>
              <a:t>0</a:t>
            </a:r>
          </a:p>
          <a:p>
            <a:pPr marL="0" indent="0" algn="ctr" fontAlgn="base">
              <a:lnSpc>
                <a:spcPct val="80000"/>
              </a:lnSpc>
              <a:spcBef>
                <a:spcPct val="0"/>
              </a:spcBef>
              <a:spcAft>
                <a:spcPct val="0"/>
              </a:spcAft>
              <a:buFont typeface="+mj-lt"/>
              <a:buNone/>
            </a:pPr>
            <a:r>
              <a:rPr lang="uk-UA" sz="5400" b="1" i="0" dirty="0">
                <a:solidFill>
                  <a:srgbClr val="002060"/>
                </a:solidFill>
                <a:latin typeface="Comic Sans MS" panose="030F0702030302020204" pitchFamily="66" charset="0"/>
              </a:rPr>
              <a:t>(11)</a:t>
            </a:r>
          </a:p>
        </p:txBody>
      </p:sp>
      <p:sp>
        <p:nvSpPr>
          <p:cNvPr id="25" name="Заголовок 1"/>
          <p:cNvSpPr>
            <a:spLocks noGrp="1"/>
          </p:cNvSpPr>
          <p:nvPr>
            <p:ph type="ctrTitle"/>
          </p:nvPr>
        </p:nvSpPr>
        <p:spPr>
          <a:xfrm>
            <a:off x="4847770" y="584394"/>
            <a:ext cx="7151587" cy="1801607"/>
          </a:xfrm>
        </p:spPr>
        <p:txBody>
          <a:bodyPr anchor="ctr">
            <a:normAutofit/>
          </a:bodyPr>
          <a:lstStyle>
            <a:lvl1pPr algn="r">
              <a:defRPr kumimoji="0" lang="uk-UA" sz="4400" b="1" i="0" u="none" strike="noStrike" kern="1200" cap="none" spc="0" normalizeH="0" baseline="0" dirty="0">
                <a:ln>
                  <a:noFill/>
                </a:ln>
                <a:solidFill>
                  <a:srgbClr val="19426B"/>
                </a:solidFill>
                <a:effectLst>
                  <a:outerShdw blurRad="38100" dist="38100" dir="2700000" algn="tl">
                    <a:srgbClr val="C0C0C0"/>
                  </a:outerShdw>
                </a:effectLst>
                <a:uLnTx/>
                <a:uFillTx/>
                <a:latin typeface="Verdana"/>
                <a:ea typeface="+mj-ea"/>
                <a:cs typeface="+mj-cs"/>
              </a:defRPr>
            </a:lvl1pPr>
          </a:lstStyle>
          <a:p>
            <a:r>
              <a:rPr lang="uk-UA" dirty="0"/>
              <a:t>Зразок заголовка</a:t>
            </a:r>
          </a:p>
        </p:txBody>
      </p:sp>
      <p:sp>
        <p:nvSpPr>
          <p:cNvPr id="26" name="Підзаголовок 2"/>
          <p:cNvSpPr>
            <a:spLocks noGrp="1"/>
          </p:cNvSpPr>
          <p:nvPr>
            <p:ph type="subTitle" idx="1" hasCustomPrompt="1"/>
          </p:nvPr>
        </p:nvSpPr>
        <p:spPr>
          <a:xfrm>
            <a:off x="5032382" y="3184362"/>
            <a:ext cx="7138989" cy="40341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lang="uk-UA" sz="1600" b="0" i="0" u="none" strike="noStrike" cap="none" spc="0" normalizeH="0" baseline="0">
                <a:ln>
                  <a:noFill/>
                </a:ln>
                <a:solidFill>
                  <a:srgbClr val="FFFFFF"/>
                </a:solidFill>
                <a:effectLst/>
                <a:uLnTx/>
                <a:uFillTx/>
                <a:latin typeface="Verdana"/>
              </a:defRPr>
            </a:lvl1pPr>
          </a:lstStyle>
          <a:p>
            <a:pPr marL="0" marR="0" lvl="0" indent="0" algn="r" fontAlgn="base">
              <a:lnSpc>
                <a:spcPct val="100000"/>
              </a:lnSpc>
              <a:spcBef>
                <a:spcPct val="20000"/>
              </a:spcBef>
              <a:spcAft>
                <a:spcPct val="0"/>
              </a:spcAft>
              <a:buClr>
                <a:srgbClr val="8BBC00"/>
              </a:buClr>
              <a:buSzTx/>
              <a:buFont typeface="Wingdings" panose="05000000000000000000" pitchFamily="2" charset="2"/>
              <a:buNone/>
              <a:tabLst/>
            </a:pPr>
            <a:r>
              <a:rPr lang="uk-UA" dirty="0"/>
              <a:t>Зразок підзаголовка</a:t>
            </a:r>
          </a:p>
        </p:txBody>
      </p:sp>
      <p:sp>
        <p:nvSpPr>
          <p:cNvPr id="23" name="Прямокутник 22">
            <a:hlinkClick r:id="rId7"/>
            <a:extLst>
              <a:ext uri="{FF2B5EF4-FFF2-40B4-BE49-F238E27FC236}">
                <a16:creationId xmlns:a16="http://schemas.microsoft.com/office/drawing/2014/main" id="{C2E07993-8D8F-4981-9335-917B62833251}"/>
              </a:ext>
            </a:extLst>
          </p:cNvPr>
          <p:cNvSpPr/>
          <p:nvPr userDrawn="1"/>
        </p:nvSpPr>
        <p:spPr>
          <a:xfrm>
            <a:off x="6500000" y="6184950"/>
            <a:ext cx="5564194" cy="589217"/>
          </a:xfrm>
          <a:prstGeom prst="rect">
            <a:avLst/>
          </a:prstGeom>
          <a:solidFill>
            <a:srgbClr val="404042"/>
          </a:solidFill>
          <a:ln w="12700" cap="flat" cmpd="sng" algn="ctr">
            <a:noFill/>
            <a:prstDash val="solid"/>
            <a:miter lim="800000"/>
          </a:ln>
          <a:effectLst/>
        </p:spPr>
        <p:txBody>
          <a:bodyPr rtlCol="0" anchor="ctr"/>
          <a:lstStyle/>
          <a:p>
            <a:pPr algn="ctr" defTabSz="914377" fontAlgn="base">
              <a:spcBef>
                <a:spcPct val="0"/>
              </a:spcBef>
              <a:spcAft>
                <a:spcPct val="0"/>
              </a:spcAft>
              <a:defRPr/>
            </a:pPr>
            <a:r>
              <a:rPr lang="en-AU" sz="4000" b="1" kern="0" dirty="0">
                <a:solidFill>
                  <a:schemeClr val="bg1"/>
                </a:solidFill>
                <a:latin typeface="Comic Sans MS" panose="030F0702030302020204" pitchFamily="66" charset="0"/>
                <a:cs typeface="Arial" panose="020B0604020202020204" pitchFamily="34" charset="0"/>
              </a:rPr>
              <a:t>teach-inf.</a:t>
            </a:r>
            <a:r>
              <a:rPr lang="en-US" sz="4000" b="1" kern="0" dirty="0">
                <a:solidFill>
                  <a:schemeClr val="bg1"/>
                </a:solidFill>
                <a:latin typeface="Comic Sans MS" panose="030F0702030302020204" pitchFamily="66" charset="0"/>
                <a:cs typeface="Arial" panose="020B0604020202020204" pitchFamily="34" charset="0"/>
              </a:rPr>
              <a:t>com</a:t>
            </a:r>
            <a:r>
              <a:rPr lang="en-AU" sz="4000" b="1" kern="0" dirty="0">
                <a:solidFill>
                  <a:schemeClr val="bg1"/>
                </a:solidFill>
                <a:latin typeface="Comic Sans MS" panose="030F0702030302020204" pitchFamily="66" charset="0"/>
                <a:cs typeface="Arial" panose="020B0604020202020204" pitchFamily="34" charset="0"/>
              </a:rPr>
              <a:t>.ua</a:t>
            </a:r>
            <a:endParaRPr lang="uk-UA" sz="4000" b="1" kern="0" dirty="0">
              <a:solidFill>
                <a:schemeClr val="bg1"/>
              </a:solidFill>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1645061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ертикального тексту 2"/>
          <p:cNvSpPr>
            <a:spLocks noGrp="1"/>
          </p:cNvSpPr>
          <p:nvPr>
            <p:ph type="body" orient="vert" idx="1"/>
          </p:nvPr>
        </p:nvSpPr>
        <p:spPr/>
        <p:txBody>
          <a:bodyPr vert="eaVert"/>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444E9269-1560-433C-88F4-3A78CD881B3D}" type="datetimeFigureOut">
              <a:rPr lang="uk-UA" smtClean="0"/>
              <a:t>26.04.2025</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34096995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a:t>Зразок заголовка</a:t>
            </a:r>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444E9269-1560-433C-88F4-3A78CD881B3D}" type="datetimeFigureOut">
              <a:rPr lang="uk-UA" smtClean="0"/>
              <a:t>26.04.2025</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27633298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і вміст">
    <p:spTree>
      <p:nvGrpSpPr>
        <p:cNvPr id="1" name=""/>
        <p:cNvGrpSpPr/>
        <p:nvPr/>
      </p:nvGrpSpPr>
      <p:grpSpPr>
        <a:xfrm>
          <a:off x="0" y="0"/>
          <a:ext cx="0" cy="0"/>
          <a:chOff x="0" y="0"/>
          <a:chExt cx="0" cy="0"/>
        </a:xfrm>
      </p:grpSpPr>
      <p:sp>
        <p:nvSpPr>
          <p:cNvPr id="7" name="Rectangle 15"/>
          <p:cNvSpPr>
            <a:spLocks noChangeArrowheads="1"/>
          </p:cNvSpPr>
          <p:nvPr userDrawn="1"/>
        </p:nvSpPr>
        <p:spPr bwMode="gray">
          <a:xfrm>
            <a:off x="0" y="798521"/>
            <a:ext cx="12192000" cy="312737"/>
          </a:xfrm>
          <a:prstGeom prst="rect">
            <a:avLst/>
          </a:prstGeom>
          <a:solidFill>
            <a:srgbClr val="19426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8" name="Rectangle 16"/>
          <p:cNvSpPr>
            <a:spLocks noChangeArrowheads="1"/>
          </p:cNvSpPr>
          <p:nvPr userDrawn="1"/>
        </p:nvSpPr>
        <p:spPr bwMode="white">
          <a:xfrm>
            <a:off x="0" y="11"/>
            <a:ext cx="12192000" cy="836613"/>
          </a:xfrm>
          <a:prstGeom prst="rect">
            <a:avLst/>
          </a:prstGeom>
          <a:solidFill>
            <a:srgbClr val="398AC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grpSp>
        <p:nvGrpSpPr>
          <p:cNvPr id="9" name="Group 17"/>
          <p:cNvGrpSpPr>
            <a:grpSpLocks/>
          </p:cNvGrpSpPr>
          <p:nvPr userDrawn="1"/>
        </p:nvGrpSpPr>
        <p:grpSpPr bwMode="auto">
          <a:xfrm>
            <a:off x="10287570" y="188919"/>
            <a:ext cx="1665288" cy="1512887"/>
            <a:chOff x="4604" y="119"/>
            <a:chExt cx="1049" cy="953"/>
          </a:xfrm>
        </p:grpSpPr>
        <p:sp>
          <p:nvSpPr>
            <p:cNvPr id="10" name="Oval 18"/>
            <p:cNvSpPr>
              <a:spLocks noChangeArrowheads="1"/>
            </p:cNvSpPr>
            <p:nvPr userDrawn="1"/>
          </p:nvSpPr>
          <p:spPr bwMode="gray">
            <a:xfrm>
              <a:off x="4921" y="845"/>
              <a:ext cx="732" cy="227"/>
            </a:xfrm>
            <a:prstGeom prst="ellipse">
              <a:avLst/>
            </a:prstGeom>
            <a:gradFill rotWithShape="1">
              <a:gsLst>
                <a:gs pos="0">
                  <a:srgbClr val="19426B"/>
                </a:gs>
                <a:gs pos="100000">
                  <a:srgbClr val="19426B">
                    <a:gamma/>
                    <a:tint val="0"/>
                    <a:invGamma/>
                  </a:srgbClr>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1" name="Oval 19"/>
            <p:cNvSpPr>
              <a:spLocks noChangeArrowheads="1"/>
            </p:cNvSpPr>
            <p:nvPr userDrawn="1"/>
          </p:nvSpPr>
          <p:spPr bwMode="gray">
            <a:xfrm>
              <a:off x="4604" y="119"/>
              <a:ext cx="932" cy="911"/>
            </a:xfrm>
            <a:prstGeom prst="ellipse">
              <a:avLst/>
            </a:prstGeom>
            <a:solidFill>
              <a:srgbClr val="FFFFFF"/>
            </a:solidFill>
            <a:ln>
              <a:noFill/>
            </a:ln>
            <a:effectLst>
              <a:outerShdw dist="63500" dir="2212194" algn="ctr" rotWithShape="0">
                <a:srgbClr val="19426B"/>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2"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3"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4"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5"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sp>
          <p:nvSpPr>
            <p:cNvPr id="16" name="Oval 24"/>
            <p:cNvSpPr>
              <a:spLocks noChangeArrowheads="1"/>
            </p:cNvSpPr>
            <p:nvPr userDrawn="1"/>
          </p:nvSpPr>
          <p:spPr bwMode="gray">
            <a:xfrm>
              <a:off x="4914" y="438"/>
              <a:ext cx="329" cy="313"/>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uk-UA" sz="1800" b="0" i="0" u="none" strike="noStrike" kern="0" cap="none" spc="0" normalizeH="0" baseline="0" noProof="0">
                <a:ln>
                  <a:noFill/>
                </a:ln>
                <a:solidFill>
                  <a:srgbClr val="19426B"/>
                </a:solidFill>
                <a:effectLst/>
                <a:uLnTx/>
                <a:uFillTx/>
                <a:latin typeface="Arial" panose="020B0604020202020204" pitchFamily="34" charset="0"/>
              </a:endParaRPr>
            </a:p>
          </p:txBody>
        </p:sp>
      </p:grpSp>
      <p:sp>
        <p:nvSpPr>
          <p:cNvPr id="17" name="TextBox 16"/>
          <p:cNvSpPr txBox="1"/>
          <p:nvPr userDrawn="1"/>
        </p:nvSpPr>
        <p:spPr>
          <a:xfrm>
            <a:off x="10545104" y="700372"/>
            <a:ext cx="948605" cy="533736"/>
          </a:xfrm>
          <a:prstGeom prst="rect">
            <a:avLst/>
          </a:prstGeom>
          <a:noFill/>
        </p:spPr>
        <p:txBody>
          <a:bodyPr wrap="square" rtlCol="0">
            <a:spAutoFit/>
          </a:bodyPr>
          <a:lstStyle/>
          <a:p>
            <a:pPr algn="ctr" fontAlgn="base">
              <a:lnSpc>
                <a:spcPct val="70000"/>
              </a:lnSpc>
              <a:spcBef>
                <a:spcPct val="0"/>
              </a:spcBef>
              <a:spcAft>
                <a:spcPct val="0"/>
              </a:spcAft>
            </a:pPr>
            <a:r>
              <a:rPr lang="ru-RU" sz="2000" b="1" i="0" spc="-400" baseline="0" dirty="0">
                <a:solidFill>
                  <a:srgbClr val="19426B"/>
                </a:solidFill>
                <a:latin typeface="Comic Sans MS" panose="030F0702030302020204" pitchFamily="66" charset="0"/>
              </a:rPr>
              <a:t>1</a:t>
            </a:r>
            <a:r>
              <a:rPr lang="uk-UA" sz="2000" b="1" i="0" spc="-400" baseline="0" dirty="0">
                <a:solidFill>
                  <a:srgbClr val="19426B"/>
                </a:solidFill>
                <a:latin typeface="Comic Sans MS" panose="030F0702030302020204" pitchFamily="66" charset="0"/>
              </a:rPr>
              <a:t>0</a:t>
            </a:r>
            <a:br>
              <a:rPr lang="uk-UA" sz="2000" b="1" i="0" spc="-400" baseline="0" dirty="0">
                <a:solidFill>
                  <a:srgbClr val="19426B"/>
                </a:solidFill>
                <a:latin typeface="Comic Sans MS" panose="030F0702030302020204" pitchFamily="66" charset="0"/>
              </a:rPr>
            </a:br>
            <a:r>
              <a:rPr lang="uk-UA" sz="2000" b="1" i="0" spc="-400" baseline="0" dirty="0">
                <a:solidFill>
                  <a:srgbClr val="19426B"/>
                </a:solidFill>
                <a:latin typeface="Comic Sans MS" panose="030F0702030302020204" pitchFamily="66" charset="0"/>
              </a:rPr>
              <a:t>(11)</a:t>
            </a:r>
          </a:p>
        </p:txBody>
      </p:sp>
      <p:sp>
        <p:nvSpPr>
          <p:cNvPr id="22" name="Заголовок 1"/>
          <p:cNvSpPr>
            <a:spLocks noGrp="1"/>
          </p:cNvSpPr>
          <p:nvPr>
            <p:ph type="title"/>
          </p:nvPr>
        </p:nvSpPr>
        <p:spPr>
          <a:xfrm>
            <a:off x="1170688" y="162512"/>
            <a:ext cx="9053954" cy="53282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lnSpcReduction="10000"/>
          </a:bodyPr>
          <a:lstStyle>
            <a:lvl1pPr>
              <a:defRPr kumimoji="0" lang="uk-UA" sz="3200" b="1" i="0" u="none" strike="noStrike" cap="none" spc="0" normalizeH="0" baseline="0">
                <a:ln>
                  <a:noFill/>
                </a:ln>
                <a:solidFill>
                  <a:srgbClr val="FFFFFF"/>
                </a:solidFill>
                <a:effectLst/>
                <a:uLnTx/>
                <a:uFillTx/>
                <a:latin typeface="Verdana"/>
              </a:defRPr>
            </a:lvl1pPr>
          </a:lstStyle>
          <a:p>
            <a:pPr marL="0" lvl="0" fontAlgn="base">
              <a:lnSpc>
                <a:spcPct val="100000"/>
              </a:lnSpc>
              <a:spcAft>
                <a:spcPct val="0"/>
              </a:spcAft>
            </a:pPr>
            <a:r>
              <a:rPr lang="uk-UA" dirty="0"/>
              <a:t>Зразок заголовка</a:t>
            </a:r>
          </a:p>
        </p:txBody>
      </p:sp>
      <p:grpSp>
        <p:nvGrpSpPr>
          <p:cNvPr id="18" name="Групувати 17">
            <a:extLst>
              <a:ext uri="{FF2B5EF4-FFF2-40B4-BE49-F238E27FC236}">
                <a16:creationId xmlns:a16="http://schemas.microsoft.com/office/drawing/2014/main" id="{9E181AAC-6CA8-471E-BD3F-D3C1F142094D}"/>
              </a:ext>
            </a:extLst>
          </p:cNvPr>
          <p:cNvGrpSpPr/>
          <p:nvPr userDrawn="1"/>
        </p:nvGrpSpPr>
        <p:grpSpPr>
          <a:xfrm>
            <a:off x="-15226" y="6550240"/>
            <a:ext cx="4779249" cy="307777"/>
            <a:chOff x="467543" y="6506203"/>
            <a:chExt cx="4779249" cy="307776"/>
          </a:xfrm>
        </p:grpSpPr>
        <p:sp>
          <p:nvSpPr>
            <p:cNvPr id="23" name="TextBox 22">
              <a:extLst>
                <a:ext uri="{FF2B5EF4-FFF2-40B4-BE49-F238E27FC236}">
                  <a16:creationId xmlns:a16="http://schemas.microsoft.com/office/drawing/2014/main" id="{8FF44111-1FC5-4797-8266-CFB42FA6A0D5}"/>
                </a:ext>
              </a:extLst>
            </p:cNvPr>
            <p:cNvSpPr txBox="1"/>
            <p:nvPr/>
          </p:nvSpPr>
          <p:spPr>
            <a:xfrm>
              <a:off x="467543" y="6506203"/>
              <a:ext cx="4779249" cy="307776"/>
            </a:xfrm>
            <a:prstGeom prst="rect">
              <a:avLst/>
            </a:prstGeom>
            <a:noFill/>
          </p:spPr>
          <p:txBody>
            <a:bodyPr wrap="square" rtlCol="0">
              <a:spAutoFit/>
            </a:bodyPr>
            <a:lstStyle/>
            <a:p>
              <a:pPr fontAlgn="base">
                <a:spcBef>
                  <a:spcPct val="0"/>
                </a:spcBef>
                <a:spcAft>
                  <a:spcPct val="0"/>
                </a:spcAft>
              </a:pPr>
              <a:r>
                <a:rPr lang="en-US" sz="1400" i="1" dirty="0">
                  <a:solidFill>
                    <a:srgbClr val="19426B"/>
                  </a:solidFill>
                  <a:latin typeface="Verdana"/>
                </a:rPr>
                <a:t>© </a:t>
              </a:r>
              <a:r>
                <a:rPr lang="uk-UA" sz="1400" i="1" dirty="0">
                  <a:solidFill>
                    <a:srgbClr val="19426B"/>
                  </a:solidFill>
                  <a:latin typeface="Verdana"/>
                </a:rPr>
                <a:t>Вивчаємо інформатику        </a:t>
              </a:r>
              <a:r>
                <a:rPr lang="en-US" sz="1400" b="1" i="1" dirty="0">
                  <a:solidFill>
                    <a:srgbClr val="0070C0"/>
                  </a:solidFill>
                  <a:latin typeface="Comic Sans MS" panose="030F0702030302020204" pitchFamily="66" charset="0"/>
                  <a:hlinkClick r:id="rId6" tooltip="Перейти на сайт">
                    <a:extLst>
                      <a:ext uri="{A12FA001-AC4F-418D-AE19-62706E023703}">
                        <ahyp:hlinkClr xmlns:ahyp="http://schemas.microsoft.com/office/drawing/2018/hyperlinkcolor" xmlns="" val="tx"/>
                      </a:ext>
                    </a:extLst>
                  </a:hlinkClick>
                </a:rPr>
                <a:t>teach-inf.com.ua</a:t>
              </a:r>
              <a:endParaRPr lang="ru-RU" sz="1400" b="1" i="1" dirty="0">
                <a:solidFill>
                  <a:srgbClr val="0070C0"/>
                </a:solidFill>
                <a:latin typeface="Comic Sans MS" panose="030F0702030302020204" pitchFamily="66" charset="0"/>
              </a:endParaRPr>
            </a:p>
          </p:txBody>
        </p:sp>
        <p:pic>
          <p:nvPicPr>
            <p:cNvPr id="24" name="Picture 3">
              <a:extLst>
                <a:ext uri="{FF2B5EF4-FFF2-40B4-BE49-F238E27FC236}">
                  <a16:creationId xmlns:a16="http://schemas.microsoft.com/office/drawing/2014/main" id="{6A679DD6-65C0-4567-94DC-DA68494C4154}"/>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p:blipFill>
          <p:spPr bwMode="auto">
            <a:xfrm>
              <a:off x="3021953" y="6552070"/>
              <a:ext cx="325911" cy="1923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73988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a:t>Зразок заголовка</a:t>
            </a:r>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Редагувати стиль зразка тексту</a:t>
            </a:r>
          </a:p>
        </p:txBody>
      </p:sp>
      <p:sp>
        <p:nvSpPr>
          <p:cNvPr id="4" name="Місце для дати 3"/>
          <p:cNvSpPr>
            <a:spLocks noGrp="1"/>
          </p:cNvSpPr>
          <p:nvPr>
            <p:ph type="dt" sz="half" idx="10"/>
          </p:nvPr>
        </p:nvSpPr>
        <p:spPr/>
        <p:txBody>
          <a:bodyPr/>
          <a:lstStyle/>
          <a:p>
            <a:fld id="{444E9269-1560-433C-88F4-3A78CD881B3D}" type="datetimeFigureOut">
              <a:rPr lang="uk-UA" smtClean="0"/>
              <a:t>26.04.2025</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17239118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і області з вмістом">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sz="half" idx="1"/>
          </p:nvPr>
        </p:nvSpPr>
        <p:spPr>
          <a:xfrm>
            <a:off x="838200" y="1825625"/>
            <a:ext cx="5181600" cy="4351338"/>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p:cNvSpPr>
            <a:spLocks noGrp="1"/>
          </p:cNvSpPr>
          <p:nvPr>
            <p:ph sz="half" idx="2"/>
          </p:nvPr>
        </p:nvSpPr>
        <p:spPr>
          <a:xfrm>
            <a:off x="6172200" y="1825625"/>
            <a:ext cx="5181600" cy="4351338"/>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p:cNvSpPr>
            <a:spLocks noGrp="1"/>
          </p:cNvSpPr>
          <p:nvPr>
            <p:ph type="dt" sz="half" idx="10"/>
          </p:nvPr>
        </p:nvSpPr>
        <p:spPr/>
        <p:txBody>
          <a:bodyPr/>
          <a:lstStyle/>
          <a:p>
            <a:fld id="{444E9269-1560-433C-88F4-3A78CD881B3D}" type="datetimeFigureOut">
              <a:rPr lang="uk-UA" smtClean="0"/>
              <a:t>26.04.2025</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39140328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a:t>Зразок заголовка</a:t>
            </a:r>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p:cNvSpPr>
            <a:spLocks noGrp="1"/>
          </p:cNvSpPr>
          <p:nvPr>
            <p:ph type="dt" sz="half" idx="10"/>
          </p:nvPr>
        </p:nvSpPr>
        <p:spPr/>
        <p:txBody>
          <a:bodyPr/>
          <a:lstStyle/>
          <a:p>
            <a:fld id="{444E9269-1560-433C-88F4-3A78CD881B3D}" type="datetimeFigureOut">
              <a:rPr lang="uk-UA" smtClean="0"/>
              <a:t>26.04.2025</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4279979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дати 2"/>
          <p:cNvSpPr>
            <a:spLocks noGrp="1"/>
          </p:cNvSpPr>
          <p:nvPr>
            <p:ph type="dt" sz="half" idx="10"/>
          </p:nvPr>
        </p:nvSpPr>
        <p:spPr/>
        <p:txBody>
          <a:bodyPr/>
          <a:lstStyle/>
          <a:p>
            <a:fld id="{444E9269-1560-433C-88F4-3A78CD881B3D}" type="datetimeFigureOut">
              <a:rPr lang="uk-UA" smtClean="0"/>
              <a:t>26.04.2025</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1864596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444E9269-1560-433C-88F4-3A78CD881B3D}" type="datetimeFigureOut">
              <a:rPr lang="uk-UA" smtClean="0"/>
              <a:t>26.04.2025</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204038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Місце для дати 4"/>
          <p:cNvSpPr>
            <a:spLocks noGrp="1"/>
          </p:cNvSpPr>
          <p:nvPr>
            <p:ph type="dt" sz="half" idx="10"/>
          </p:nvPr>
        </p:nvSpPr>
        <p:spPr/>
        <p:txBody>
          <a:bodyPr/>
          <a:lstStyle/>
          <a:p>
            <a:fld id="{444E9269-1560-433C-88F4-3A78CD881B3D}" type="datetimeFigureOut">
              <a:rPr lang="uk-UA" smtClean="0"/>
              <a:t>26.04.2025</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25383177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Місце для дати 4"/>
          <p:cNvSpPr>
            <a:spLocks noGrp="1"/>
          </p:cNvSpPr>
          <p:nvPr>
            <p:ph type="dt" sz="half" idx="10"/>
          </p:nvPr>
        </p:nvSpPr>
        <p:spPr/>
        <p:txBody>
          <a:bodyPr/>
          <a:lstStyle/>
          <a:p>
            <a:fld id="{444E9269-1560-433C-88F4-3A78CD881B3D}" type="datetimeFigureOut">
              <a:rPr lang="uk-UA" smtClean="0"/>
              <a:t>26.04.2025</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2152E948-F03E-4133-ABAE-EC8DE8272D46}" type="slidenum">
              <a:rPr lang="uk-UA" smtClean="0"/>
              <a:t>‹№›</a:t>
            </a:fld>
            <a:endParaRPr lang="uk-UA"/>
          </a:p>
        </p:txBody>
      </p:sp>
    </p:spTree>
    <p:extLst>
      <p:ext uri="{BB962C8B-B14F-4D97-AF65-F5344CB8AC3E}">
        <p14:creationId xmlns:p14="http://schemas.microsoft.com/office/powerpoint/2010/main" val="3038992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Зразок заголовка</a:t>
            </a:r>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E9269-1560-433C-88F4-3A78CD881B3D}" type="datetimeFigureOut">
              <a:rPr lang="uk-UA" smtClean="0"/>
              <a:t>26.04.2025</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2E948-F03E-4133-ABAE-EC8DE8272D46}" type="slidenum">
              <a:rPr lang="uk-UA" smtClean="0"/>
              <a:t>‹№›</a:t>
            </a:fld>
            <a:endParaRPr lang="uk-UA"/>
          </a:p>
        </p:txBody>
      </p:sp>
    </p:spTree>
    <p:extLst>
      <p:ext uri="{BB962C8B-B14F-4D97-AF65-F5344CB8AC3E}">
        <p14:creationId xmlns:p14="http://schemas.microsoft.com/office/powerpoint/2010/main" val="292280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Події. Методи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384995"/>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Коли ми складаємо програму, то намагаємось змоделювати певну реальну ситуацію або явище.</a:t>
            </a:r>
          </a:p>
          <a:p>
            <a:pPr lvl="0" indent="457189" algn="just" fontAlgn="base">
              <a:spcBef>
                <a:spcPct val="0"/>
              </a:spcBef>
              <a:spcAft>
                <a:spcPct val="0"/>
              </a:spcAft>
              <a:defRPr/>
            </a:pPr>
            <a:r>
              <a:rPr lang="uk-UA" sz="2800" b="1" i="1" kern="0" dirty="0">
                <a:solidFill>
                  <a:srgbClr val="FFFFFF"/>
                </a:solidFill>
              </a:rPr>
              <a:t>Загалом потрібно виконати такі кроки:</a:t>
            </a:r>
          </a:p>
        </p:txBody>
      </p:sp>
      <p:graphicFrame>
        <p:nvGraphicFramePr>
          <p:cNvPr id="9" name="Схема 8">
            <a:extLst>
              <a:ext uri="{FF2B5EF4-FFF2-40B4-BE49-F238E27FC236}">
                <a16:creationId xmlns:a16="http://schemas.microsoft.com/office/drawing/2014/main" id="{07FA1A40-2CF0-4006-BAAD-8B99EB66962A}"/>
              </a:ext>
            </a:extLst>
          </p:cNvPr>
          <p:cNvGraphicFramePr/>
          <p:nvPr/>
        </p:nvGraphicFramePr>
        <p:xfrm>
          <a:off x="72008" y="2712721"/>
          <a:ext cx="12050142" cy="3978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96086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graphicEl>
                                              <a:dgm id="{D863490E-97AF-44D5-A814-FDC534B3E3CC}"/>
                                            </p:graphicEl>
                                          </p:spTgt>
                                        </p:tgtEl>
                                        <p:attrNameLst>
                                          <p:attrName>style.visibility</p:attrName>
                                        </p:attrNameLst>
                                      </p:cBhvr>
                                      <p:to>
                                        <p:strVal val="visible"/>
                                      </p:to>
                                    </p:set>
                                    <p:animEffect transition="in" filter="wipe(left)">
                                      <p:cBhvr>
                                        <p:cTn id="11" dur="1000"/>
                                        <p:tgtEl>
                                          <p:spTgt spid="9">
                                            <p:graphicEl>
                                              <a:dgm id="{D863490E-97AF-44D5-A814-FDC534B3E3CC}"/>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9">
                                            <p:graphicEl>
                                              <a:dgm id="{3F244AEF-BD16-4508-9A5A-9640B519654B}"/>
                                            </p:graphicEl>
                                          </p:spTgt>
                                        </p:tgtEl>
                                        <p:attrNameLst>
                                          <p:attrName>style.visibility</p:attrName>
                                        </p:attrNameLst>
                                      </p:cBhvr>
                                      <p:to>
                                        <p:strVal val="visible"/>
                                      </p:to>
                                    </p:set>
                                    <p:animEffect transition="in" filter="wipe(left)">
                                      <p:cBhvr>
                                        <p:cTn id="15" dur="1000"/>
                                        <p:tgtEl>
                                          <p:spTgt spid="9">
                                            <p:graphicEl>
                                              <a:dgm id="{3F244AEF-BD16-4508-9A5A-9640B519654B}"/>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9">
                                            <p:graphicEl>
                                              <a:dgm id="{CA699784-EE11-48B7-BD5B-E6C7811778B0}"/>
                                            </p:graphicEl>
                                          </p:spTgt>
                                        </p:tgtEl>
                                        <p:attrNameLst>
                                          <p:attrName>style.visibility</p:attrName>
                                        </p:attrNameLst>
                                      </p:cBhvr>
                                      <p:to>
                                        <p:strVal val="visible"/>
                                      </p:to>
                                    </p:set>
                                    <p:animEffect transition="in" filter="wipe(left)">
                                      <p:cBhvr>
                                        <p:cTn id="19" dur="1000"/>
                                        <p:tgtEl>
                                          <p:spTgt spid="9">
                                            <p:graphicEl>
                                              <a:dgm id="{CA699784-EE11-48B7-BD5B-E6C7811778B0}"/>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9">
                                            <p:graphicEl>
                                              <a:dgm id="{E5CB376A-E1F5-4E26-86CA-E248F361C893}"/>
                                            </p:graphicEl>
                                          </p:spTgt>
                                        </p:tgtEl>
                                        <p:attrNameLst>
                                          <p:attrName>style.visibility</p:attrName>
                                        </p:attrNameLst>
                                      </p:cBhvr>
                                      <p:to>
                                        <p:strVal val="visible"/>
                                      </p:to>
                                    </p:set>
                                    <p:animEffect transition="in" filter="wipe(left)">
                                      <p:cBhvr>
                                        <p:cTn id="23" dur="1000"/>
                                        <p:tgtEl>
                                          <p:spTgt spid="9">
                                            <p:graphicEl>
                                              <a:dgm id="{E5CB376A-E1F5-4E26-86CA-E248F361C893}"/>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9">
                                            <p:graphicEl>
                                              <a:dgm id="{D547829D-0660-4ECE-8B9B-4DD150AEB617}"/>
                                            </p:graphicEl>
                                          </p:spTgt>
                                        </p:tgtEl>
                                        <p:attrNameLst>
                                          <p:attrName>style.visibility</p:attrName>
                                        </p:attrNameLst>
                                      </p:cBhvr>
                                      <p:to>
                                        <p:strVal val="visible"/>
                                      </p:to>
                                    </p:set>
                                    <p:animEffect transition="in" filter="wipe(left)">
                                      <p:cBhvr>
                                        <p:cTn id="27" dur="1000"/>
                                        <p:tgtEl>
                                          <p:spTgt spid="9">
                                            <p:graphicEl>
                                              <a:dgm id="{D547829D-0660-4ECE-8B9B-4DD150AEB617}"/>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9">
                                            <p:graphicEl>
                                              <a:dgm id="{9E04A936-A0BD-4697-B593-D6F4E69814DB}"/>
                                            </p:graphicEl>
                                          </p:spTgt>
                                        </p:tgtEl>
                                        <p:attrNameLst>
                                          <p:attrName>style.visibility</p:attrName>
                                        </p:attrNameLst>
                                      </p:cBhvr>
                                      <p:to>
                                        <p:strVal val="visible"/>
                                      </p:to>
                                    </p:set>
                                    <p:animEffect transition="in" filter="wipe(left)">
                                      <p:cBhvr>
                                        <p:cTn id="31" dur="1000"/>
                                        <p:tgtEl>
                                          <p:spTgt spid="9">
                                            <p:graphicEl>
                                              <a:dgm id="{9E04A936-A0BD-4697-B593-D6F4E69814DB}"/>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9">
                                            <p:graphicEl>
                                              <a:dgm id="{52803C1C-157C-4C4C-B9E1-A477114FB6F8}"/>
                                            </p:graphicEl>
                                          </p:spTgt>
                                        </p:tgtEl>
                                        <p:attrNameLst>
                                          <p:attrName>style.visibility</p:attrName>
                                        </p:attrNameLst>
                                      </p:cBhvr>
                                      <p:to>
                                        <p:strVal val="visible"/>
                                      </p:to>
                                    </p:set>
                                    <p:animEffect transition="in" filter="wipe(left)">
                                      <p:cBhvr>
                                        <p:cTn id="35" dur="1000"/>
                                        <p:tgtEl>
                                          <p:spTgt spid="9">
                                            <p:graphicEl>
                                              <a:dgm id="{52803C1C-157C-4C4C-B9E1-A477114FB6F8}"/>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9">
                                            <p:graphicEl>
                                              <a:dgm id="{2DAD2266-D1F5-4340-BFC3-C47B398908AF}"/>
                                            </p:graphicEl>
                                          </p:spTgt>
                                        </p:tgtEl>
                                        <p:attrNameLst>
                                          <p:attrName>style.visibility</p:attrName>
                                        </p:attrNameLst>
                                      </p:cBhvr>
                                      <p:to>
                                        <p:strVal val="visible"/>
                                      </p:to>
                                    </p:set>
                                    <p:animEffect transition="in" filter="wipe(left)">
                                      <p:cBhvr>
                                        <p:cTn id="39" dur="1000"/>
                                        <p:tgtEl>
                                          <p:spTgt spid="9">
                                            <p:graphicEl>
                                              <a:dgm id="{2DAD2266-D1F5-4340-BFC3-C47B398908A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Graphic spid="9" grpId="0" uiExpand="1">
        <p:bldSub>
          <a:bldDgm bld="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Виклик методів</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384995"/>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Щоб викликати метод для екземпляра </a:t>
            </a:r>
            <a:r>
              <a:rPr lang="en-US" sz="2800" b="1" i="1" kern="0" dirty="0" err="1">
                <a:solidFill>
                  <a:srgbClr val="FFFFFF"/>
                </a:solidFill>
              </a:rPr>
              <a:t>my_dog</a:t>
            </a:r>
            <a:r>
              <a:rPr lang="en-US" sz="2800" b="1" i="1" kern="0" dirty="0">
                <a:solidFill>
                  <a:srgbClr val="FFFFFF"/>
                </a:solidFill>
              </a:rPr>
              <a:t>, </a:t>
            </a:r>
            <a:r>
              <a:rPr lang="uk-UA" sz="2800" b="1" i="1" kern="0" dirty="0" err="1">
                <a:solidFill>
                  <a:srgbClr val="FFFFFF"/>
                </a:solidFill>
              </a:rPr>
              <a:t>укажемо</a:t>
            </a:r>
            <a:r>
              <a:rPr lang="uk-UA" sz="2800" b="1" i="1" kern="0" dirty="0">
                <a:solidFill>
                  <a:srgbClr val="FFFFFF"/>
                </a:solidFill>
              </a:rPr>
              <a:t> ім’я екземпляра і метод, який викликається, розділивши їх крапкою:</a:t>
            </a:r>
          </a:p>
        </p:txBody>
      </p:sp>
      <p:sp>
        <p:nvSpPr>
          <p:cNvPr id="6" name="TextBox 5">
            <a:extLst>
              <a:ext uri="{FF2B5EF4-FFF2-40B4-BE49-F238E27FC236}">
                <a16:creationId xmlns:a16="http://schemas.microsoft.com/office/drawing/2014/main" id="{C32E9DDC-131D-4A82-B582-73D10F7FD19A}"/>
              </a:ext>
            </a:extLst>
          </p:cNvPr>
          <p:cNvSpPr txBox="1"/>
          <p:nvPr/>
        </p:nvSpPr>
        <p:spPr>
          <a:xfrm>
            <a:off x="70929" y="2665382"/>
            <a:ext cx="12050142" cy="954107"/>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en-US" sz="2800" b="1" i="1" kern="0" dirty="0" err="1">
                <a:solidFill>
                  <a:srgbClr val="FFFFFF"/>
                </a:solidFill>
              </a:rPr>
              <a:t>my_dog.sit</a:t>
            </a:r>
            <a:r>
              <a:rPr lang="en-US" sz="2800" b="1" i="1" kern="0" dirty="0">
                <a:solidFill>
                  <a:srgbClr val="FFFFFF"/>
                </a:solidFill>
              </a:rPr>
              <a:t>()</a:t>
            </a:r>
          </a:p>
          <a:p>
            <a:pPr lvl="0" indent="457189" algn="just" fontAlgn="base">
              <a:spcBef>
                <a:spcPct val="0"/>
              </a:spcBef>
              <a:spcAft>
                <a:spcPct val="0"/>
              </a:spcAft>
              <a:defRPr/>
            </a:pPr>
            <a:r>
              <a:rPr lang="en-US" sz="2800" b="1" i="1" kern="0" dirty="0" err="1">
                <a:solidFill>
                  <a:srgbClr val="FFFFFF"/>
                </a:solidFill>
              </a:rPr>
              <a:t>my_dog.vo</a:t>
            </a:r>
            <a:r>
              <a:rPr lang="uk-UA" sz="2800" b="1" i="1" kern="0" dirty="0" err="1">
                <a:solidFill>
                  <a:srgbClr val="FFFFFF"/>
                </a:solidFill>
              </a:rPr>
              <a:t>іс</a:t>
            </a:r>
            <a:r>
              <a:rPr lang="en-US" sz="2800" b="1" i="1" kern="0" dirty="0">
                <a:solidFill>
                  <a:srgbClr val="FFFFFF"/>
                </a:solidFill>
              </a:rPr>
              <a:t>e()</a:t>
            </a:r>
          </a:p>
        </p:txBody>
      </p:sp>
      <p:sp>
        <p:nvSpPr>
          <p:cNvPr id="7" name="TextBox 6">
            <a:extLst>
              <a:ext uri="{FF2B5EF4-FFF2-40B4-BE49-F238E27FC236}">
                <a16:creationId xmlns:a16="http://schemas.microsoft.com/office/drawing/2014/main" id="{623F5DA4-8BD7-4F3F-9C51-54DA37DD7BE2}"/>
              </a:ext>
            </a:extLst>
          </p:cNvPr>
          <p:cNvSpPr txBox="1"/>
          <p:nvPr/>
        </p:nvSpPr>
        <p:spPr>
          <a:xfrm>
            <a:off x="70929" y="3738988"/>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Під час обробки команди</a:t>
            </a:r>
            <a:r>
              <a:rPr lang="en-US" sz="2800" b="1" i="1" kern="0" dirty="0">
                <a:solidFill>
                  <a:srgbClr val="FFFFFF"/>
                </a:solidFill>
              </a:rPr>
              <a:t> </a:t>
            </a:r>
            <a:r>
              <a:rPr lang="en-US" sz="2800" b="1" i="1" kern="0" dirty="0" err="1">
                <a:solidFill>
                  <a:srgbClr val="FFFF00"/>
                </a:solidFill>
              </a:rPr>
              <a:t>my_dog.sit</a:t>
            </a:r>
            <a:r>
              <a:rPr lang="en-US" sz="2800" b="1" i="1" kern="0" dirty="0">
                <a:solidFill>
                  <a:srgbClr val="FFFF00"/>
                </a:solidFill>
              </a:rPr>
              <a:t>() </a:t>
            </a:r>
            <a:r>
              <a:rPr lang="uk-UA" sz="2800" b="1" i="1" kern="0" dirty="0">
                <a:solidFill>
                  <a:srgbClr val="FFFFFF"/>
                </a:solidFill>
              </a:rPr>
              <a:t>середовище  </a:t>
            </a:r>
            <a:r>
              <a:rPr lang="en-US" sz="2800" b="1" i="1" kern="0" dirty="0">
                <a:solidFill>
                  <a:srgbClr val="FFFF00"/>
                </a:solidFill>
              </a:rPr>
              <a:t>Python</a:t>
            </a:r>
            <a:r>
              <a:rPr lang="en-US" sz="2800" b="1" i="1" kern="0" dirty="0">
                <a:solidFill>
                  <a:srgbClr val="FFFFFF"/>
                </a:solidFill>
              </a:rPr>
              <a:t> </a:t>
            </a:r>
            <a:r>
              <a:rPr lang="uk-UA" sz="2800" b="1" i="1" kern="0" dirty="0">
                <a:solidFill>
                  <a:srgbClr val="FFFFFF"/>
                </a:solidFill>
              </a:rPr>
              <a:t>шукає метод  </a:t>
            </a:r>
            <a:r>
              <a:rPr lang="en-US" sz="2800" b="1" i="1" kern="0" dirty="0">
                <a:solidFill>
                  <a:srgbClr val="FFFF00"/>
                </a:solidFill>
              </a:rPr>
              <a:t>sit()</a:t>
            </a:r>
            <a:r>
              <a:rPr lang="en-US" sz="2800" b="1" i="1" kern="0" dirty="0">
                <a:solidFill>
                  <a:srgbClr val="FFFFFF"/>
                </a:solidFill>
              </a:rPr>
              <a:t> </a:t>
            </a:r>
            <a:r>
              <a:rPr lang="uk-UA" sz="2800" b="1" i="1" kern="0" dirty="0">
                <a:solidFill>
                  <a:srgbClr val="FFFFFF"/>
                </a:solidFill>
              </a:rPr>
              <a:t>у класі </a:t>
            </a:r>
            <a:r>
              <a:rPr lang="en-US" sz="2800" b="1" i="1" kern="0" dirty="0">
                <a:solidFill>
                  <a:srgbClr val="FFFF00"/>
                </a:solidFill>
              </a:rPr>
              <a:t>Dog</a:t>
            </a:r>
            <a:r>
              <a:rPr lang="en-US" sz="2800" b="1" i="1" kern="0" dirty="0">
                <a:solidFill>
                  <a:srgbClr val="FFFFFF"/>
                </a:solidFill>
              </a:rPr>
              <a:t> </a:t>
            </a:r>
            <a:r>
              <a:rPr lang="uk-UA" sz="2800" b="1" i="1" kern="0" dirty="0">
                <a:solidFill>
                  <a:srgbClr val="FFFFFF"/>
                </a:solidFill>
              </a:rPr>
              <a:t>і виконує його код. Так само здійснюється обробка команди </a:t>
            </a:r>
            <a:r>
              <a:rPr lang="en-US" sz="2800" b="1" i="1" kern="0" dirty="0" err="1">
                <a:solidFill>
                  <a:srgbClr val="FFFF00"/>
                </a:solidFill>
              </a:rPr>
              <a:t>my_dog.vo</a:t>
            </a:r>
            <a:r>
              <a:rPr lang="uk-UA" sz="2800" b="1" i="1" kern="0" dirty="0" err="1">
                <a:solidFill>
                  <a:srgbClr val="FFFF00"/>
                </a:solidFill>
              </a:rPr>
              <a:t>іс</a:t>
            </a:r>
            <a:r>
              <a:rPr lang="en-US" sz="2800" b="1" i="1" kern="0" dirty="0">
                <a:solidFill>
                  <a:srgbClr val="FFFF00"/>
                </a:solidFill>
              </a:rPr>
              <a:t>e()</a:t>
            </a:r>
            <a:r>
              <a:rPr lang="en-US" sz="2800" b="1" i="1" kern="0" dirty="0">
                <a:solidFill>
                  <a:srgbClr val="FFFFFF"/>
                </a:solidFill>
              </a:rPr>
              <a:t>. </a:t>
            </a:r>
          </a:p>
          <a:p>
            <a:pPr lvl="0" indent="457189" algn="just" fontAlgn="base">
              <a:spcBef>
                <a:spcPct val="0"/>
              </a:spcBef>
              <a:spcAft>
                <a:spcPct val="0"/>
              </a:spcAft>
              <a:defRPr/>
            </a:pPr>
            <a:r>
              <a:rPr lang="uk-UA" sz="2800" b="1" i="1" kern="0" dirty="0">
                <a:solidFill>
                  <a:srgbClr val="FFFFFF"/>
                </a:solidFill>
              </a:rPr>
              <a:t>Об’єкт виконує команди. Отримуємо дії:</a:t>
            </a:r>
          </a:p>
        </p:txBody>
      </p:sp>
      <p:sp>
        <p:nvSpPr>
          <p:cNvPr id="8" name="TextBox 7">
            <a:extLst>
              <a:ext uri="{FF2B5EF4-FFF2-40B4-BE49-F238E27FC236}">
                <a16:creationId xmlns:a16="http://schemas.microsoft.com/office/drawing/2014/main" id="{C3E6370C-40D0-4C37-B250-39FB18587BF6}"/>
              </a:ext>
            </a:extLst>
          </p:cNvPr>
          <p:cNvSpPr txBox="1"/>
          <p:nvPr/>
        </p:nvSpPr>
        <p:spPr>
          <a:xfrm>
            <a:off x="70929" y="5661237"/>
            <a:ext cx="12050142" cy="954107"/>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err="1">
                <a:solidFill>
                  <a:srgbClr val="FFFFFF"/>
                </a:solidFill>
              </a:rPr>
              <a:t>Рекс</a:t>
            </a:r>
            <a:r>
              <a:rPr lang="uk-UA" sz="2800" b="1" i="1" kern="0" dirty="0">
                <a:solidFill>
                  <a:srgbClr val="FFFFFF"/>
                </a:solidFill>
              </a:rPr>
              <a:t> сідає.</a:t>
            </a:r>
          </a:p>
          <a:p>
            <a:pPr lvl="0" indent="457189" algn="just" fontAlgn="base">
              <a:spcBef>
                <a:spcPct val="0"/>
              </a:spcBef>
              <a:spcAft>
                <a:spcPct val="0"/>
              </a:spcAft>
              <a:defRPr/>
            </a:pPr>
            <a:r>
              <a:rPr lang="uk-UA" sz="2800" b="1" i="1" kern="0" dirty="0" err="1">
                <a:solidFill>
                  <a:srgbClr val="FFFFFF"/>
                </a:solidFill>
              </a:rPr>
              <a:t>Рекс</a:t>
            </a:r>
            <a:r>
              <a:rPr lang="uk-UA" sz="2800" b="1" i="1" kern="0" dirty="0">
                <a:solidFill>
                  <a:srgbClr val="FFFFFF"/>
                </a:solidFill>
              </a:rPr>
              <a:t> гавкає. Гав-гав!</a:t>
            </a:r>
          </a:p>
        </p:txBody>
      </p:sp>
    </p:spTree>
    <p:extLst>
      <p:ext uri="{BB962C8B-B14F-4D97-AF65-F5344CB8AC3E}">
        <p14:creationId xmlns:p14="http://schemas.microsoft.com/office/powerpoint/2010/main" val="3268638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Робота з класами та екземплярами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Класи використовують для моделювання реальних ситуацій.</a:t>
            </a:r>
          </a:p>
          <a:p>
            <a:pPr lvl="0" indent="457189" algn="just" fontAlgn="base">
              <a:spcBef>
                <a:spcPct val="0"/>
              </a:spcBef>
              <a:spcAft>
                <a:spcPct val="0"/>
              </a:spcAft>
              <a:defRPr/>
            </a:pPr>
            <a:r>
              <a:rPr lang="uk-UA" sz="2800" b="1" i="1" kern="0" dirty="0">
                <a:solidFill>
                  <a:srgbClr val="FFFFFF"/>
                </a:solidFill>
              </a:rPr>
              <a:t>Можна розробити таку програму, щоб за певним алгоритмом змінювався стан об’єктів. </a:t>
            </a:r>
          </a:p>
        </p:txBody>
      </p:sp>
      <p:pic>
        <p:nvPicPr>
          <p:cNvPr id="6146" name="Picture 2" descr="Ð ÐµÐ·ÑÐ»ÑÑÐ°Ñ Ð¿Ð¾ÑÑÐºÑ Ð·Ð¾Ð±ÑÐ°Ð¶ÐµÐ½Ñ Ð·Ð° Ð·Ð°Ð¿Ð¸ÑÐ¾Ð¼ &quot;python&quot;">
            <a:extLst>
              <a:ext uri="{FF2B5EF4-FFF2-40B4-BE49-F238E27FC236}">
                <a16:creationId xmlns:a16="http://schemas.microsoft.com/office/drawing/2014/main" id="{733EA6B5-4DFE-4F65-9014-587929B74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742" y="3184525"/>
            <a:ext cx="7334250"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CC26F6-86F2-4DCC-A54B-E34E26DD4E50}"/>
              </a:ext>
            </a:extLst>
          </p:cNvPr>
          <p:cNvSpPr txBox="1"/>
          <p:nvPr/>
        </p:nvSpPr>
        <p:spPr>
          <a:xfrm>
            <a:off x="72008" y="3177537"/>
            <a:ext cx="4560952" cy="2246769"/>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algn="ctr" fontAlgn="base">
              <a:spcBef>
                <a:spcPct val="0"/>
              </a:spcBef>
              <a:spcAft>
                <a:spcPct val="0"/>
              </a:spcAft>
              <a:defRPr/>
            </a:pPr>
            <a:r>
              <a:rPr lang="uk-UA" sz="2800" b="1" i="1" kern="0" dirty="0">
                <a:solidFill>
                  <a:srgbClr val="FFFFFF"/>
                </a:solidFill>
              </a:rPr>
              <a:t>Розглянемо, як можна змінювати атрибути, пов’язані з конкретним екземпляром класу.</a:t>
            </a:r>
          </a:p>
        </p:txBody>
      </p:sp>
    </p:spTree>
    <p:extLst>
      <p:ext uri="{BB962C8B-B14F-4D97-AF65-F5344CB8AC3E}">
        <p14:creationId xmlns:p14="http://schemas.microsoft.com/office/powerpoint/2010/main" val="12662753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 calcmode="lin" valueType="num">
                                      <p:cBhvr>
                                        <p:cTn id="11" dur="1000" fill="hold"/>
                                        <p:tgtEl>
                                          <p:spTgt spid="6146"/>
                                        </p:tgtEl>
                                        <p:attrNameLst>
                                          <p:attrName>ppt_w</p:attrName>
                                        </p:attrNameLst>
                                      </p:cBhvr>
                                      <p:tavLst>
                                        <p:tav tm="0">
                                          <p:val>
                                            <p:fltVal val="0"/>
                                          </p:val>
                                        </p:tav>
                                        <p:tav tm="100000">
                                          <p:val>
                                            <p:strVal val="#ppt_w"/>
                                          </p:val>
                                        </p:tav>
                                      </p:tavLst>
                                    </p:anim>
                                    <p:anim calcmode="lin" valueType="num">
                                      <p:cBhvr>
                                        <p:cTn id="12" dur="1000" fill="hold"/>
                                        <p:tgtEl>
                                          <p:spTgt spid="6146"/>
                                        </p:tgtEl>
                                        <p:attrNameLst>
                                          <p:attrName>ppt_h</p:attrName>
                                        </p:attrNameLst>
                                      </p:cBhvr>
                                      <p:tavLst>
                                        <p:tav tm="0">
                                          <p:val>
                                            <p:fltVal val="0"/>
                                          </p:val>
                                        </p:tav>
                                        <p:tav tm="100000">
                                          <p:val>
                                            <p:strVal val="#ppt_h"/>
                                          </p:val>
                                        </p:tav>
                                      </p:tavLst>
                                    </p:anim>
                                    <p:animEffect transition="in" filter="fade">
                                      <p:cBhvr>
                                        <p:cTn id="13" dur="1000"/>
                                        <p:tgtEl>
                                          <p:spTgt spid="6146"/>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Робота з класами та екземплярами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Опишемо клас, що представляє автомобіль.</a:t>
            </a:r>
          </a:p>
        </p:txBody>
      </p:sp>
      <p:sp>
        <p:nvSpPr>
          <p:cNvPr id="7" name="TextBox 6">
            <a:extLst>
              <a:ext uri="{FF2B5EF4-FFF2-40B4-BE49-F238E27FC236}">
                <a16:creationId xmlns:a16="http://schemas.microsoft.com/office/drawing/2014/main" id="{B762AAA4-2D87-4ABB-9F8F-3F223F44C0D9}"/>
              </a:ext>
            </a:extLst>
          </p:cNvPr>
          <p:cNvSpPr txBox="1"/>
          <p:nvPr/>
        </p:nvSpPr>
        <p:spPr>
          <a:xfrm>
            <a:off x="72008" y="1833001"/>
            <a:ext cx="12050142" cy="3108543"/>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just" fontAlgn="base">
              <a:spcBef>
                <a:spcPct val="0"/>
              </a:spcBef>
              <a:spcAft>
                <a:spcPct val="0"/>
              </a:spcAft>
              <a:defRPr/>
            </a:pPr>
            <a:r>
              <a:rPr lang="en-US" sz="2800" b="1" kern="0" dirty="0">
                <a:solidFill>
                  <a:srgbClr val="FFFFFF"/>
                </a:solidFill>
              </a:rPr>
              <a:t>class Car():</a:t>
            </a:r>
          </a:p>
          <a:p>
            <a:pPr lvl="0" algn="just" fontAlgn="base">
              <a:spcBef>
                <a:spcPct val="0"/>
              </a:spcBef>
              <a:spcAft>
                <a:spcPct val="0"/>
              </a:spcAft>
              <a:defRPr/>
            </a:pPr>
            <a:r>
              <a:rPr lang="en-US" sz="2800" b="1" kern="0" dirty="0">
                <a:solidFill>
                  <a:srgbClr val="FFFFFF"/>
                </a:solidFill>
              </a:rPr>
              <a:t>         def _ _</a:t>
            </a:r>
            <a:r>
              <a:rPr lang="en-US" sz="2800" b="1" kern="0" dirty="0" err="1">
                <a:solidFill>
                  <a:srgbClr val="FFFFFF"/>
                </a:solidFill>
              </a:rPr>
              <a:t>init</a:t>
            </a:r>
            <a:r>
              <a:rPr lang="en-US" sz="2800" b="1" kern="0" dirty="0">
                <a:solidFill>
                  <a:srgbClr val="FFFFFF"/>
                </a:solidFill>
              </a:rPr>
              <a:t>_ _(self, model, mileage): </a:t>
            </a:r>
          </a:p>
          <a:p>
            <a:pPr lvl="0" algn="just" fontAlgn="base">
              <a:spcBef>
                <a:spcPct val="0"/>
              </a:spcBef>
              <a:spcAft>
                <a:spcPct val="0"/>
              </a:spcAft>
              <a:defRPr/>
            </a:pPr>
            <a:r>
              <a:rPr lang="en-US" sz="2800" b="1" kern="0" dirty="0">
                <a:solidFill>
                  <a:srgbClr val="FFFFFF"/>
                </a:solidFill>
              </a:rPr>
              <a:t>               </a:t>
            </a:r>
            <a:r>
              <a:rPr lang="en-US" sz="2800" b="1" kern="0" dirty="0" err="1">
                <a:solidFill>
                  <a:srgbClr val="FFFFFF"/>
                </a:solidFill>
              </a:rPr>
              <a:t>self.mileage</a:t>
            </a:r>
            <a:r>
              <a:rPr lang="en-US" sz="2800" b="1" kern="0" dirty="0">
                <a:solidFill>
                  <a:srgbClr val="FFFFFF"/>
                </a:solidFill>
              </a:rPr>
              <a:t> = mileage</a:t>
            </a:r>
          </a:p>
          <a:p>
            <a:pPr lvl="0" algn="just" fontAlgn="base">
              <a:spcBef>
                <a:spcPct val="0"/>
              </a:spcBef>
              <a:spcAft>
                <a:spcPct val="0"/>
              </a:spcAft>
              <a:defRPr/>
            </a:pPr>
            <a:r>
              <a:rPr lang="en-US" sz="2800" b="1" kern="0" dirty="0">
                <a:solidFill>
                  <a:srgbClr val="FFFFFF"/>
                </a:solidFill>
              </a:rPr>
              <a:t>				# </a:t>
            </a:r>
            <a:r>
              <a:rPr lang="uk-UA" sz="2800" b="1" kern="0" dirty="0">
                <a:solidFill>
                  <a:srgbClr val="FFFFFF"/>
                </a:solidFill>
              </a:rPr>
              <a:t>Пробіг автомобіля в кілометрах</a:t>
            </a:r>
          </a:p>
          <a:p>
            <a:pPr lvl="0" algn="just" fontAlgn="base">
              <a:spcBef>
                <a:spcPct val="0"/>
              </a:spcBef>
              <a:spcAft>
                <a:spcPct val="0"/>
              </a:spcAft>
              <a:defRPr/>
            </a:pPr>
            <a:r>
              <a:rPr lang="en-US" sz="2800" b="1" kern="0" dirty="0">
                <a:solidFill>
                  <a:srgbClr val="FFFFFF"/>
                </a:solidFill>
              </a:rPr>
              <a:t>               </a:t>
            </a:r>
            <a:r>
              <a:rPr lang="en-US" sz="2800" b="1" kern="0" dirty="0" err="1">
                <a:solidFill>
                  <a:srgbClr val="FFFFFF"/>
                </a:solidFill>
              </a:rPr>
              <a:t>self.model</a:t>
            </a:r>
            <a:r>
              <a:rPr lang="en-US" sz="2800" b="1" kern="0" dirty="0">
                <a:solidFill>
                  <a:srgbClr val="FFFFFF"/>
                </a:solidFill>
              </a:rPr>
              <a:t> = model</a:t>
            </a:r>
          </a:p>
          <a:p>
            <a:pPr lvl="0" algn="just" fontAlgn="base">
              <a:spcBef>
                <a:spcPct val="0"/>
              </a:spcBef>
              <a:spcAft>
                <a:spcPct val="0"/>
              </a:spcAft>
              <a:defRPr/>
            </a:pPr>
            <a:r>
              <a:rPr lang="en-US" sz="2800" b="1" kern="0" dirty="0" err="1">
                <a:solidFill>
                  <a:srgbClr val="FFFFFF"/>
                </a:solidFill>
              </a:rPr>
              <a:t>my_car</a:t>
            </a:r>
            <a:r>
              <a:rPr lang="en-US" sz="2800" b="1" kern="0" dirty="0">
                <a:solidFill>
                  <a:srgbClr val="FFFFFF"/>
                </a:solidFill>
              </a:rPr>
              <a:t> = Car('Sens',  2000) </a:t>
            </a:r>
          </a:p>
          <a:p>
            <a:pPr lvl="0" algn="just" fontAlgn="base">
              <a:spcBef>
                <a:spcPct val="0"/>
              </a:spcBef>
              <a:spcAft>
                <a:spcPct val="0"/>
              </a:spcAft>
              <a:defRPr/>
            </a:pPr>
            <a:r>
              <a:rPr lang="en-US" sz="2800" b="1" kern="0" dirty="0">
                <a:solidFill>
                  <a:srgbClr val="FFFFFF"/>
                </a:solidFill>
              </a:rPr>
              <a:t>print(</a:t>
            </a:r>
            <a:r>
              <a:rPr lang="en-US" sz="2800" b="1" kern="0" dirty="0" err="1">
                <a:solidFill>
                  <a:srgbClr val="FFFFFF"/>
                </a:solidFill>
              </a:rPr>
              <a:t>my_car.model</a:t>
            </a:r>
            <a:r>
              <a:rPr lang="en-US" sz="2800" b="1" kern="0" dirty="0">
                <a:solidFill>
                  <a:srgbClr val="FFFFFF"/>
                </a:solidFill>
              </a:rPr>
              <a:t>, ' ', </a:t>
            </a:r>
            <a:r>
              <a:rPr lang="en-US" sz="2800" b="1" kern="0" dirty="0" err="1">
                <a:solidFill>
                  <a:srgbClr val="FFFFFF"/>
                </a:solidFill>
              </a:rPr>
              <a:t>my_car.mileage</a:t>
            </a:r>
            <a:r>
              <a:rPr lang="en-US" sz="2800" b="1" kern="0" dirty="0">
                <a:solidFill>
                  <a:srgbClr val="FFFFFF"/>
                </a:solidFill>
              </a:rPr>
              <a:t>)</a:t>
            </a:r>
            <a:endParaRPr lang="uk-UA" sz="2800" b="1" kern="0" dirty="0">
              <a:solidFill>
                <a:srgbClr val="FFFFFF"/>
              </a:solidFill>
            </a:endParaRPr>
          </a:p>
        </p:txBody>
      </p:sp>
      <p:grpSp>
        <p:nvGrpSpPr>
          <p:cNvPr id="36" name="Групувати 35">
            <a:extLst>
              <a:ext uri="{FF2B5EF4-FFF2-40B4-BE49-F238E27FC236}">
                <a16:creationId xmlns:a16="http://schemas.microsoft.com/office/drawing/2014/main" id="{8AE3C176-4444-4E9B-9588-7ED1F73013C2}"/>
              </a:ext>
            </a:extLst>
          </p:cNvPr>
          <p:cNvGrpSpPr/>
          <p:nvPr/>
        </p:nvGrpSpPr>
        <p:grpSpPr>
          <a:xfrm>
            <a:off x="2600964" y="2129816"/>
            <a:ext cx="8952861" cy="1717040"/>
            <a:chOff x="2600964" y="2129816"/>
            <a:chExt cx="8952861" cy="1717040"/>
          </a:xfrm>
        </p:grpSpPr>
        <p:cxnSp>
          <p:nvCxnSpPr>
            <p:cNvPr id="8" name="Пряма зі стрілкою 7">
              <a:extLst>
                <a:ext uri="{FF2B5EF4-FFF2-40B4-BE49-F238E27FC236}">
                  <a16:creationId xmlns:a16="http://schemas.microsoft.com/office/drawing/2014/main" id="{53224166-9748-4063-A6F0-C7C6D122D9F5}"/>
                </a:ext>
              </a:extLst>
            </p:cNvPr>
            <p:cNvCxnSpPr>
              <a:cxnSpLocks/>
            </p:cNvCxnSpPr>
            <p:nvPr/>
          </p:nvCxnSpPr>
          <p:spPr>
            <a:xfrm flipH="1">
              <a:off x="11008362" y="2988336"/>
              <a:ext cx="545463" cy="0"/>
            </a:xfrm>
            <a:prstGeom prst="straightConnector1">
              <a:avLst/>
            </a:prstGeom>
            <a:noFill/>
            <a:ln w="76200" cap="flat" cmpd="sng" algn="ctr">
              <a:solidFill>
                <a:srgbClr val="FF0000"/>
              </a:solidFill>
              <a:prstDash val="solid"/>
              <a:miter lim="800000"/>
              <a:tailEnd type="triangle"/>
            </a:ln>
            <a:effectLst/>
          </p:spPr>
        </p:cxnSp>
        <p:cxnSp>
          <p:nvCxnSpPr>
            <p:cNvPr id="9" name="Пряма зі стрілкою 8">
              <a:extLst>
                <a:ext uri="{FF2B5EF4-FFF2-40B4-BE49-F238E27FC236}">
                  <a16:creationId xmlns:a16="http://schemas.microsoft.com/office/drawing/2014/main" id="{9FF80B13-EF3B-449A-BA71-3CB3E0A953DC}"/>
                </a:ext>
              </a:extLst>
            </p:cNvPr>
            <p:cNvCxnSpPr>
              <a:cxnSpLocks/>
            </p:cNvCxnSpPr>
            <p:nvPr/>
          </p:nvCxnSpPr>
          <p:spPr>
            <a:xfrm flipH="1">
              <a:off x="2600964" y="2129816"/>
              <a:ext cx="8407396" cy="0"/>
            </a:xfrm>
            <a:prstGeom prst="straightConnector1">
              <a:avLst/>
            </a:prstGeom>
            <a:noFill/>
            <a:ln w="76200" cap="flat" cmpd="sng" algn="ctr">
              <a:solidFill>
                <a:srgbClr val="FF0000"/>
              </a:solidFill>
              <a:prstDash val="solid"/>
              <a:miter lim="800000"/>
              <a:headEnd type="none" w="med" len="med"/>
              <a:tailEnd type="none" w="med" len="med"/>
            </a:ln>
            <a:effectLst/>
          </p:spPr>
        </p:cxnSp>
        <p:cxnSp>
          <p:nvCxnSpPr>
            <p:cNvPr id="13" name="Пряма зі стрілкою 12">
              <a:extLst>
                <a:ext uri="{FF2B5EF4-FFF2-40B4-BE49-F238E27FC236}">
                  <a16:creationId xmlns:a16="http://schemas.microsoft.com/office/drawing/2014/main" id="{9D753E66-045C-4EEF-A115-39DBB41912F1}"/>
                </a:ext>
              </a:extLst>
            </p:cNvPr>
            <p:cNvCxnSpPr>
              <a:cxnSpLocks/>
            </p:cNvCxnSpPr>
            <p:nvPr/>
          </p:nvCxnSpPr>
          <p:spPr>
            <a:xfrm flipH="1">
              <a:off x="6096001" y="3846856"/>
              <a:ext cx="4912359" cy="0"/>
            </a:xfrm>
            <a:prstGeom prst="straightConnector1">
              <a:avLst/>
            </a:prstGeom>
            <a:noFill/>
            <a:ln w="76200" cap="flat" cmpd="sng" algn="ctr">
              <a:solidFill>
                <a:srgbClr val="FF0000"/>
              </a:solidFill>
              <a:prstDash val="solid"/>
              <a:miter lim="800000"/>
              <a:headEnd type="none" w="med" len="med"/>
              <a:tailEnd type="none" w="med" len="med"/>
            </a:ln>
            <a:effectLst/>
          </p:spPr>
        </p:cxnSp>
        <p:cxnSp>
          <p:nvCxnSpPr>
            <p:cNvPr id="15" name="Пряма зі стрілкою 14">
              <a:extLst>
                <a:ext uri="{FF2B5EF4-FFF2-40B4-BE49-F238E27FC236}">
                  <a16:creationId xmlns:a16="http://schemas.microsoft.com/office/drawing/2014/main" id="{6C94A420-959D-47F5-9AB8-F2728AFF34B5}"/>
                </a:ext>
              </a:extLst>
            </p:cNvPr>
            <p:cNvCxnSpPr>
              <a:cxnSpLocks/>
            </p:cNvCxnSpPr>
            <p:nvPr/>
          </p:nvCxnSpPr>
          <p:spPr>
            <a:xfrm>
              <a:off x="10967720" y="2129816"/>
              <a:ext cx="0" cy="1717040"/>
            </a:xfrm>
            <a:prstGeom prst="straightConnector1">
              <a:avLst/>
            </a:prstGeom>
            <a:noFill/>
            <a:ln w="76200" cap="flat" cmpd="sng" algn="ctr">
              <a:solidFill>
                <a:srgbClr val="FF0000"/>
              </a:solidFill>
              <a:prstDash val="solid"/>
              <a:miter lim="800000"/>
              <a:headEnd type="none" w="med" len="med"/>
              <a:tailEnd type="none" w="med" len="med"/>
            </a:ln>
            <a:effectLst/>
          </p:spPr>
        </p:cxnSp>
      </p:grpSp>
      <p:cxnSp>
        <p:nvCxnSpPr>
          <p:cNvPr id="23" name="Пряма зі стрілкою 22">
            <a:extLst>
              <a:ext uri="{FF2B5EF4-FFF2-40B4-BE49-F238E27FC236}">
                <a16:creationId xmlns:a16="http://schemas.microsoft.com/office/drawing/2014/main" id="{495C59D6-7877-40AA-B862-843C51DD11C4}"/>
              </a:ext>
            </a:extLst>
          </p:cNvPr>
          <p:cNvCxnSpPr>
            <a:cxnSpLocks/>
          </p:cNvCxnSpPr>
          <p:nvPr/>
        </p:nvCxnSpPr>
        <p:spPr>
          <a:xfrm flipH="1">
            <a:off x="5877562" y="4238016"/>
            <a:ext cx="5676263" cy="0"/>
          </a:xfrm>
          <a:prstGeom prst="straightConnector1">
            <a:avLst/>
          </a:prstGeom>
          <a:noFill/>
          <a:ln w="76200" cap="flat" cmpd="sng" algn="ctr">
            <a:solidFill>
              <a:srgbClr val="FF0000"/>
            </a:solidFill>
            <a:prstDash val="solid"/>
            <a:miter lim="800000"/>
            <a:tailEnd type="triangle"/>
          </a:ln>
          <a:effectLst/>
        </p:spPr>
      </p:cxnSp>
      <p:cxnSp>
        <p:nvCxnSpPr>
          <p:cNvPr id="25" name="Пряма зі стрілкою 24">
            <a:extLst>
              <a:ext uri="{FF2B5EF4-FFF2-40B4-BE49-F238E27FC236}">
                <a16:creationId xmlns:a16="http://schemas.microsoft.com/office/drawing/2014/main" id="{D6125295-CAB4-4CFA-BA32-4DEA8BE8F16E}"/>
              </a:ext>
            </a:extLst>
          </p:cNvPr>
          <p:cNvCxnSpPr>
            <a:cxnSpLocks/>
          </p:cNvCxnSpPr>
          <p:nvPr/>
        </p:nvCxnSpPr>
        <p:spPr>
          <a:xfrm flipH="1">
            <a:off x="8442960" y="4705376"/>
            <a:ext cx="3110865" cy="0"/>
          </a:xfrm>
          <a:prstGeom prst="straightConnector1">
            <a:avLst/>
          </a:prstGeom>
          <a:noFill/>
          <a:ln w="76200" cap="flat" cmpd="sng" algn="ctr">
            <a:solidFill>
              <a:srgbClr val="FF0000"/>
            </a:solidFill>
            <a:prstDash val="solid"/>
            <a:miter lim="800000"/>
            <a:tailEnd type="triangle"/>
          </a:ln>
          <a:effectLst/>
        </p:spPr>
      </p:cxnSp>
      <p:sp>
        <p:nvSpPr>
          <p:cNvPr id="32" name="TextBox 31">
            <a:extLst>
              <a:ext uri="{FF2B5EF4-FFF2-40B4-BE49-F238E27FC236}">
                <a16:creationId xmlns:a16="http://schemas.microsoft.com/office/drawing/2014/main" id="{674A72F1-2B43-420C-9AA8-8AA985CFD36B}"/>
              </a:ext>
            </a:extLst>
          </p:cNvPr>
          <p:cNvSpPr txBox="1"/>
          <p:nvPr/>
        </p:nvSpPr>
        <p:spPr>
          <a:xfrm>
            <a:off x="11542217" y="2708052"/>
            <a:ext cx="576064" cy="523220"/>
          </a:xfrm>
          <a:prstGeom prst="rect">
            <a:avLst/>
          </a:prstGeom>
          <a:solidFill>
            <a:srgbClr val="0070C0"/>
          </a:solidFill>
          <a:ln>
            <a:noFill/>
          </a:ln>
          <a:effectLst>
            <a:outerShdw blurRad="57150" dist="19050" dir="5400000" algn="ctr" rotWithShape="0">
              <a:srgbClr val="000000">
                <a:alpha val="63000"/>
              </a:srgbClr>
            </a:outerShdw>
          </a:effectLst>
        </p:spPr>
        <p:txBody>
          <a:bodyPr wrap="square" rtlCol="0">
            <a:spAutoFit/>
          </a:bodyPr>
          <a:lstStyle/>
          <a:p>
            <a:pPr algn="ctr">
              <a:defRPr/>
            </a:pPr>
            <a:r>
              <a:rPr lang="uk-UA" sz="2800" b="1" i="1" kern="0" dirty="0">
                <a:solidFill>
                  <a:srgbClr val="FFFFFF"/>
                </a:solidFill>
                <a:latin typeface="Verdana"/>
              </a:rPr>
              <a:t>1</a:t>
            </a:r>
          </a:p>
        </p:txBody>
      </p:sp>
      <p:sp>
        <p:nvSpPr>
          <p:cNvPr id="33" name="TextBox 32">
            <a:extLst>
              <a:ext uri="{FF2B5EF4-FFF2-40B4-BE49-F238E27FC236}">
                <a16:creationId xmlns:a16="http://schemas.microsoft.com/office/drawing/2014/main" id="{8C2F0B16-52AA-4E33-A5EC-E448571483A4}"/>
              </a:ext>
            </a:extLst>
          </p:cNvPr>
          <p:cNvSpPr txBox="1"/>
          <p:nvPr/>
        </p:nvSpPr>
        <p:spPr>
          <a:xfrm>
            <a:off x="11549956" y="3863387"/>
            <a:ext cx="576064" cy="523220"/>
          </a:xfrm>
          <a:prstGeom prst="rect">
            <a:avLst/>
          </a:prstGeom>
          <a:solidFill>
            <a:srgbClr val="0070C0"/>
          </a:solidFill>
          <a:ln>
            <a:noFill/>
          </a:ln>
          <a:effectLst>
            <a:outerShdw blurRad="57150" dist="19050" dir="5400000" algn="ctr" rotWithShape="0">
              <a:srgbClr val="000000">
                <a:alpha val="63000"/>
              </a:srgbClr>
            </a:outerShdw>
          </a:effectLst>
        </p:spPr>
        <p:txBody>
          <a:bodyPr wrap="square" rtlCol="0">
            <a:spAutoFit/>
          </a:bodyPr>
          <a:lstStyle/>
          <a:p>
            <a:pPr algn="ctr">
              <a:defRPr/>
            </a:pPr>
            <a:r>
              <a:rPr lang="uk-UA" sz="2800" b="1" i="1" kern="0" dirty="0">
                <a:solidFill>
                  <a:srgbClr val="FFFFFF"/>
                </a:solidFill>
                <a:latin typeface="Verdana"/>
              </a:rPr>
              <a:t>2</a:t>
            </a:r>
          </a:p>
        </p:txBody>
      </p:sp>
      <p:sp>
        <p:nvSpPr>
          <p:cNvPr id="34" name="TextBox 33">
            <a:extLst>
              <a:ext uri="{FF2B5EF4-FFF2-40B4-BE49-F238E27FC236}">
                <a16:creationId xmlns:a16="http://schemas.microsoft.com/office/drawing/2014/main" id="{AEE73E6D-7BEB-45EF-B310-EA1F2D17A262}"/>
              </a:ext>
            </a:extLst>
          </p:cNvPr>
          <p:cNvSpPr txBox="1"/>
          <p:nvPr/>
        </p:nvSpPr>
        <p:spPr>
          <a:xfrm>
            <a:off x="11549956" y="4418324"/>
            <a:ext cx="576064" cy="523220"/>
          </a:xfrm>
          <a:prstGeom prst="rect">
            <a:avLst/>
          </a:prstGeom>
          <a:solidFill>
            <a:srgbClr val="0070C0"/>
          </a:solidFill>
          <a:ln>
            <a:noFill/>
          </a:ln>
          <a:effectLst>
            <a:outerShdw blurRad="57150" dist="19050" dir="5400000" algn="ctr" rotWithShape="0">
              <a:srgbClr val="000000">
                <a:alpha val="63000"/>
              </a:srgbClr>
            </a:outerShdw>
          </a:effectLst>
        </p:spPr>
        <p:txBody>
          <a:bodyPr wrap="square" rtlCol="0">
            <a:spAutoFit/>
          </a:bodyPr>
          <a:lstStyle/>
          <a:p>
            <a:pPr algn="ctr">
              <a:defRPr/>
            </a:pPr>
            <a:r>
              <a:rPr lang="uk-UA" sz="2800" b="1" i="1" kern="0" dirty="0">
                <a:solidFill>
                  <a:srgbClr val="FFFFFF"/>
                </a:solidFill>
                <a:latin typeface="Verdana"/>
              </a:rPr>
              <a:t>3</a:t>
            </a:r>
          </a:p>
        </p:txBody>
      </p:sp>
      <p:sp>
        <p:nvSpPr>
          <p:cNvPr id="37" name="TextBox 36">
            <a:extLst>
              <a:ext uri="{FF2B5EF4-FFF2-40B4-BE49-F238E27FC236}">
                <a16:creationId xmlns:a16="http://schemas.microsoft.com/office/drawing/2014/main" id="{9CBEC405-4799-4711-9E7C-652D14708B9C}"/>
              </a:ext>
            </a:extLst>
          </p:cNvPr>
          <p:cNvSpPr txBox="1"/>
          <p:nvPr/>
        </p:nvSpPr>
        <p:spPr>
          <a:xfrm>
            <a:off x="72008" y="5108363"/>
            <a:ext cx="12050142" cy="1384995"/>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indent="457189" algn="just" fontAlgn="base">
              <a:spcBef>
                <a:spcPct val="0"/>
              </a:spcBef>
              <a:spcAft>
                <a:spcPct val="0"/>
              </a:spcAft>
              <a:defRPr/>
            </a:pPr>
            <a:r>
              <a:rPr lang="uk-UA" sz="2800" b="1" i="1" kern="0" dirty="0">
                <a:solidFill>
                  <a:srgbClr val="FFFFFF"/>
                </a:solidFill>
              </a:rPr>
              <a:t>У класі </a:t>
            </a:r>
            <a:r>
              <a:rPr lang="en-US" sz="2800" b="1" i="1" kern="0" dirty="0">
                <a:solidFill>
                  <a:srgbClr val="FFFF00"/>
                </a:solidFill>
              </a:rPr>
              <a:t>Car</a:t>
            </a:r>
            <a:r>
              <a:rPr lang="en-US" sz="2800" b="1" i="1" kern="0" dirty="0">
                <a:solidFill>
                  <a:srgbClr val="FFFFFF"/>
                </a:solidFill>
              </a:rPr>
              <a:t> </a:t>
            </a:r>
            <a:r>
              <a:rPr lang="uk-UA" sz="2800" b="1" i="1" kern="0" dirty="0">
                <a:solidFill>
                  <a:srgbClr val="FFFFFF"/>
                </a:solidFill>
              </a:rPr>
              <a:t>визначаємо метод  </a:t>
            </a:r>
            <a:r>
              <a:rPr lang="uk-UA" sz="2800" b="1" i="1" kern="0" dirty="0">
                <a:solidFill>
                  <a:srgbClr val="FFFF00"/>
                </a:solidFill>
              </a:rPr>
              <a:t>_</a:t>
            </a:r>
            <a:r>
              <a:rPr lang="en-US" sz="2800" b="1" i="1" kern="0" dirty="0">
                <a:solidFill>
                  <a:srgbClr val="FFFF00"/>
                </a:solidFill>
              </a:rPr>
              <a:t> </a:t>
            </a:r>
            <a:r>
              <a:rPr lang="uk-UA" sz="2800" b="1" i="1" kern="0" dirty="0">
                <a:solidFill>
                  <a:srgbClr val="FFFF00"/>
                </a:solidFill>
              </a:rPr>
              <a:t>_</a:t>
            </a:r>
            <a:r>
              <a:rPr lang="en-US" sz="2800" b="1" i="1" kern="0" dirty="0" err="1">
                <a:solidFill>
                  <a:srgbClr val="FFFF00"/>
                </a:solidFill>
              </a:rPr>
              <a:t>init</a:t>
            </a:r>
            <a:r>
              <a:rPr lang="en-US" sz="2800" b="1" i="1" kern="0" dirty="0">
                <a:solidFill>
                  <a:srgbClr val="FFFF00"/>
                </a:solidFill>
              </a:rPr>
              <a:t>_ _</a:t>
            </a:r>
            <a:r>
              <a:rPr lang="en-US" sz="2800" b="1" i="1" kern="0" dirty="0">
                <a:solidFill>
                  <a:srgbClr val="FFFFFF"/>
                </a:solidFill>
              </a:rPr>
              <a:t>, </a:t>
            </a:r>
            <a:r>
              <a:rPr lang="uk-UA" sz="2800" b="1" i="1" kern="0" dirty="0">
                <a:solidFill>
                  <a:srgbClr val="FFFFFF"/>
                </a:solidFill>
              </a:rPr>
              <a:t>який набуває параметрів: </a:t>
            </a:r>
            <a:r>
              <a:rPr lang="en-US" sz="2800" b="1" i="1" kern="0" dirty="0">
                <a:solidFill>
                  <a:srgbClr val="FFFF00"/>
                </a:solidFill>
              </a:rPr>
              <a:t>model</a:t>
            </a:r>
            <a:r>
              <a:rPr lang="en-US" sz="2800" b="1" i="1" kern="0" dirty="0">
                <a:solidFill>
                  <a:srgbClr val="FFFFFF"/>
                </a:solidFill>
              </a:rPr>
              <a:t>, </a:t>
            </a:r>
            <a:r>
              <a:rPr lang="en-US" sz="2800" b="1" i="1" kern="0" dirty="0">
                <a:solidFill>
                  <a:srgbClr val="FFFF00"/>
                </a:solidFill>
              </a:rPr>
              <a:t>mileage</a:t>
            </a:r>
            <a:r>
              <a:rPr lang="en-US" sz="2800" b="1" i="1" kern="0" dirty="0">
                <a:solidFill>
                  <a:srgbClr val="FFFFFF"/>
                </a:solidFill>
              </a:rPr>
              <a:t> </a:t>
            </a:r>
            <a:r>
              <a:rPr lang="uk-UA" sz="2800" b="1" i="1" kern="0" dirty="0">
                <a:solidFill>
                  <a:srgbClr val="FFFFFF"/>
                </a:solidFill>
              </a:rPr>
              <a:t>і зберігає в атрибутах екземплярів класу (1).</a:t>
            </a:r>
            <a:endParaRPr lang="en-US" sz="2800" b="1" i="1" kern="0" dirty="0">
              <a:solidFill>
                <a:srgbClr val="FFFFFF"/>
              </a:solidFill>
            </a:endParaRPr>
          </a:p>
        </p:txBody>
      </p:sp>
    </p:spTree>
    <p:extLst>
      <p:ext uri="{BB962C8B-B14F-4D97-AF65-F5344CB8AC3E}">
        <p14:creationId xmlns:p14="http://schemas.microsoft.com/office/powerpoint/2010/main" val="2668867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1000"/>
                                        <p:tgtEl>
                                          <p:spTgt spid="36"/>
                                        </p:tgtEl>
                                      </p:cBhvr>
                                    </p:animEffect>
                                  </p:childTnLst>
                                </p:cTn>
                              </p:par>
                            </p:childTnLst>
                          </p:cTn>
                        </p:par>
                        <p:par>
                          <p:cTn id="16" fill="hold">
                            <p:stCondLst>
                              <p:cond delay="4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Effect transition="in" filter="fade">
                                      <p:cBhvr>
                                        <p:cTn id="21" dur="1000"/>
                                        <p:tgtEl>
                                          <p:spTgt spid="32"/>
                                        </p:tgtEl>
                                      </p:cBhvr>
                                    </p:animEffect>
                                  </p:childTnLst>
                                </p:cTn>
                              </p:par>
                            </p:childTnLst>
                          </p:cTn>
                        </p:par>
                        <p:par>
                          <p:cTn id="22" fill="hold">
                            <p:stCondLst>
                              <p:cond delay="5000"/>
                            </p:stCondLst>
                            <p:childTnLst>
                              <p:par>
                                <p:cTn id="23" presetID="22" presetClass="entr" presetSubtype="2"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right)">
                                      <p:cBhvr>
                                        <p:cTn id="25" dur="750"/>
                                        <p:tgtEl>
                                          <p:spTgt spid="23"/>
                                        </p:tgtEl>
                                      </p:cBhvr>
                                    </p:animEffect>
                                  </p:childTnLst>
                                </p:cTn>
                              </p:par>
                            </p:childTnLst>
                          </p:cTn>
                        </p:par>
                        <p:par>
                          <p:cTn id="26" fill="hold">
                            <p:stCondLst>
                              <p:cond delay="5750"/>
                            </p:stCondLst>
                            <p:childTnLst>
                              <p:par>
                                <p:cTn id="27" presetID="53" presetClass="entr" presetSubtype="16"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1000" fill="hold"/>
                                        <p:tgtEl>
                                          <p:spTgt spid="33"/>
                                        </p:tgtEl>
                                        <p:attrNameLst>
                                          <p:attrName>ppt_w</p:attrName>
                                        </p:attrNameLst>
                                      </p:cBhvr>
                                      <p:tavLst>
                                        <p:tav tm="0">
                                          <p:val>
                                            <p:fltVal val="0"/>
                                          </p:val>
                                        </p:tav>
                                        <p:tav tm="100000">
                                          <p:val>
                                            <p:strVal val="#ppt_w"/>
                                          </p:val>
                                        </p:tav>
                                      </p:tavLst>
                                    </p:anim>
                                    <p:anim calcmode="lin" valueType="num">
                                      <p:cBhvr>
                                        <p:cTn id="30" dur="1000" fill="hold"/>
                                        <p:tgtEl>
                                          <p:spTgt spid="33"/>
                                        </p:tgtEl>
                                        <p:attrNameLst>
                                          <p:attrName>ppt_h</p:attrName>
                                        </p:attrNameLst>
                                      </p:cBhvr>
                                      <p:tavLst>
                                        <p:tav tm="0">
                                          <p:val>
                                            <p:fltVal val="0"/>
                                          </p:val>
                                        </p:tav>
                                        <p:tav tm="100000">
                                          <p:val>
                                            <p:strVal val="#ppt_h"/>
                                          </p:val>
                                        </p:tav>
                                      </p:tavLst>
                                    </p:anim>
                                    <p:animEffect transition="in" filter="fade">
                                      <p:cBhvr>
                                        <p:cTn id="31" dur="1000"/>
                                        <p:tgtEl>
                                          <p:spTgt spid="33"/>
                                        </p:tgtEl>
                                      </p:cBhvr>
                                    </p:animEffect>
                                  </p:childTnLst>
                                </p:cTn>
                              </p:par>
                            </p:childTnLst>
                          </p:cTn>
                        </p:par>
                        <p:par>
                          <p:cTn id="32" fill="hold">
                            <p:stCondLst>
                              <p:cond delay="6750"/>
                            </p:stCondLst>
                            <p:childTnLst>
                              <p:par>
                                <p:cTn id="33" presetID="22" presetClass="entr" presetSubtype="2"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750"/>
                                        <p:tgtEl>
                                          <p:spTgt spid="25"/>
                                        </p:tgtEl>
                                      </p:cBhvr>
                                    </p:animEffect>
                                  </p:childTnLst>
                                </p:cTn>
                              </p:par>
                            </p:childTnLst>
                          </p:cTn>
                        </p:par>
                        <p:par>
                          <p:cTn id="36" fill="hold">
                            <p:stCondLst>
                              <p:cond delay="7500"/>
                            </p:stCondLst>
                            <p:childTnLst>
                              <p:par>
                                <p:cTn id="37" presetID="53" presetClass="entr" presetSubtype="16"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1000" fill="hold"/>
                                        <p:tgtEl>
                                          <p:spTgt spid="34"/>
                                        </p:tgtEl>
                                        <p:attrNameLst>
                                          <p:attrName>ppt_w</p:attrName>
                                        </p:attrNameLst>
                                      </p:cBhvr>
                                      <p:tavLst>
                                        <p:tav tm="0">
                                          <p:val>
                                            <p:fltVal val="0"/>
                                          </p:val>
                                        </p:tav>
                                        <p:tav tm="100000">
                                          <p:val>
                                            <p:strVal val="#ppt_w"/>
                                          </p:val>
                                        </p:tav>
                                      </p:tavLst>
                                    </p:anim>
                                    <p:anim calcmode="lin" valueType="num">
                                      <p:cBhvr>
                                        <p:cTn id="40" dur="1000" fill="hold"/>
                                        <p:tgtEl>
                                          <p:spTgt spid="34"/>
                                        </p:tgtEl>
                                        <p:attrNameLst>
                                          <p:attrName>ppt_h</p:attrName>
                                        </p:attrNameLst>
                                      </p:cBhvr>
                                      <p:tavLst>
                                        <p:tav tm="0">
                                          <p:val>
                                            <p:fltVal val="0"/>
                                          </p:val>
                                        </p:tav>
                                        <p:tav tm="100000">
                                          <p:val>
                                            <p:strVal val="#ppt_h"/>
                                          </p:val>
                                        </p:tav>
                                      </p:tavLst>
                                    </p:anim>
                                    <p:animEffect transition="in" filter="fade">
                                      <p:cBhvr>
                                        <p:cTn id="41" dur="1000"/>
                                        <p:tgtEl>
                                          <p:spTgt spid="34"/>
                                        </p:tgtEl>
                                      </p:cBhvr>
                                    </p:animEffect>
                                  </p:childTnLst>
                                </p:cTn>
                              </p:par>
                            </p:childTnLst>
                          </p:cTn>
                        </p:par>
                        <p:par>
                          <p:cTn id="42" fill="hold">
                            <p:stCondLst>
                              <p:cond delay="8500"/>
                            </p:stCondLst>
                            <p:childTnLst>
                              <p:par>
                                <p:cTn id="43" presetID="22" presetClass="entr" presetSubtype="8"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32" grpId="0" animBg="1"/>
      <p:bldP spid="33" grpId="0" animBg="1"/>
      <p:bldP spid="34"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Робота з класами та екземплярами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en-US" sz="2800" b="1" i="1" kern="0" dirty="0">
                <a:solidFill>
                  <a:srgbClr val="FFFFFF"/>
                </a:solidFill>
              </a:rPr>
              <a:t>C</a:t>
            </a:r>
            <a:r>
              <a:rPr lang="uk-UA" sz="2800" b="1" i="1" kern="0" dirty="0" err="1">
                <a:solidFill>
                  <a:srgbClr val="FFFFFF"/>
                </a:solidFill>
              </a:rPr>
              <a:t>творюємо</a:t>
            </a:r>
            <a:r>
              <a:rPr lang="uk-UA" sz="2800" b="1" i="1" kern="0" dirty="0">
                <a:solidFill>
                  <a:srgbClr val="FFFFFF"/>
                </a:solidFill>
              </a:rPr>
              <a:t> екземпляр класу </a:t>
            </a:r>
            <a:r>
              <a:rPr lang="en-US" sz="2800" b="1" i="1" kern="0" dirty="0">
                <a:solidFill>
                  <a:srgbClr val="FFFF00"/>
                </a:solidFill>
              </a:rPr>
              <a:t>Car</a:t>
            </a:r>
            <a:r>
              <a:rPr lang="en-US" sz="2800" b="1" i="1" kern="0" dirty="0">
                <a:solidFill>
                  <a:srgbClr val="FFFFFF"/>
                </a:solidFill>
              </a:rPr>
              <a:t>, </a:t>
            </a:r>
            <a:r>
              <a:rPr lang="uk-UA" sz="2800" b="1" i="1" kern="0" dirty="0">
                <a:solidFill>
                  <a:srgbClr val="FFFFFF"/>
                </a:solidFill>
              </a:rPr>
              <a:t>який зберігається в змінну </a:t>
            </a:r>
            <a:r>
              <a:rPr lang="en-US" sz="2800" b="1" i="1" kern="0" dirty="0" err="1">
                <a:solidFill>
                  <a:srgbClr val="FFFF00"/>
                </a:solidFill>
              </a:rPr>
              <a:t>my_car</a:t>
            </a:r>
            <a:r>
              <a:rPr lang="en-US" sz="2800" b="1" i="1" kern="0" dirty="0">
                <a:solidFill>
                  <a:srgbClr val="FFFFFF"/>
                </a:solidFill>
              </a:rPr>
              <a:t>. </a:t>
            </a:r>
            <a:r>
              <a:rPr lang="uk-UA" sz="2800" b="1" i="1" kern="0" dirty="0">
                <a:solidFill>
                  <a:srgbClr val="FFFFFF"/>
                </a:solidFill>
              </a:rPr>
              <a:t>При створенні об’єкта вказуємо відповідно до списку атрибутів назву моделі та пробіг</a:t>
            </a:r>
            <a:r>
              <a:rPr lang="uk-UA" sz="2800" dirty="0"/>
              <a:t>  </a:t>
            </a:r>
            <a:r>
              <a:rPr lang="uk-UA" sz="2800" b="1" i="1" kern="0" dirty="0">
                <a:solidFill>
                  <a:srgbClr val="FFFFFF"/>
                </a:solidFill>
              </a:rPr>
              <a:t>(2).</a:t>
            </a:r>
          </a:p>
        </p:txBody>
      </p:sp>
      <p:sp>
        <p:nvSpPr>
          <p:cNvPr id="6" name="TextBox 5">
            <a:extLst>
              <a:ext uri="{FF2B5EF4-FFF2-40B4-BE49-F238E27FC236}">
                <a16:creationId xmlns:a16="http://schemas.microsoft.com/office/drawing/2014/main" id="{FF8A4FD8-AB80-4A11-A020-7BBAF89183F8}"/>
              </a:ext>
            </a:extLst>
          </p:cNvPr>
          <p:cNvSpPr txBox="1"/>
          <p:nvPr/>
        </p:nvSpPr>
        <p:spPr>
          <a:xfrm>
            <a:off x="72008" y="3102262"/>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Оператор </a:t>
            </a:r>
            <a:r>
              <a:rPr lang="en-US" sz="2800" b="1" i="1" kern="0" dirty="0">
                <a:solidFill>
                  <a:srgbClr val="FFFF00"/>
                </a:solidFill>
              </a:rPr>
              <a:t>print</a:t>
            </a:r>
            <a:r>
              <a:rPr lang="en-US" sz="2800" b="1" i="1" kern="0" dirty="0">
                <a:solidFill>
                  <a:srgbClr val="FFFFFF"/>
                </a:solidFill>
              </a:rPr>
              <a:t> </a:t>
            </a:r>
            <a:r>
              <a:rPr lang="uk-UA" sz="2800" b="1" i="1" kern="0" dirty="0">
                <a:solidFill>
                  <a:srgbClr val="FFFFFF"/>
                </a:solidFill>
              </a:rPr>
              <a:t>виводить у вікно консолі значення атрибутів об’єкта </a:t>
            </a:r>
            <a:r>
              <a:rPr lang="en-US" sz="2800" b="1" i="1" kern="0" dirty="0" err="1">
                <a:solidFill>
                  <a:srgbClr val="FFFFFF"/>
                </a:solidFill>
              </a:rPr>
              <a:t>my_car</a:t>
            </a:r>
            <a:r>
              <a:rPr lang="en-US" sz="2800" b="1" i="1" kern="0" dirty="0">
                <a:solidFill>
                  <a:srgbClr val="FFFFFF"/>
                </a:solidFill>
              </a:rPr>
              <a:t> (3):  Sens 2000 </a:t>
            </a:r>
          </a:p>
        </p:txBody>
      </p:sp>
      <p:sp>
        <p:nvSpPr>
          <p:cNvPr id="8" name="TextBox 7">
            <a:extLst>
              <a:ext uri="{FF2B5EF4-FFF2-40B4-BE49-F238E27FC236}">
                <a16:creationId xmlns:a16="http://schemas.microsoft.com/office/drawing/2014/main" id="{80290946-B13B-429C-B927-85C0961363B0}"/>
              </a:ext>
            </a:extLst>
          </p:cNvPr>
          <p:cNvSpPr txBox="1"/>
          <p:nvPr/>
        </p:nvSpPr>
        <p:spPr>
          <a:xfrm>
            <a:off x="72008" y="4112683"/>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Ми вже змінювали значення атрибута, звертаючись до екземпляра. Розглянемо приклади.</a:t>
            </a:r>
          </a:p>
        </p:txBody>
      </p:sp>
      <p:sp>
        <p:nvSpPr>
          <p:cNvPr id="9" name="TextBox 8">
            <a:extLst>
              <a:ext uri="{FF2B5EF4-FFF2-40B4-BE49-F238E27FC236}">
                <a16:creationId xmlns:a16="http://schemas.microsoft.com/office/drawing/2014/main" id="{6B96810A-5309-4A1D-A71C-1FC8566D60B8}"/>
              </a:ext>
            </a:extLst>
          </p:cNvPr>
          <p:cNvSpPr txBox="1"/>
          <p:nvPr/>
        </p:nvSpPr>
        <p:spPr>
          <a:xfrm>
            <a:off x="72008" y="5163504"/>
            <a:ext cx="12050142" cy="507831"/>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700" b="1" i="1" kern="0" dirty="0">
                <a:solidFill>
                  <a:srgbClr val="FFFFFF"/>
                </a:solidFill>
              </a:rPr>
              <a:t>Атрибуту </a:t>
            </a:r>
            <a:r>
              <a:rPr lang="en-US" sz="2700" b="1" i="1" kern="0" dirty="0">
                <a:solidFill>
                  <a:srgbClr val="FFFF00"/>
                </a:solidFill>
              </a:rPr>
              <a:t>mileage</a:t>
            </a:r>
            <a:r>
              <a:rPr lang="en-US" sz="2700" b="1" i="1" kern="0" dirty="0">
                <a:solidFill>
                  <a:srgbClr val="FFFFFF"/>
                </a:solidFill>
              </a:rPr>
              <a:t> </a:t>
            </a:r>
            <a:r>
              <a:rPr lang="uk-UA" sz="2700" b="1" i="1" kern="0" dirty="0">
                <a:solidFill>
                  <a:srgbClr val="FFFFFF"/>
                </a:solidFill>
              </a:rPr>
              <a:t>об’єкта </a:t>
            </a:r>
            <a:r>
              <a:rPr lang="en-US" sz="2700" b="1" i="1" kern="0" dirty="0" err="1">
                <a:solidFill>
                  <a:srgbClr val="FFFF00"/>
                </a:solidFill>
              </a:rPr>
              <a:t>my_car</a:t>
            </a:r>
            <a:r>
              <a:rPr lang="en-US" sz="2700" b="1" i="1" kern="0" dirty="0">
                <a:solidFill>
                  <a:srgbClr val="FFFF00"/>
                </a:solidFill>
              </a:rPr>
              <a:t> </a:t>
            </a:r>
            <a:r>
              <a:rPr lang="uk-UA" sz="2700" b="1" i="1" kern="0" dirty="0" err="1">
                <a:solidFill>
                  <a:srgbClr val="FFFFFF"/>
                </a:solidFill>
              </a:rPr>
              <a:t>надамо</a:t>
            </a:r>
            <a:r>
              <a:rPr lang="uk-UA" sz="2700" b="1" i="1" kern="0" dirty="0">
                <a:solidFill>
                  <a:srgbClr val="FFFFFF"/>
                </a:solidFill>
              </a:rPr>
              <a:t> значення  120.</a:t>
            </a:r>
          </a:p>
        </p:txBody>
      </p:sp>
      <p:sp>
        <p:nvSpPr>
          <p:cNvPr id="10" name="TextBox 9">
            <a:extLst>
              <a:ext uri="{FF2B5EF4-FFF2-40B4-BE49-F238E27FC236}">
                <a16:creationId xmlns:a16="http://schemas.microsoft.com/office/drawing/2014/main" id="{DA22DBD7-AD87-44C5-A410-A5A3C136FC7D}"/>
              </a:ext>
            </a:extLst>
          </p:cNvPr>
          <p:cNvSpPr txBox="1"/>
          <p:nvPr/>
        </p:nvSpPr>
        <p:spPr>
          <a:xfrm>
            <a:off x="70929" y="5768049"/>
            <a:ext cx="12050142" cy="646331"/>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ctr" fontAlgn="base">
              <a:spcBef>
                <a:spcPct val="0"/>
              </a:spcBef>
              <a:spcAft>
                <a:spcPct val="0"/>
              </a:spcAft>
              <a:defRPr/>
            </a:pPr>
            <a:r>
              <a:rPr lang="en-US" sz="3600" b="1" kern="0" dirty="0" err="1">
                <a:solidFill>
                  <a:srgbClr val="FFFFFF"/>
                </a:solidFill>
              </a:rPr>
              <a:t>my_car.mileage</a:t>
            </a:r>
            <a:r>
              <a:rPr lang="en-US" sz="3600" b="1" kern="0" dirty="0">
                <a:solidFill>
                  <a:srgbClr val="FFFFFF"/>
                </a:solidFill>
              </a:rPr>
              <a:t> = 120</a:t>
            </a:r>
            <a:endParaRPr lang="uk-UA" sz="3600" b="1" kern="0" dirty="0">
              <a:solidFill>
                <a:srgbClr val="FFFFFF"/>
              </a:solidFill>
            </a:endParaRPr>
          </a:p>
        </p:txBody>
      </p:sp>
    </p:spTree>
    <p:extLst>
      <p:ext uri="{BB962C8B-B14F-4D97-AF65-F5344CB8AC3E}">
        <p14:creationId xmlns:p14="http://schemas.microsoft.com/office/powerpoint/2010/main" val="11911088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Робота з класами та екземплярами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841163"/>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До опису можна включити методи, які змінюють деякі атрибути.</a:t>
            </a:r>
          </a:p>
          <a:p>
            <a:pPr lvl="0" indent="457189" algn="just" fontAlgn="base">
              <a:spcBef>
                <a:spcPct val="0"/>
              </a:spcBef>
              <a:spcAft>
                <a:spcPct val="0"/>
              </a:spcAft>
              <a:defRPr/>
            </a:pPr>
            <a:r>
              <a:rPr lang="uk-UA" sz="2800" b="1" i="1" kern="0" dirty="0">
                <a:solidFill>
                  <a:srgbClr val="FFFFFF"/>
                </a:solidFill>
              </a:rPr>
              <a:t>  </a:t>
            </a:r>
            <a:r>
              <a:rPr lang="uk-UA" sz="2800" b="1" i="1" kern="0" dirty="0" err="1">
                <a:solidFill>
                  <a:srgbClr val="FFFFFF"/>
                </a:solidFill>
              </a:rPr>
              <a:t>Додамо</a:t>
            </a:r>
            <a:r>
              <a:rPr lang="uk-UA" sz="2800" b="1" i="1" kern="0" dirty="0">
                <a:solidFill>
                  <a:srgbClr val="FFFFFF"/>
                </a:solidFill>
              </a:rPr>
              <a:t> до опису класу </a:t>
            </a:r>
            <a:r>
              <a:rPr lang="en-US" sz="2800" b="1" i="1" kern="0" dirty="0">
                <a:solidFill>
                  <a:srgbClr val="FFFF00"/>
                </a:solidFill>
              </a:rPr>
              <a:t>Car() </a:t>
            </a:r>
            <a:r>
              <a:rPr lang="uk-UA" sz="2800" b="1" i="1" kern="0" dirty="0">
                <a:solidFill>
                  <a:srgbClr val="FFFFFF"/>
                </a:solidFill>
              </a:rPr>
              <a:t>метод  </a:t>
            </a:r>
            <a:r>
              <a:rPr lang="en-US" sz="2800" b="1" i="1" kern="0" dirty="0" err="1">
                <a:solidFill>
                  <a:srgbClr val="FFFF00"/>
                </a:solidFill>
              </a:rPr>
              <a:t>update_mileage</a:t>
            </a:r>
            <a:r>
              <a:rPr lang="en-US" sz="2800" b="1" i="1" kern="0" dirty="0">
                <a:solidFill>
                  <a:srgbClr val="FFFF00"/>
                </a:solidFill>
              </a:rPr>
              <a:t>() </a:t>
            </a:r>
            <a:r>
              <a:rPr lang="uk-UA" sz="2800" b="1" i="1" kern="0" dirty="0">
                <a:solidFill>
                  <a:srgbClr val="FFFFFF"/>
                </a:solidFill>
              </a:rPr>
              <a:t>для зміни значення пробігу.</a:t>
            </a:r>
          </a:p>
        </p:txBody>
      </p:sp>
      <p:sp>
        <p:nvSpPr>
          <p:cNvPr id="6" name="TextBox 5">
            <a:extLst>
              <a:ext uri="{FF2B5EF4-FFF2-40B4-BE49-F238E27FC236}">
                <a16:creationId xmlns:a16="http://schemas.microsoft.com/office/drawing/2014/main" id="{790B299D-2EB1-4A05-8E4D-5A1AF5D4E990}"/>
              </a:ext>
            </a:extLst>
          </p:cNvPr>
          <p:cNvSpPr txBox="1"/>
          <p:nvPr/>
        </p:nvSpPr>
        <p:spPr>
          <a:xfrm>
            <a:off x="70929" y="2751243"/>
            <a:ext cx="12050142" cy="3293209"/>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just" fontAlgn="base">
              <a:spcBef>
                <a:spcPct val="0"/>
              </a:spcBef>
              <a:spcAft>
                <a:spcPct val="0"/>
              </a:spcAft>
              <a:defRPr/>
            </a:pPr>
            <a:r>
              <a:rPr lang="en-US" sz="2600" b="1" kern="0" dirty="0">
                <a:solidFill>
                  <a:srgbClr val="FFFFFF"/>
                </a:solidFill>
              </a:rPr>
              <a:t>class Car():</a:t>
            </a:r>
          </a:p>
          <a:p>
            <a:pPr lvl="0" algn="just" fontAlgn="base">
              <a:spcBef>
                <a:spcPct val="0"/>
              </a:spcBef>
              <a:spcAft>
                <a:spcPct val="0"/>
              </a:spcAft>
              <a:defRPr/>
            </a:pPr>
            <a:r>
              <a:rPr lang="en-US" sz="2600" b="1" kern="0" dirty="0">
                <a:solidFill>
                  <a:srgbClr val="FFFFFF"/>
                </a:solidFill>
              </a:rPr>
              <a:t>  ...</a:t>
            </a: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def</a:t>
            </a:r>
            <a:r>
              <a:rPr lang="uk-UA" sz="2600" b="1" kern="0" dirty="0">
                <a:solidFill>
                  <a:srgbClr val="FFFFFF"/>
                </a:solidFill>
              </a:rPr>
              <a:t> </a:t>
            </a:r>
            <a:r>
              <a:rPr lang="en-US" sz="2600" b="1" kern="0" dirty="0" err="1">
                <a:solidFill>
                  <a:srgbClr val="FFFFFF"/>
                </a:solidFill>
              </a:rPr>
              <a:t>update_mileage</a:t>
            </a:r>
            <a:r>
              <a:rPr lang="en-US" sz="2600" b="1" kern="0" dirty="0">
                <a:solidFill>
                  <a:srgbClr val="FFFFFF"/>
                </a:solidFill>
              </a:rPr>
              <a:t>(self, km): </a:t>
            </a:r>
            <a:endParaRPr lang="uk-UA" sz="2600" b="1" kern="0" dirty="0">
              <a:solidFill>
                <a:srgbClr val="FFFFFF"/>
              </a:solidFill>
            </a:endParaRP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 </a:t>
            </a:r>
            <a:r>
              <a:rPr lang="uk-UA" sz="2600" b="1" kern="0" dirty="0">
                <a:solidFill>
                  <a:srgbClr val="FFFFFF"/>
                </a:solidFill>
              </a:rPr>
              <a:t>Встановлення значення пробігу</a:t>
            </a: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self. mileage = km</a:t>
            </a:r>
          </a:p>
          <a:p>
            <a:pPr lvl="0" algn="just" fontAlgn="base">
              <a:spcBef>
                <a:spcPct val="0"/>
              </a:spcBef>
              <a:spcAft>
                <a:spcPct val="0"/>
              </a:spcAft>
              <a:defRPr/>
            </a:pPr>
            <a:r>
              <a:rPr lang="en-US" sz="2600" b="1" kern="0" dirty="0" err="1">
                <a:solidFill>
                  <a:srgbClr val="FFFFFF"/>
                </a:solidFill>
              </a:rPr>
              <a:t>my_car</a:t>
            </a:r>
            <a:r>
              <a:rPr lang="en-US" sz="2600" b="1" kern="0" dirty="0">
                <a:solidFill>
                  <a:srgbClr val="FFFFFF"/>
                </a:solidFill>
              </a:rPr>
              <a:t> = Car('Sens', 100)</a:t>
            </a:r>
          </a:p>
          <a:p>
            <a:pPr lvl="0" algn="just" fontAlgn="base">
              <a:spcBef>
                <a:spcPct val="0"/>
              </a:spcBef>
              <a:spcAft>
                <a:spcPct val="0"/>
              </a:spcAft>
              <a:defRPr/>
            </a:pPr>
            <a:r>
              <a:rPr lang="en-US" sz="2600" b="1" kern="0" dirty="0" err="1">
                <a:solidFill>
                  <a:srgbClr val="FFFFFF"/>
                </a:solidFill>
              </a:rPr>
              <a:t>my_car.update_mileage</a:t>
            </a:r>
            <a:r>
              <a:rPr lang="en-US" sz="2600" b="1" kern="0" dirty="0">
                <a:solidFill>
                  <a:srgbClr val="FFFFFF"/>
                </a:solidFill>
              </a:rPr>
              <a:t>(200)</a:t>
            </a:r>
          </a:p>
          <a:p>
            <a:pPr lvl="0" algn="just" fontAlgn="base">
              <a:spcBef>
                <a:spcPct val="0"/>
              </a:spcBef>
              <a:spcAft>
                <a:spcPct val="0"/>
              </a:spcAft>
              <a:defRPr/>
            </a:pPr>
            <a:r>
              <a:rPr lang="en-US" sz="2600" b="1" kern="0" dirty="0">
                <a:solidFill>
                  <a:srgbClr val="FFFFFF"/>
                </a:solidFill>
              </a:rPr>
              <a:t>print (</a:t>
            </a:r>
            <a:r>
              <a:rPr lang="en-US" sz="2600" b="1" kern="0" dirty="0" err="1">
                <a:solidFill>
                  <a:srgbClr val="FFFFFF"/>
                </a:solidFill>
              </a:rPr>
              <a:t>my_car.model</a:t>
            </a:r>
            <a:r>
              <a:rPr lang="en-US" sz="2600" b="1" kern="0" dirty="0">
                <a:solidFill>
                  <a:srgbClr val="FFFFFF"/>
                </a:solidFill>
              </a:rPr>
              <a:t>, ' ', </a:t>
            </a:r>
            <a:r>
              <a:rPr lang="en-US" sz="2600" b="1" kern="0" dirty="0" err="1">
                <a:solidFill>
                  <a:srgbClr val="FFFFFF"/>
                </a:solidFill>
              </a:rPr>
              <a:t>my_car.mileage</a:t>
            </a:r>
            <a:r>
              <a:rPr lang="en-US" sz="2600" b="1" kern="0" dirty="0">
                <a:solidFill>
                  <a:srgbClr val="FFFFFF"/>
                </a:solidFill>
              </a:rPr>
              <a:t>)</a:t>
            </a:r>
          </a:p>
        </p:txBody>
      </p:sp>
      <p:sp>
        <p:nvSpPr>
          <p:cNvPr id="8" name="TextBox 7">
            <a:extLst>
              <a:ext uri="{FF2B5EF4-FFF2-40B4-BE49-F238E27FC236}">
                <a16:creationId xmlns:a16="http://schemas.microsoft.com/office/drawing/2014/main" id="{DA1E8660-A96C-4AB2-9B6A-1FB8B9F856FD}"/>
              </a:ext>
            </a:extLst>
          </p:cNvPr>
          <p:cNvSpPr txBox="1"/>
          <p:nvPr/>
        </p:nvSpPr>
        <p:spPr>
          <a:xfrm>
            <a:off x="70929" y="6138650"/>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algn="just" fontAlgn="base">
              <a:spcBef>
                <a:spcPct val="0"/>
              </a:spcBef>
              <a:spcAft>
                <a:spcPct val="0"/>
              </a:spcAft>
              <a:defRPr/>
            </a:pPr>
            <a:r>
              <a:rPr lang="uk-UA" sz="2800" b="1" i="1" kern="0" dirty="0">
                <a:solidFill>
                  <a:srgbClr val="FFFFFF"/>
                </a:solidFill>
              </a:rPr>
              <a:t>Буде надруковано:  </a:t>
            </a:r>
            <a:r>
              <a:rPr lang="en-US" sz="2800" b="1" i="1" kern="0" dirty="0">
                <a:solidFill>
                  <a:srgbClr val="FFFFFF"/>
                </a:solidFill>
              </a:rPr>
              <a:t>Sens 200.</a:t>
            </a:r>
          </a:p>
        </p:txBody>
      </p:sp>
    </p:spTree>
    <p:extLst>
      <p:ext uri="{BB962C8B-B14F-4D97-AF65-F5344CB8AC3E}">
        <p14:creationId xmlns:p14="http://schemas.microsoft.com/office/powerpoint/2010/main" val="3137412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Робота з класами та екземплярами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841163"/>
            <a:ext cx="12050142" cy="1384995"/>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 Змінимо код методу  </a:t>
            </a:r>
            <a:r>
              <a:rPr lang="en-US" sz="2800" b="1" i="1" kern="0" dirty="0" err="1">
                <a:solidFill>
                  <a:srgbClr val="FFFF00"/>
                </a:solidFill>
              </a:rPr>
              <a:t>update_mileage</a:t>
            </a:r>
            <a:r>
              <a:rPr lang="en-US" sz="2800" b="1" i="1" kern="0" dirty="0">
                <a:solidFill>
                  <a:srgbClr val="FFFF00"/>
                </a:solidFill>
              </a:rPr>
              <a:t>()</a:t>
            </a:r>
            <a:r>
              <a:rPr lang="en-US" sz="2800" b="1" i="1" kern="0" dirty="0">
                <a:solidFill>
                  <a:srgbClr val="FFFFFF"/>
                </a:solidFill>
              </a:rPr>
              <a:t>, </a:t>
            </a:r>
            <a:r>
              <a:rPr lang="uk-UA" sz="2800" b="1" i="1" kern="0" dirty="0">
                <a:solidFill>
                  <a:srgbClr val="FFFFFF"/>
                </a:solidFill>
              </a:rPr>
              <a:t>щоб він отримував величину пройденого шляху й додавав її до поточних показників одометра.</a:t>
            </a:r>
          </a:p>
        </p:txBody>
      </p:sp>
      <p:sp>
        <p:nvSpPr>
          <p:cNvPr id="6" name="TextBox 5">
            <a:extLst>
              <a:ext uri="{FF2B5EF4-FFF2-40B4-BE49-F238E27FC236}">
                <a16:creationId xmlns:a16="http://schemas.microsoft.com/office/drawing/2014/main" id="{05941165-1F00-42C5-86A6-67C240F53BBC}"/>
              </a:ext>
            </a:extLst>
          </p:cNvPr>
          <p:cNvSpPr txBox="1"/>
          <p:nvPr/>
        </p:nvSpPr>
        <p:spPr>
          <a:xfrm>
            <a:off x="72008" y="2279302"/>
            <a:ext cx="12050142" cy="3970318"/>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just" fontAlgn="base">
              <a:spcBef>
                <a:spcPct val="0"/>
              </a:spcBef>
              <a:spcAft>
                <a:spcPct val="0"/>
              </a:spcAft>
              <a:defRPr/>
            </a:pPr>
            <a:r>
              <a:rPr lang="en-US" sz="2800" b="1" kern="0" dirty="0">
                <a:solidFill>
                  <a:srgbClr val="FFFFFF"/>
                </a:solidFill>
              </a:rPr>
              <a:t>class Car():</a:t>
            </a:r>
          </a:p>
          <a:p>
            <a:pPr lvl="0" algn="just" fontAlgn="base">
              <a:spcBef>
                <a:spcPct val="0"/>
              </a:spcBef>
              <a:spcAft>
                <a:spcPct val="0"/>
              </a:spcAft>
              <a:defRPr/>
            </a:pPr>
            <a:r>
              <a:rPr lang="en-US" sz="2800" b="1" kern="0" dirty="0">
                <a:solidFill>
                  <a:srgbClr val="FFFFFF"/>
                </a:solidFill>
              </a:rPr>
              <a:t>  ...</a:t>
            </a:r>
          </a:p>
          <a:p>
            <a:pPr lvl="0" algn="just" fontAlgn="base">
              <a:spcBef>
                <a:spcPct val="0"/>
              </a:spcBef>
              <a:spcAft>
                <a:spcPct val="0"/>
              </a:spcAft>
              <a:defRPr/>
            </a:pPr>
            <a:r>
              <a:rPr lang="en-US" sz="2800" b="1" kern="0" dirty="0">
                <a:solidFill>
                  <a:srgbClr val="FFFFFF"/>
                </a:solidFill>
              </a:rPr>
              <a:t>  </a:t>
            </a:r>
            <a:r>
              <a:rPr lang="uk-UA" sz="2800" b="1" kern="0" dirty="0">
                <a:solidFill>
                  <a:srgbClr val="FFFFFF"/>
                </a:solidFill>
              </a:rPr>
              <a:t>    </a:t>
            </a:r>
            <a:r>
              <a:rPr lang="en-US" sz="2800" b="1" kern="0" dirty="0">
                <a:solidFill>
                  <a:srgbClr val="FFFFFF"/>
                </a:solidFill>
              </a:rPr>
              <a:t>def </a:t>
            </a:r>
            <a:r>
              <a:rPr lang="en-US" sz="2800" b="1" kern="0" dirty="0" err="1">
                <a:solidFill>
                  <a:srgbClr val="FFFFFF"/>
                </a:solidFill>
              </a:rPr>
              <a:t>up_mileage</a:t>
            </a:r>
            <a:r>
              <a:rPr lang="en-US" sz="2800" b="1" kern="0" dirty="0">
                <a:solidFill>
                  <a:srgbClr val="FFFFFF"/>
                </a:solidFill>
              </a:rPr>
              <a:t>(self, km):</a:t>
            </a:r>
            <a:endParaRPr lang="uk-UA" sz="2800" b="1" kern="0" dirty="0">
              <a:solidFill>
                <a:srgbClr val="FFFFFF"/>
              </a:solidFill>
            </a:endParaRPr>
          </a:p>
          <a:p>
            <a:pPr lvl="0" algn="just" fontAlgn="base">
              <a:spcBef>
                <a:spcPct val="0"/>
              </a:spcBef>
              <a:spcAft>
                <a:spcPct val="0"/>
              </a:spcAft>
              <a:defRPr/>
            </a:pPr>
            <a:r>
              <a:rPr lang="uk-UA" sz="2800" b="1" kern="0" dirty="0">
                <a:solidFill>
                  <a:srgbClr val="FFFFFF"/>
                </a:solidFill>
              </a:rPr>
              <a:t>					</a:t>
            </a:r>
            <a:r>
              <a:rPr lang="en-US" sz="2800" b="1" kern="0" dirty="0">
                <a:solidFill>
                  <a:srgbClr val="FFFFFF"/>
                </a:solidFill>
              </a:rPr>
              <a:t># </a:t>
            </a:r>
            <a:r>
              <a:rPr lang="uk-UA" sz="2800" b="1" kern="0" dirty="0">
                <a:solidFill>
                  <a:srgbClr val="FFFFFF"/>
                </a:solidFill>
              </a:rPr>
              <a:t>Збільшення значення пробігу</a:t>
            </a:r>
          </a:p>
          <a:p>
            <a:pPr lvl="0" algn="just" fontAlgn="base">
              <a:spcBef>
                <a:spcPct val="0"/>
              </a:spcBef>
              <a:spcAft>
                <a:spcPct val="0"/>
              </a:spcAft>
              <a:defRPr/>
            </a:pPr>
            <a:r>
              <a:rPr lang="uk-UA" sz="2800" b="1" kern="0" dirty="0">
                <a:solidFill>
                  <a:srgbClr val="FFFFFF"/>
                </a:solidFill>
              </a:rPr>
              <a:t>             </a:t>
            </a:r>
            <a:r>
              <a:rPr lang="en-US" sz="2800" b="1" kern="0" dirty="0" err="1">
                <a:solidFill>
                  <a:srgbClr val="FFFFFF"/>
                </a:solidFill>
              </a:rPr>
              <a:t>self.mileage</a:t>
            </a:r>
            <a:r>
              <a:rPr lang="en-US" sz="2800" b="1" kern="0" dirty="0">
                <a:solidFill>
                  <a:srgbClr val="FFFFFF"/>
                </a:solidFill>
              </a:rPr>
              <a:t> = </a:t>
            </a:r>
            <a:r>
              <a:rPr lang="en-US" sz="2800" b="1" kern="0" dirty="0" err="1">
                <a:solidFill>
                  <a:srgbClr val="FFFFFF"/>
                </a:solidFill>
              </a:rPr>
              <a:t>self.mileage+km</a:t>
            </a:r>
            <a:endParaRPr lang="en-US" sz="2800" b="1" kern="0" dirty="0">
              <a:solidFill>
                <a:srgbClr val="FFFFFF"/>
              </a:solidFill>
            </a:endParaRPr>
          </a:p>
          <a:p>
            <a:pPr lvl="0" algn="just" fontAlgn="base">
              <a:spcBef>
                <a:spcPct val="0"/>
              </a:spcBef>
              <a:spcAft>
                <a:spcPct val="0"/>
              </a:spcAft>
              <a:defRPr/>
            </a:pPr>
            <a:r>
              <a:rPr lang="en-US" sz="2800" b="1" kern="0" dirty="0" err="1">
                <a:solidFill>
                  <a:srgbClr val="FFFFFF"/>
                </a:solidFill>
              </a:rPr>
              <a:t>my_car</a:t>
            </a:r>
            <a:r>
              <a:rPr lang="en-US" sz="2800" b="1" kern="0" dirty="0">
                <a:solidFill>
                  <a:srgbClr val="FFFFFF"/>
                </a:solidFill>
              </a:rPr>
              <a:t> = Car('Sens', 100) </a:t>
            </a:r>
          </a:p>
          <a:p>
            <a:pPr lvl="0" algn="just" fontAlgn="base">
              <a:spcBef>
                <a:spcPct val="0"/>
              </a:spcBef>
              <a:spcAft>
                <a:spcPct val="0"/>
              </a:spcAft>
              <a:defRPr/>
            </a:pPr>
            <a:r>
              <a:rPr lang="en-US" sz="2800" b="1" kern="0" dirty="0">
                <a:solidFill>
                  <a:srgbClr val="FFFFFF"/>
                </a:solidFill>
              </a:rPr>
              <a:t>km = 50</a:t>
            </a:r>
          </a:p>
          <a:p>
            <a:pPr lvl="0" algn="just" fontAlgn="base">
              <a:spcBef>
                <a:spcPct val="0"/>
              </a:spcBef>
              <a:spcAft>
                <a:spcPct val="0"/>
              </a:spcAft>
              <a:defRPr/>
            </a:pPr>
            <a:r>
              <a:rPr lang="en-US" sz="2800" b="1" kern="0" dirty="0" err="1">
                <a:solidFill>
                  <a:srgbClr val="FFFFFF"/>
                </a:solidFill>
              </a:rPr>
              <a:t>my_car.up_mileage</a:t>
            </a:r>
            <a:r>
              <a:rPr lang="en-US" sz="2800" b="1" kern="0" dirty="0">
                <a:solidFill>
                  <a:srgbClr val="FFFFFF"/>
                </a:solidFill>
              </a:rPr>
              <a:t>(km)</a:t>
            </a:r>
          </a:p>
          <a:p>
            <a:pPr lvl="0" algn="just" fontAlgn="base">
              <a:spcBef>
                <a:spcPct val="0"/>
              </a:spcBef>
              <a:spcAft>
                <a:spcPct val="0"/>
              </a:spcAft>
              <a:defRPr/>
            </a:pPr>
            <a:r>
              <a:rPr lang="en-US" sz="2800" b="1" kern="0" dirty="0">
                <a:solidFill>
                  <a:srgbClr val="FFFFFF"/>
                </a:solidFill>
              </a:rPr>
              <a:t>print(</a:t>
            </a:r>
            <a:r>
              <a:rPr lang="en-US" sz="2800" b="1" kern="0" dirty="0" err="1">
                <a:solidFill>
                  <a:srgbClr val="FFFFFF"/>
                </a:solidFill>
              </a:rPr>
              <a:t>my_car.mileage</a:t>
            </a:r>
            <a:r>
              <a:rPr lang="en-US" sz="2800" b="1" kern="0" dirty="0">
                <a:solidFill>
                  <a:srgbClr val="FFFFFF"/>
                </a:solidFill>
              </a:rPr>
              <a:t>) </a:t>
            </a:r>
          </a:p>
        </p:txBody>
      </p:sp>
      <p:sp>
        <p:nvSpPr>
          <p:cNvPr id="8" name="TextBox 7">
            <a:extLst>
              <a:ext uri="{FF2B5EF4-FFF2-40B4-BE49-F238E27FC236}">
                <a16:creationId xmlns:a16="http://schemas.microsoft.com/office/drawing/2014/main" id="{ED429C51-A0BB-4200-AEF1-8F138438B7C5}"/>
              </a:ext>
            </a:extLst>
          </p:cNvPr>
          <p:cNvSpPr txBox="1"/>
          <p:nvPr/>
        </p:nvSpPr>
        <p:spPr>
          <a:xfrm>
            <a:off x="70929" y="6312924"/>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algn="just" fontAlgn="base">
              <a:spcBef>
                <a:spcPct val="0"/>
              </a:spcBef>
              <a:spcAft>
                <a:spcPct val="0"/>
              </a:spcAft>
              <a:defRPr/>
            </a:pPr>
            <a:r>
              <a:rPr lang="uk-UA" sz="2800" b="1" i="1" kern="0" dirty="0">
                <a:solidFill>
                  <a:srgbClr val="FFFFFF"/>
                </a:solidFill>
              </a:rPr>
              <a:t>Буде надруковано:  </a:t>
            </a:r>
            <a:r>
              <a:rPr lang="en-US" sz="2800" b="1" i="1" kern="0" dirty="0">
                <a:solidFill>
                  <a:srgbClr val="FFFFFF"/>
                </a:solidFill>
              </a:rPr>
              <a:t>Sens  150.</a:t>
            </a:r>
            <a:endParaRPr lang="uk-UA" sz="2800" b="1" i="1" kern="0" dirty="0">
              <a:solidFill>
                <a:srgbClr val="FFFFFF"/>
              </a:solidFill>
            </a:endParaRPr>
          </a:p>
        </p:txBody>
      </p:sp>
    </p:spTree>
    <p:extLst>
      <p:ext uri="{BB962C8B-B14F-4D97-AF65-F5344CB8AC3E}">
        <p14:creationId xmlns:p14="http://schemas.microsoft.com/office/powerpoint/2010/main" val="39424393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Робота з класами та екземплярами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Змінюючи атрибути, пов’язані з певним екземпляром класу, можна змінювати стан об’єктів у програмі.</a:t>
            </a:r>
          </a:p>
        </p:txBody>
      </p:sp>
      <p:pic>
        <p:nvPicPr>
          <p:cNvPr id="5" name="Рисунок 4">
            <a:extLst>
              <a:ext uri="{FF2B5EF4-FFF2-40B4-BE49-F238E27FC236}">
                <a16:creationId xmlns:a16="http://schemas.microsoft.com/office/drawing/2014/main" id="{A936FFB6-04AE-4238-99C8-C2C826A7DEB4}"/>
              </a:ext>
            </a:extLst>
          </p:cNvPr>
          <p:cNvPicPr>
            <a:picLocks noChangeAspect="1"/>
          </p:cNvPicPr>
          <p:nvPr/>
        </p:nvPicPr>
        <p:blipFill rotWithShape="1">
          <a:blip r:embed="rId3"/>
          <a:srcRect t="14447" b="10346"/>
          <a:stretch/>
        </p:blipFill>
        <p:spPr>
          <a:xfrm>
            <a:off x="69850" y="2288224"/>
            <a:ext cx="12050142" cy="4103685"/>
          </a:xfrm>
          <a:prstGeom prst="rect">
            <a:avLst/>
          </a:prstGeom>
        </p:spPr>
      </p:pic>
    </p:spTree>
    <p:extLst>
      <p:ext uri="{BB962C8B-B14F-4D97-AF65-F5344CB8AC3E}">
        <p14:creationId xmlns:p14="http://schemas.microsoft.com/office/powerpoint/2010/main" val="3735421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rmAutofit/>
          </a:bodyPr>
          <a:lstStyle/>
          <a:p>
            <a:r>
              <a:rPr lang="uk-UA" dirty="0"/>
              <a:t>Питання для самоперевірки</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5" name="AutoShape 61"/>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6" name="TextBox 5"/>
          <p:cNvSpPr txBox="1"/>
          <p:nvPr/>
        </p:nvSpPr>
        <p:spPr>
          <a:xfrm>
            <a:off x="72008" y="1196763"/>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marL="514350" lvl="0" indent="-514350" algn="just" fontAlgn="base">
              <a:spcBef>
                <a:spcPct val="0"/>
              </a:spcBef>
              <a:spcAft>
                <a:spcPct val="0"/>
              </a:spcAft>
              <a:buFont typeface="+mj-lt"/>
              <a:buAutoNum type="arabicPeriod"/>
              <a:defRPr/>
            </a:pPr>
            <a:r>
              <a:rPr lang="uk-UA" sz="2800" b="1" i="1" kern="0" dirty="0">
                <a:solidFill>
                  <a:srgbClr val="FFFFFF"/>
                </a:solidFill>
              </a:rPr>
              <a:t>У чому різниця між властивостями й методами об’єкта?</a:t>
            </a:r>
          </a:p>
        </p:txBody>
      </p:sp>
      <p:pic>
        <p:nvPicPr>
          <p:cNvPr id="30" name="Picture 2" descr="http://nvip.com.ua/sites/default/files/imagecache/original_watermark/pictures/news/q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774" y="4780449"/>
            <a:ext cx="1663554" cy="2053771"/>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929" y="2242498"/>
            <a:ext cx="12050142" cy="923330"/>
          </a:xfrm>
          <a:prstGeom prst="rect">
            <a:avLst/>
          </a:prstGeom>
          <a:solidFill>
            <a:srgbClr val="FFFF00"/>
          </a:solidFill>
          <a:ln>
            <a:noFill/>
          </a:ln>
          <a:effectLst>
            <a:outerShdw blurRad="57150" dist="19050" dir="5400000" algn="ctr" rotWithShape="0">
              <a:srgbClr val="000000">
                <a:alpha val="63000"/>
              </a:srgbClr>
            </a:outerShdw>
          </a:effectLst>
        </p:spPr>
        <p:txBody>
          <a:bodyPr wrap="square" rtlCol="0">
            <a:spAutoFit/>
          </a:bodyPr>
          <a:lstStyle/>
          <a:p>
            <a:pPr marL="514350" lvl="0" indent="-514350" algn="just" fontAlgn="base">
              <a:spcBef>
                <a:spcPct val="0"/>
              </a:spcBef>
              <a:spcAft>
                <a:spcPct val="0"/>
              </a:spcAft>
              <a:buFont typeface="+mj-lt"/>
              <a:buAutoNum type="arabicPeriod" startAt="2"/>
              <a:defRPr/>
            </a:pPr>
            <a:r>
              <a:rPr lang="uk-UA" sz="2700" b="1" i="1" kern="0" dirty="0">
                <a:solidFill>
                  <a:srgbClr val="002060"/>
                </a:solidFill>
              </a:rPr>
              <a:t>Які властивості й методи можуть мати такі об’єкти: учень, учитель, країна, браузер?</a:t>
            </a:r>
          </a:p>
        </p:txBody>
      </p:sp>
      <p:sp>
        <p:nvSpPr>
          <p:cNvPr id="32" name="TextBox 31"/>
          <p:cNvSpPr txBox="1"/>
          <p:nvPr/>
        </p:nvSpPr>
        <p:spPr>
          <a:xfrm>
            <a:off x="70929" y="3257660"/>
            <a:ext cx="12050142" cy="92333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marL="514350" lvl="0" indent="-514350" algn="just" fontAlgn="base">
              <a:spcBef>
                <a:spcPct val="0"/>
              </a:spcBef>
              <a:spcAft>
                <a:spcPct val="0"/>
              </a:spcAft>
              <a:buFont typeface="+mj-lt"/>
              <a:buAutoNum type="arabicPeriod" startAt="3"/>
              <a:defRPr/>
            </a:pPr>
            <a:r>
              <a:rPr lang="uk-UA" sz="2700" b="1" i="1" kern="0" dirty="0">
                <a:solidFill>
                  <a:srgbClr val="FFFFFF"/>
                </a:solidFill>
              </a:rPr>
              <a:t>Поясніть структуру заголовка методу </a:t>
            </a:r>
            <a:r>
              <a:rPr lang="uk-UA" sz="2700" b="1" i="1" kern="0" dirty="0" err="1">
                <a:solidFill>
                  <a:srgbClr val="FFFFFF"/>
                </a:solidFill>
              </a:rPr>
              <a:t>def</a:t>
            </a:r>
            <a:r>
              <a:rPr lang="uk-UA" sz="2700" b="1" i="1" kern="0" dirty="0">
                <a:solidFill>
                  <a:srgbClr val="FFFFFF"/>
                </a:solidFill>
              </a:rPr>
              <a:t> </a:t>
            </a:r>
            <a:r>
              <a:rPr lang="uk-UA" sz="2700" b="1" i="1" kern="0" dirty="0" err="1">
                <a:solidFill>
                  <a:srgbClr val="FFFFFF"/>
                </a:solidFill>
              </a:rPr>
              <a:t>up_mileage</a:t>
            </a:r>
            <a:r>
              <a:rPr lang="uk-UA" sz="2700" b="1" i="1" kern="0" dirty="0">
                <a:solidFill>
                  <a:srgbClr val="FFFFFF"/>
                </a:solidFill>
              </a:rPr>
              <a:t>(</a:t>
            </a:r>
            <a:r>
              <a:rPr lang="uk-UA" sz="2700" b="1" i="1" kern="0" dirty="0" err="1">
                <a:solidFill>
                  <a:srgbClr val="FFFFFF"/>
                </a:solidFill>
              </a:rPr>
              <a:t>self</a:t>
            </a:r>
            <a:r>
              <a:rPr lang="uk-UA" sz="2700" b="1" i="1" kern="0" dirty="0">
                <a:solidFill>
                  <a:srgbClr val="FFFFFF"/>
                </a:solidFill>
              </a:rPr>
              <a:t>, </a:t>
            </a:r>
            <a:r>
              <a:rPr lang="uk-UA" sz="2700" b="1" i="1" kern="0" dirty="0" err="1">
                <a:solidFill>
                  <a:srgbClr val="FFFFFF"/>
                </a:solidFill>
              </a:rPr>
              <a:t>km</a:t>
            </a:r>
            <a:r>
              <a:rPr lang="uk-UA" sz="2700" b="1" i="1" kern="0" dirty="0">
                <a:solidFill>
                  <a:srgbClr val="FFFFFF"/>
                </a:solidFill>
              </a:rPr>
              <a:t>).</a:t>
            </a:r>
          </a:p>
        </p:txBody>
      </p:sp>
      <p:sp>
        <p:nvSpPr>
          <p:cNvPr id="10" name="TextBox 9"/>
          <p:cNvSpPr txBox="1"/>
          <p:nvPr/>
        </p:nvSpPr>
        <p:spPr>
          <a:xfrm>
            <a:off x="70929" y="4303395"/>
            <a:ext cx="10454845" cy="954107"/>
          </a:xfrm>
          <a:prstGeom prst="rect">
            <a:avLst/>
          </a:prstGeom>
          <a:solidFill>
            <a:srgbClr val="FFFF00"/>
          </a:solidFill>
          <a:ln>
            <a:noFill/>
          </a:ln>
          <a:effectLst>
            <a:outerShdw blurRad="57150" dist="19050" dir="5400000" algn="ctr" rotWithShape="0">
              <a:srgbClr val="000000">
                <a:alpha val="63000"/>
              </a:srgbClr>
            </a:outerShdw>
          </a:effectLst>
        </p:spPr>
        <p:txBody>
          <a:bodyPr wrap="square" rtlCol="0">
            <a:spAutoFit/>
          </a:bodyPr>
          <a:lstStyle/>
          <a:p>
            <a:pPr marL="514350" lvl="0" indent="-514350" algn="just" fontAlgn="base">
              <a:spcBef>
                <a:spcPct val="0"/>
              </a:spcBef>
              <a:spcAft>
                <a:spcPct val="0"/>
              </a:spcAft>
              <a:buFont typeface="+mj-lt"/>
              <a:buAutoNum type="arabicPeriod" startAt="4"/>
              <a:defRPr/>
            </a:pPr>
            <a:r>
              <a:rPr lang="uk-UA" sz="2800" b="1" i="1" kern="0" dirty="0">
                <a:solidFill>
                  <a:srgbClr val="002060"/>
                </a:solidFill>
              </a:rPr>
              <a:t>Як записати виклик методу  </a:t>
            </a:r>
            <a:r>
              <a:rPr lang="uk-UA" sz="2800" b="1" i="1" kern="0" dirty="0" err="1">
                <a:solidFill>
                  <a:srgbClr val="002060"/>
                </a:solidFill>
              </a:rPr>
              <a:t>def</a:t>
            </a:r>
            <a:r>
              <a:rPr lang="uk-UA" sz="2800" b="1" i="1" kern="0" dirty="0">
                <a:solidFill>
                  <a:srgbClr val="002060"/>
                </a:solidFill>
              </a:rPr>
              <a:t> </a:t>
            </a:r>
            <a:r>
              <a:rPr lang="uk-UA" sz="2800" b="1" i="1" kern="0" dirty="0" err="1">
                <a:solidFill>
                  <a:srgbClr val="002060"/>
                </a:solidFill>
              </a:rPr>
              <a:t>up_mileage</a:t>
            </a:r>
            <a:r>
              <a:rPr lang="uk-UA" sz="2800" b="1" i="1" kern="0" dirty="0">
                <a:solidFill>
                  <a:srgbClr val="002060"/>
                </a:solidFill>
              </a:rPr>
              <a:t>(</a:t>
            </a:r>
            <a:r>
              <a:rPr lang="uk-UA" sz="2800" b="1" i="1" kern="0" dirty="0" err="1">
                <a:solidFill>
                  <a:srgbClr val="002060"/>
                </a:solidFill>
              </a:rPr>
              <a:t>self</a:t>
            </a:r>
            <a:r>
              <a:rPr lang="uk-UA" sz="2800" b="1" i="1" kern="0" dirty="0">
                <a:solidFill>
                  <a:srgbClr val="002060"/>
                </a:solidFill>
              </a:rPr>
              <a:t>, </a:t>
            </a:r>
            <a:r>
              <a:rPr lang="uk-UA" sz="2800" b="1" i="1" kern="0" dirty="0" err="1">
                <a:solidFill>
                  <a:srgbClr val="002060"/>
                </a:solidFill>
              </a:rPr>
              <a:t>km</a:t>
            </a:r>
            <a:r>
              <a:rPr lang="uk-UA" sz="2800" b="1" i="1" kern="0" dirty="0">
                <a:solidFill>
                  <a:srgbClr val="002060"/>
                </a:solidFill>
              </a:rPr>
              <a:t>)?</a:t>
            </a:r>
          </a:p>
        </p:txBody>
      </p:sp>
    </p:spTree>
    <p:extLst>
      <p:ext uri="{BB962C8B-B14F-4D97-AF65-F5344CB8AC3E}">
        <p14:creationId xmlns:p14="http://schemas.microsoft.com/office/powerpoint/2010/main" val="4553960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0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0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animBg="1"/>
      <p:bldP spid="32"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Поняття події</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2246769"/>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У реальному світі події відбуваються навколо нас безперервно. Наприклад, коли собаці </a:t>
            </a:r>
            <a:r>
              <a:rPr lang="uk-UA" sz="2800" b="1" i="1" kern="0" dirty="0" err="1">
                <a:solidFill>
                  <a:srgbClr val="FFFFFF"/>
                </a:solidFill>
              </a:rPr>
              <a:t>Рексу</a:t>
            </a:r>
            <a:r>
              <a:rPr lang="uk-UA" sz="2800" b="1" i="1" kern="0" dirty="0">
                <a:solidFill>
                  <a:srgbClr val="FFFFFF"/>
                </a:solidFill>
              </a:rPr>
              <a:t> дають команду, він виконує певні дії. У комп’ютерному світі подіями можуть бути натискання кнопки або переміщення миші.</a:t>
            </a:r>
          </a:p>
        </p:txBody>
      </p:sp>
      <p:sp>
        <p:nvSpPr>
          <p:cNvPr id="8" name="TextBox 7">
            <a:extLst>
              <a:ext uri="{FF2B5EF4-FFF2-40B4-BE49-F238E27FC236}">
                <a16:creationId xmlns:a16="http://schemas.microsoft.com/office/drawing/2014/main" id="{4F621F0F-497E-4502-A79B-54E4A0918785}"/>
              </a:ext>
            </a:extLst>
          </p:cNvPr>
          <p:cNvSpPr txBox="1"/>
          <p:nvPr/>
        </p:nvSpPr>
        <p:spPr>
          <a:xfrm>
            <a:off x="1403648" y="3562260"/>
            <a:ext cx="10718502" cy="1815882"/>
          </a:xfrm>
          <a:prstGeom prst="rect">
            <a:avLst/>
          </a:prstGeom>
          <a:solidFill>
            <a:srgbClr val="FF0000"/>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00"/>
                </a:solidFill>
              </a:rPr>
              <a:t>Подія</a:t>
            </a:r>
            <a:r>
              <a:rPr lang="uk-UA" sz="2800" b="1" i="1" kern="0" dirty="0">
                <a:solidFill>
                  <a:srgbClr val="FFFFFF"/>
                </a:solidFill>
              </a:rPr>
              <a:t> — це вплив на об’єкт, що відбувається в програмі.</a:t>
            </a:r>
          </a:p>
          <a:p>
            <a:pPr lvl="0" indent="457189" algn="just" fontAlgn="base">
              <a:spcBef>
                <a:spcPct val="0"/>
              </a:spcBef>
              <a:spcAft>
                <a:spcPct val="0"/>
              </a:spcAft>
              <a:defRPr/>
            </a:pPr>
            <a:r>
              <a:rPr lang="uk-UA" sz="2800" b="1" i="1" kern="0" dirty="0">
                <a:solidFill>
                  <a:srgbClr val="FFFF00"/>
                </a:solidFill>
              </a:rPr>
              <a:t>Методи</a:t>
            </a:r>
            <a:r>
              <a:rPr lang="uk-UA" sz="2800" b="1" i="1" kern="0" dirty="0">
                <a:solidFill>
                  <a:srgbClr val="FFFFFF"/>
                </a:solidFill>
              </a:rPr>
              <a:t> — це дії, що можуть виконувати об’єкти даного класу. </a:t>
            </a:r>
            <a:endParaRPr lang="en-US" sz="2800" b="1" i="1" kern="0" dirty="0">
              <a:solidFill>
                <a:srgbClr val="FFFFFF"/>
              </a:solidFill>
            </a:endParaRPr>
          </a:p>
        </p:txBody>
      </p:sp>
      <p:pic>
        <p:nvPicPr>
          <p:cNvPr id="9" name="Picture 2">
            <a:extLst>
              <a:ext uri="{FF2B5EF4-FFF2-40B4-BE49-F238E27FC236}">
                <a16:creationId xmlns:a16="http://schemas.microsoft.com/office/drawing/2014/main" id="{D4CD2CC9-503A-45FE-971A-D17D2F342A6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p:blipFill>
        <p:spPr bwMode="auto">
          <a:xfrm>
            <a:off x="-31040" y="3562260"/>
            <a:ext cx="1434688" cy="143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540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Поняття події</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Якщо умовно,</a:t>
            </a:r>
            <a:endParaRPr lang="en-US" sz="2800" b="1" i="1" kern="0" dirty="0">
              <a:solidFill>
                <a:srgbClr val="FFFFFF"/>
              </a:solidFill>
            </a:endParaRPr>
          </a:p>
        </p:txBody>
      </p:sp>
      <p:sp>
        <p:nvSpPr>
          <p:cNvPr id="6" name="Прямокутник 5">
            <a:extLst>
              <a:ext uri="{FF2B5EF4-FFF2-40B4-BE49-F238E27FC236}">
                <a16:creationId xmlns:a16="http://schemas.microsoft.com/office/drawing/2014/main" id="{BD1E2665-9DD8-45E1-9BE3-15B651BAEFB8}"/>
              </a:ext>
            </a:extLst>
          </p:cNvPr>
          <p:cNvSpPr/>
          <p:nvPr/>
        </p:nvSpPr>
        <p:spPr>
          <a:xfrm>
            <a:off x="72008" y="1793449"/>
            <a:ext cx="5972332" cy="129266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uk-UA" sz="3200" b="1" i="1" kern="0" dirty="0">
                <a:solidFill>
                  <a:srgbClr val="FFFF00"/>
                </a:solidFill>
              </a:rPr>
              <a:t>об’єкти</a:t>
            </a:r>
            <a:r>
              <a:rPr lang="uk-UA" sz="3200" b="1" i="1" kern="0" dirty="0">
                <a:solidFill>
                  <a:srgbClr val="FFFFFF"/>
                </a:solidFill>
              </a:rPr>
              <a:t> вважати іменниками</a:t>
            </a:r>
          </a:p>
        </p:txBody>
      </p:sp>
      <p:sp>
        <p:nvSpPr>
          <p:cNvPr id="7" name="Прямокутник 6">
            <a:extLst>
              <a:ext uri="{FF2B5EF4-FFF2-40B4-BE49-F238E27FC236}">
                <a16:creationId xmlns:a16="http://schemas.microsoft.com/office/drawing/2014/main" id="{CD2F6050-B5B2-45F7-A393-7299CAC72BA1}"/>
              </a:ext>
            </a:extLst>
          </p:cNvPr>
          <p:cNvSpPr/>
          <p:nvPr/>
        </p:nvSpPr>
        <p:spPr>
          <a:xfrm>
            <a:off x="6149820" y="1793449"/>
            <a:ext cx="5972332" cy="129266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uk-UA" sz="3200" b="1" i="1" kern="0" dirty="0">
                <a:solidFill>
                  <a:srgbClr val="FFFFFF"/>
                </a:solidFill>
              </a:rPr>
              <a:t>то їхні </a:t>
            </a:r>
            <a:r>
              <a:rPr lang="uk-UA" sz="3200" b="1" i="1" kern="0" dirty="0">
                <a:solidFill>
                  <a:srgbClr val="FFFF00"/>
                </a:solidFill>
              </a:rPr>
              <a:t>методи</a:t>
            </a:r>
            <a:r>
              <a:rPr lang="uk-UA" sz="3200" b="1" i="1" kern="0" dirty="0">
                <a:solidFill>
                  <a:srgbClr val="FFFFFF"/>
                </a:solidFill>
              </a:rPr>
              <a:t> — дієсловами</a:t>
            </a:r>
          </a:p>
        </p:txBody>
      </p:sp>
      <p:sp>
        <p:nvSpPr>
          <p:cNvPr id="8" name="TextBox 7">
            <a:extLst>
              <a:ext uri="{FF2B5EF4-FFF2-40B4-BE49-F238E27FC236}">
                <a16:creationId xmlns:a16="http://schemas.microsoft.com/office/drawing/2014/main" id="{0A242F8D-43B2-4F66-822F-E6D32459E16C}"/>
              </a:ext>
            </a:extLst>
          </p:cNvPr>
          <p:cNvSpPr txBox="1"/>
          <p:nvPr/>
        </p:nvSpPr>
        <p:spPr>
          <a:xfrm>
            <a:off x="70929" y="3179896"/>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Якщо уявити об’єкт як окрему річ, то його методи визначають, як він взаємодіє з іншими речами. </a:t>
            </a:r>
          </a:p>
        </p:txBody>
      </p:sp>
      <p:sp>
        <p:nvSpPr>
          <p:cNvPr id="9" name="TextBox 8">
            <a:extLst>
              <a:ext uri="{FF2B5EF4-FFF2-40B4-BE49-F238E27FC236}">
                <a16:creationId xmlns:a16="http://schemas.microsoft.com/office/drawing/2014/main" id="{A56B6BCF-187E-4C2F-8DBF-65666C8C5355}"/>
              </a:ext>
            </a:extLst>
          </p:cNvPr>
          <p:cNvSpPr txBox="1"/>
          <p:nvPr/>
        </p:nvSpPr>
        <p:spPr>
          <a:xfrm>
            <a:off x="70929" y="4237765"/>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Якщо в програмі для класу Тварини визначити метод  їсти, то їсти можуть усі об’єкти цього класу. Визначивши в класі властивості й методи, ми моделюємо об’єкти, властивості які вони мають і дії які можуть здійснювати</a:t>
            </a:r>
            <a:endParaRPr lang="en-US" sz="2800" b="1" i="1" kern="0" dirty="0">
              <a:solidFill>
                <a:srgbClr val="FFFFFF"/>
              </a:solidFill>
            </a:endParaRPr>
          </a:p>
        </p:txBody>
      </p:sp>
    </p:spTree>
    <p:extLst>
      <p:ext uri="{BB962C8B-B14F-4D97-AF65-F5344CB8AC3E}">
        <p14:creationId xmlns:p14="http://schemas.microsoft.com/office/powerpoint/2010/main" val="34881311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Effect transition="in" filter="fade">
                                      <p:cBhvr>
                                        <p:cTn id="19" dur="1000"/>
                                        <p:tgtEl>
                                          <p:spTgt spid="7"/>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000"/>
                                        <p:tgtEl>
                                          <p:spTgt spid="8"/>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Поняття події</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384995"/>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Методи виконуються об’єктом у відповідь на події. Коли з об’єктом </a:t>
            </a:r>
            <a:r>
              <a:rPr lang="uk-UA" sz="2800" b="1" i="1" kern="0" dirty="0" err="1">
                <a:solidFill>
                  <a:srgbClr val="FFFF00"/>
                </a:solidFill>
              </a:rPr>
              <a:t>Рекс</a:t>
            </a:r>
            <a:r>
              <a:rPr lang="uk-UA" sz="2800" b="1" i="1" kern="0" dirty="0">
                <a:solidFill>
                  <a:srgbClr val="FFFFFF"/>
                </a:solidFill>
              </a:rPr>
              <a:t> відбулася подія </a:t>
            </a:r>
            <a:r>
              <a:rPr lang="uk-UA" sz="2800" b="1" i="1" kern="0" dirty="0">
                <a:solidFill>
                  <a:srgbClr val="FFFF00"/>
                </a:solidFill>
              </a:rPr>
              <a:t>Подано команду "Голос!" </a:t>
            </a:r>
            <a:r>
              <a:rPr lang="uk-UA" sz="2800" b="1" i="1" kern="0" dirty="0">
                <a:solidFill>
                  <a:srgbClr val="FFFFFF"/>
                </a:solidFill>
              </a:rPr>
              <a:t>, він гавкає — виконує дію.</a:t>
            </a:r>
          </a:p>
        </p:txBody>
      </p:sp>
      <p:sp>
        <p:nvSpPr>
          <p:cNvPr id="6" name="TextBox 5">
            <a:extLst>
              <a:ext uri="{FF2B5EF4-FFF2-40B4-BE49-F238E27FC236}">
                <a16:creationId xmlns:a16="http://schemas.microsoft.com/office/drawing/2014/main" id="{2B733FA9-A55B-4880-9FE7-F4437BDCC776}"/>
              </a:ext>
            </a:extLst>
          </p:cNvPr>
          <p:cNvSpPr txBox="1"/>
          <p:nvPr/>
        </p:nvSpPr>
        <p:spPr>
          <a:xfrm>
            <a:off x="72008" y="2718528"/>
            <a:ext cx="7852792" cy="353943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Нехай ми хочемо, щоб при натисканні на певну кнопку малювалася квітка. Для того щоб за допомогою програми намалювати квітку, необхідно дати опис цієї дії, тобто скласти набір покрокових інструкцій, які визначають порядок малювання квітки.</a:t>
            </a:r>
            <a:endParaRPr lang="en-US" sz="2800" b="1" i="1" kern="0" dirty="0">
              <a:solidFill>
                <a:srgbClr val="FFFFFF"/>
              </a:solidFill>
            </a:endParaRPr>
          </a:p>
        </p:txBody>
      </p:sp>
      <p:pic>
        <p:nvPicPr>
          <p:cNvPr id="4098" name="Picture 2" descr="flower, nature, plant icon">
            <a:extLst>
              <a:ext uri="{FF2B5EF4-FFF2-40B4-BE49-F238E27FC236}">
                <a16:creationId xmlns:a16="http://schemas.microsoft.com/office/drawing/2014/main" id="{E05DF916-6905-4F07-8A47-D2C6343D8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562" y="2718528"/>
            <a:ext cx="3539430" cy="353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525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 calcmode="lin" valueType="num">
                                      <p:cBhvr>
                                        <p:cTn id="15" dur="1000" fill="hold"/>
                                        <p:tgtEl>
                                          <p:spTgt spid="4098"/>
                                        </p:tgtEl>
                                        <p:attrNameLst>
                                          <p:attrName>ppt_w</p:attrName>
                                        </p:attrNameLst>
                                      </p:cBhvr>
                                      <p:tavLst>
                                        <p:tav tm="0">
                                          <p:val>
                                            <p:fltVal val="0"/>
                                          </p:val>
                                        </p:tav>
                                        <p:tav tm="100000">
                                          <p:val>
                                            <p:strVal val="#ppt_w"/>
                                          </p:val>
                                        </p:tav>
                                      </p:tavLst>
                                    </p:anim>
                                    <p:anim calcmode="lin" valueType="num">
                                      <p:cBhvr>
                                        <p:cTn id="16" dur="1000" fill="hold"/>
                                        <p:tgtEl>
                                          <p:spTgt spid="4098"/>
                                        </p:tgtEl>
                                        <p:attrNameLst>
                                          <p:attrName>ppt_h</p:attrName>
                                        </p:attrNameLst>
                                      </p:cBhvr>
                                      <p:tavLst>
                                        <p:tav tm="0">
                                          <p:val>
                                            <p:fltVal val="0"/>
                                          </p:val>
                                        </p:tav>
                                        <p:tav tm="100000">
                                          <p:val>
                                            <p:strVal val="#ppt_h"/>
                                          </p:val>
                                        </p:tav>
                                      </p:tavLst>
                                    </p:anim>
                                    <p:animEffect transition="in" filter="fade">
                                      <p:cBhvr>
                                        <p:cTn id="17"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Поняття події</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 Розглянемо взаємозв’язок між властивостями, методами й подіями об’єктів класу Тварини. </a:t>
            </a:r>
          </a:p>
        </p:txBody>
      </p:sp>
      <p:graphicFrame>
        <p:nvGraphicFramePr>
          <p:cNvPr id="6" name="Таблиця 5">
            <a:extLst>
              <a:ext uri="{FF2B5EF4-FFF2-40B4-BE49-F238E27FC236}">
                <a16:creationId xmlns:a16="http://schemas.microsoft.com/office/drawing/2014/main" id="{E450284E-6149-47E6-8DF4-BB6B4B147433}"/>
              </a:ext>
            </a:extLst>
          </p:cNvPr>
          <p:cNvGraphicFramePr>
            <a:graphicFrameLocks noGrp="1"/>
          </p:cNvGraphicFramePr>
          <p:nvPr/>
        </p:nvGraphicFramePr>
        <p:xfrm>
          <a:off x="72008" y="2305580"/>
          <a:ext cx="6989192" cy="3437970"/>
        </p:xfrm>
        <a:graphic>
          <a:graphicData uri="http://schemas.openxmlformats.org/drawingml/2006/table">
            <a:tbl>
              <a:tblPr firstRow="1" bandRow="1">
                <a:tableStyleId>{8FD4443E-F989-4FC4-A0C8-D5A2AF1F390B}</a:tableStyleId>
              </a:tblPr>
              <a:tblGrid>
                <a:gridCol w="1330072">
                  <a:extLst>
                    <a:ext uri="{9D8B030D-6E8A-4147-A177-3AD203B41FA5}">
                      <a16:colId xmlns:a16="http://schemas.microsoft.com/office/drawing/2014/main" val="2536893789"/>
                    </a:ext>
                  </a:extLst>
                </a:gridCol>
                <a:gridCol w="1554480">
                  <a:extLst>
                    <a:ext uri="{9D8B030D-6E8A-4147-A177-3AD203B41FA5}">
                      <a16:colId xmlns:a16="http://schemas.microsoft.com/office/drawing/2014/main" val="2257628060"/>
                    </a:ext>
                  </a:extLst>
                </a:gridCol>
                <a:gridCol w="1513840">
                  <a:extLst>
                    <a:ext uri="{9D8B030D-6E8A-4147-A177-3AD203B41FA5}">
                      <a16:colId xmlns:a16="http://schemas.microsoft.com/office/drawing/2014/main" val="2757133184"/>
                    </a:ext>
                  </a:extLst>
                </a:gridCol>
                <a:gridCol w="2590800">
                  <a:extLst>
                    <a:ext uri="{9D8B030D-6E8A-4147-A177-3AD203B41FA5}">
                      <a16:colId xmlns:a16="http://schemas.microsoft.com/office/drawing/2014/main" val="685960207"/>
                    </a:ext>
                  </a:extLst>
                </a:gridCol>
              </a:tblGrid>
              <a:tr h="1301220">
                <a:tc>
                  <a:txBody>
                    <a:bodyPr/>
                    <a:lstStyle/>
                    <a:p>
                      <a:pPr algn="ctr"/>
                      <a:r>
                        <a:rPr lang="uk-UA" sz="2400" i="1" noProof="0" dirty="0"/>
                        <a:t>Об’єкт</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8000"/>
                    </a:solidFill>
                  </a:tcPr>
                </a:tc>
                <a:tc>
                  <a:txBody>
                    <a:bodyPr/>
                    <a:lstStyle/>
                    <a:p>
                      <a:pPr algn="ctr"/>
                      <a:r>
                        <a:rPr lang="uk-UA" sz="2400" i="1" noProof="0" dirty="0"/>
                        <a:t>Власти-вість</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8000"/>
                    </a:solidFill>
                  </a:tcPr>
                </a:tc>
                <a:tc>
                  <a:txBody>
                    <a:bodyPr/>
                    <a:lstStyle/>
                    <a:p>
                      <a:pPr algn="ctr"/>
                      <a:r>
                        <a:rPr lang="uk-UA" sz="2400" i="1" noProof="0" dirty="0"/>
                        <a:t>Метод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8000"/>
                    </a:solidFill>
                  </a:tcPr>
                </a:tc>
                <a:tc>
                  <a:txBody>
                    <a:bodyPr/>
                    <a:lstStyle/>
                    <a:p>
                      <a:pPr algn="ctr"/>
                      <a:r>
                        <a:rPr lang="uk-UA" sz="2400" i="1" noProof="0" dirty="0"/>
                        <a:t>Подія</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1299041234"/>
                  </a:ext>
                </a:extLst>
              </a:tr>
              <a:tr h="2136750">
                <a:tc>
                  <a:txBody>
                    <a:bodyPr/>
                    <a:lstStyle/>
                    <a:p>
                      <a:pPr algn="l"/>
                      <a:r>
                        <a:rPr lang="uk-UA" sz="2200" b="1" i="1" noProof="0" dirty="0"/>
                        <a:t>Слон</a:t>
                      </a:r>
                    </a:p>
                    <a:p>
                      <a:pPr algn="l"/>
                      <a:r>
                        <a:rPr lang="uk-UA" sz="2200" b="1" i="1" noProof="0" dirty="0"/>
                        <a:t>Мавпа</a:t>
                      </a:r>
                    </a:p>
                    <a:p>
                      <a:pPr algn="l"/>
                      <a:r>
                        <a:rPr lang="uk-UA" sz="2200" b="1" i="1" noProof="0" dirty="0"/>
                        <a:t>Лев</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r>
                        <a:rPr lang="uk-UA" sz="2200" b="1" i="1" noProof="0" dirty="0"/>
                        <a:t>Маса</a:t>
                      </a:r>
                    </a:p>
                    <a:p>
                      <a:pPr algn="l"/>
                      <a:r>
                        <a:rPr lang="uk-UA" sz="2200" b="1" i="1" noProof="0" dirty="0"/>
                        <a:t>Раціон</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r>
                        <a:rPr lang="uk-UA" sz="2200" b="1" i="1" noProof="0" dirty="0"/>
                        <a:t>Їсти</a:t>
                      </a:r>
                    </a:p>
                    <a:p>
                      <a:pPr algn="l"/>
                      <a:r>
                        <a:rPr lang="uk-UA" sz="2200" b="1" i="1" noProof="0" dirty="0"/>
                        <a:t>Спати</a:t>
                      </a:r>
                    </a:p>
                    <a:p>
                      <a:pPr algn="l"/>
                      <a:r>
                        <a:rPr lang="uk-UA" sz="2200" b="1" i="1" noProof="0" dirty="0"/>
                        <a:t>Гарчати</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r>
                        <a:rPr lang="uk-UA" sz="2200" b="1" i="1" noProof="0" dirty="0"/>
                        <a:t>Настала ніч</a:t>
                      </a:r>
                    </a:p>
                    <a:p>
                      <a:pPr algn="l"/>
                      <a:r>
                        <a:rPr lang="uk-UA" sz="2200" b="1" i="1" noProof="0" dirty="0"/>
                        <a:t>Зголоднів</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7660058"/>
                  </a:ext>
                </a:extLst>
              </a:tr>
            </a:tbl>
          </a:graphicData>
        </a:graphic>
      </p:graphicFrame>
      <p:pic>
        <p:nvPicPr>
          <p:cNvPr id="1026" name="Picture 2" descr="Ð ÐµÐ·ÑÐ»ÑÑÐ°Ñ Ð¿Ð¾ÑÑÐºÑ Ð·Ð¾Ð±ÑÐ°Ð¶ÐµÐ½Ñ Ð·Ð° Ð·Ð°Ð¿Ð¸ÑÐ¾Ð¼ &quot;masai lion&quot;">
            <a:extLst>
              <a:ext uri="{FF2B5EF4-FFF2-40B4-BE49-F238E27FC236}">
                <a16:creationId xmlns:a16="http://schemas.microsoft.com/office/drawing/2014/main" id="{6CC79EF3-DC16-418D-A1F8-FB4C5DE0AA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19"/>
          <a:stretch/>
        </p:blipFill>
        <p:spPr bwMode="auto">
          <a:xfrm flipH="1">
            <a:off x="7258727" y="3428999"/>
            <a:ext cx="4075346" cy="3149059"/>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кутник 10">
            <a:extLst>
              <a:ext uri="{FF2B5EF4-FFF2-40B4-BE49-F238E27FC236}">
                <a16:creationId xmlns:a16="http://schemas.microsoft.com/office/drawing/2014/main" id="{B9B20A9C-F223-4129-9FB7-02EDE6EC29F7}"/>
              </a:ext>
            </a:extLst>
          </p:cNvPr>
          <p:cNvSpPr/>
          <p:nvPr/>
        </p:nvSpPr>
        <p:spPr>
          <a:xfrm>
            <a:off x="7222539" y="2305579"/>
            <a:ext cx="2327861" cy="9541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uk-UA" sz="2600" b="1" i="1" kern="0" dirty="0">
                <a:solidFill>
                  <a:srgbClr val="FFFFFF"/>
                </a:solidFill>
              </a:rPr>
              <a:t>Подія: зголоднів</a:t>
            </a:r>
          </a:p>
        </p:txBody>
      </p:sp>
      <p:sp>
        <p:nvSpPr>
          <p:cNvPr id="12" name="Прямокутник 11">
            <a:extLst>
              <a:ext uri="{FF2B5EF4-FFF2-40B4-BE49-F238E27FC236}">
                <a16:creationId xmlns:a16="http://schemas.microsoft.com/office/drawing/2014/main" id="{6D17E358-BFDF-42D6-8EB5-F8057BF96192}"/>
              </a:ext>
            </a:extLst>
          </p:cNvPr>
          <p:cNvSpPr/>
          <p:nvPr/>
        </p:nvSpPr>
        <p:spPr>
          <a:xfrm>
            <a:off x="9792131" y="2305579"/>
            <a:ext cx="2327861" cy="9541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uk-UA" sz="2600" b="1" i="1" kern="0" dirty="0">
                <a:solidFill>
                  <a:srgbClr val="FFFFFF"/>
                </a:solidFill>
              </a:rPr>
              <a:t>Метод:</a:t>
            </a:r>
          </a:p>
          <a:p>
            <a:pPr lvl="0" algn="ctr" fontAlgn="base">
              <a:spcBef>
                <a:spcPct val="0"/>
              </a:spcBef>
              <a:spcAft>
                <a:spcPct val="0"/>
              </a:spcAft>
              <a:defRPr/>
            </a:pPr>
            <a:r>
              <a:rPr lang="uk-UA" sz="2600" b="1" i="1" kern="0" dirty="0">
                <a:solidFill>
                  <a:srgbClr val="FFFFFF"/>
                </a:solidFill>
              </a:rPr>
              <a:t>гарчати</a:t>
            </a:r>
          </a:p>
        </p:txBody>
      </p:sp>
      <p:cxnSp>
        <p:nvCxnSpPr>
          <p:cNvPr id="14" name="Пряма зі стрілкою 13">
            <a:extLst>
              <a:ext uri="{FF2B5EF4-FFF2-40B4-BE49-F238E27FC236}">
                <a16:creationId xmlns:a16="http://schemas.microsoft.com/office/drawing/2014/main" id="{EC0D82A1-4348-4E61-95B7-87300FC9B6E6}"/>
              </a:ext>
            </a:extLst>
          </p:cNvPr>
          <p:cNvCxnSpPr>
            <a:cxnSpLocks/>
            <a:stCxn id="11" idx="2"/>
          </p:cNvCxnSpPr>
          <p:nvPr/>
        </p:nvCxnSpPr>
        <p:spPr>
          <a:xfrm>
            <a:off x="8386470" y="3259686"/>
            <a:ext cx="727050" cy="1278129"/>
          </a:xfrm>
          <a:prstGeom prst="straightConnector1">
            <a:avLst/>
          </a:prstGeom>
          <a:noFill/>
          <a:ln w="76200" cap="flat" cmpd="sng" algn="ctr">
            <a:solidFill>
              <a:srgbClr val="FF0000"/>
            </a:solidFill>
            <a:prstDash val="solid"/>
            <a:miter lim="800000"/>
            <a:tailEnd type="triangle"/>
          </a:ln>
          <a:effectLst/>
        </p:spPr>
      </p:cxnSp>
      <p:cxnSp>
        <p:nvCxnSpPr>
          <p:cNvPr id="18" name="Пряма зі стрілкою 17">
            <a:extLst>
              <a:ext uri="{FF2B5EF4-FFF2-40B4-BE49-F238E27FC236}">
                <a16:creationId xmlns:a16="http://schemas.microsoft.com/office/drawing/2014/main" id="{2BAF8389-5BEC-460C-85B7-3A8C27F8E7C5}"/>
              </a:ext>
            </a:extLst>
          </p:cNvPr>
          <p:cNvCxnSpPr>
            <a:cxnSpLocks/>
          </p:cNvCxnSpPr>
          <p:nvPr/>
        </p:nvCxnSpPr>
        <p:spPr>
          <a:xfrm flipV="1">
            <a:off x="11300155" y="3259686"/>
            <a:ext cx="495605" cy="954107"/>
          </a:xfrm>
          <a:prstGeom prst="straightConnector1">
            <a:avLst/>
          </a:prstGeom>
          <a:noFill/>
          <a:ln w="7620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1019621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50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250"/>
                                        <p:tgtEl>
                                          <p:spTgt spid="6"/>
                                        </p:tgtEl>
                                      </p:cBhvr>
                                    </p:animEffect>
                                  </p:childTnLst>
                                </p:cTn>
                              </p:par>
                            </p:childTnLst>
                          </p:cTn>
                        </p:par>
                        <p:par>
                          <p:cTn id="12" fill="hold">
                            <p:stCondLst>
                              <p:cond delay="6250"/>
                            </p:stCondLst>
                            <p:childTnLst>
                              <p:par>
                                <p:cTn id="13" presetID="53" presetClass="entr" presetSubtype="16"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Effect transition="in" filter="fade">
                                      <p:cBhvr>
                                        <p:cTn id="17" dur="1000"/>
                                        <p:tgtEl>
                                          <p:spTgt spid="1026"/>
                                        </p:tgtEl>
                                      </p:cBhvr>
                                    </p:animEffect>
                                  </p:childTnLst>
                                </p:cTn>
                              </p:par>
                            </p:childTnLst>
                          </p:cTn>
                        </p:par>
                        <p:par>
                          <p:cTn id="18" fill="hold">
                            <p:stCondLst>
                              <p:cond delay="725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8250"/>
                            </p:stCondLst>
                            <p:childTnLst>
                              <p:par>
                                <p:cTn id="23" presetID="22" presetClass="entr" presetSubtype="1"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1000"/>
                                        <p:tgtEl>
                                          <p:spTgt spid="14"/>
                                        </p:tgtEl>
                                      </p:cBhvr>
                                    </p:animEffect>
                                  </p:childTnLst>
                                </p:cTn>
                              </p:par>
                            </p:childTnLst>
                          </p:cTn>
                        </p:par>
                        <p:par>
                          <p:cTn id="26" fill="hold">
                            <p:stCondLst>
                              <p:cond delay="9250"/>
                            </p:stCondLst>
                            <p:childTnLst>
                              <p:par>
                                <p:cTn id="27" presetID="22" presetClass="entr" presetSubtype="4"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1000"/>
                                        <p:tgtEl>
                                          <p:spTgt spid="18"/>
                                        </p:tgtEl>
                                      </p:cBhvr>
                                    </p:animEffect>
                                  </p:childTnLst>
                                </p:cTn>
                              </p:par>
                            </p:childTnLst>
                          </p:cTn>
                        </p:par>
                        <p:par>
                          <p:cTn id="30" fill="hold">
                            <p:stCondLst>
                              <p:cond delay="1025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Опис методів</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Методи можуть змінювати значення властивостей (атрибутів) об’єкта, виконувати інші дії над об’єктами.</a:t>
            </a:r>
          </a:p>
        </p:txBody>
      </p:sp>
      <p:sp>
        <p:nvSpPr>
          <p:cNvPr id="6" name="TextBox 5">
            <a:extLst>
              <a:ext uri="{FF2B5EF4-FFF2-40B4-BE49-F238E27FC236}">
                <a16:creationId xmlns:a16="http://schemas.microsoft.com/office/drawing/2014/main" id="{93ADF098-6E78-4F46-9A41-EAEF017E693B}"/>
              </a:ext>
            </a:extLst>
          </p:cNvPr>
          <p:cNvSpPr txBox="1"/>
          <p:nvPr/>
        </p:nvSpPr>
        <p:spPr>
          <a:xfrm>
            <a:off x="72008" y="2916016"/>
            <a:ext cx="12050142" cy="584775"/>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ctr" fontAlgn="base">
              <a:spcBef>
                <a:spcPct val="0"/>
              </a:spcBef>
              <a:spcAft>
                <a:spcPct val="0"/>
              </a:spcAft>
              <a:defRPr/>
            </a:pPr>
            <a:r>
              <a:rPr lang="en-US" sz="3200" b="1" kern="0" dirty="0">
                <a:solidFill>
                  <a:srgbClr val="FFFFFF"/>
                </a:solidFill>
              </a:rPr>
              <a:t>def </a:t>
            </a:r>
            <a:r>
              <a:rPr lang="uk-UA" sz="3200" b="1" kern="0" dirty="0" err="1">
                <a:solidFill>
                  <a:srgbClr val="FFFFFF"/>
                </a:solidFill>
              </a:rPr>
              <a:t>ім’я_методу</a:t>
            </a:r>
            <a:r>
              <a:rPr lang="uk-UA" sz="3200" b="1" kern="0" dirty="0">
                <a:solidFill>
                  <a:srgbClr val="FFFFFF"/>
                </a:solidFill>
              </a:rPr>
              <a:t>(</a:t>
            </a:r>
            <a:r>
              <a:rPr lang="en-US" sz="3200" b="1" kern="0" dirty="0">
                <a:solidFill>
                  <a:srgbClr val="FFFFFF"/>
                </a:solidFill>
              </a:rPr>
              <a:t>self, &lt;</a:t>
            </a:r>
            <a:r>
              <a:rPr lang="uk-UA" sz="3200" b="1" kern="0" dirty="0">
                <a:solidFill>
                  <a:srgbClr val="FFFFFF"/>
                </a:solidFill>
              </a:rPr>
              <a:t>перелік параметрів&gt;):</a:t>
            </a:r>
          </a:p>
        </p:txBody>
      </p:sp>
      <p:sp>
        <p:nvSpPr>
          <p:cNvPr id="7" name="TextBox 6">
            <a:extLst>
              <a:ext uri="{FF2B5EF4-FFF2-40B4-BE49-F238E27FC236}">
                <a16:creationId xmlns:a16="http://schemas.microsoft.com/office/drawing/2014/main" id="{758D0C27-B230-42D0-A6BC-0F449C12174A}"/>
              </a:ext>
            </a:extLst>
          </p:cNvPr>
          <p:cNvSpPr txBox="1"/>
          <p:nvPr/>
        </p:nvSpPr>
        <p:spPr>
          <a:xfrm>
            <a:off x="72008" y="3638387"/>
            <a:ext cx="12050142" cy="954107"/>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Замість параметра </a:t>
            </a:r>
            <a:r>
              <a:rPr lang="en-US" sz="2800" b="1" i="1" kern="0" dirty="0">
                <a:solidFill>
                  <a:srgbClr val="FFFF00"/>
                </a:solidFill>
              </a:rPr>
              <a:t>self</a:t>
            </a:r>
            <a:r>
              <a:rPr lang="en-US" sz="2800" b="1" i="1" kern="0" dirty="0">
                <a:solidFill>
                  <a:srgbClr val="FFFFFF"/>
                </a:solidFill>
              </a:rPr>
              <a:t> </a:t>
            </a:r>
            <a:r>
              <a:rPr lang="uk-UA" sz="2800" b="1" i="1" kern="0" dirty="0">
                <a:solidFill>
                  <a:srgbClr val="FFFFFF"/>
                </a:solidFill>
              </a:rPr>
              <a:t>у разі виконання методу підставляється ім’я конкретного об’єкта.</a:t>
            </a:r>
          </a:p>
        </p:txBody>
      </p:sp>
      <p:sp>
        <p:nvSpPr>
          <p:cNvPr id="8" name="TextBox 7">
            <a:extLst>
              <a:ext uri="{FF2B5EF4-FFF2-40B4-BE49-F238E27FC236}">
                <a16:creationId xmlns:a16="http://schemas.microsoft.com/office/drawing/2014/main" id="{A066F4A7-D934-4E0D-8E9E-5F0A973B0C9F}"/>
              </a:ext>
            </a:extLst>
          </p:cNvPr>
          <p:cNvSpPr txBox="1"/>
          <p:nvPr/>
        </p:nvSpPr>
        <p:spPr>
          <a:xfrm>
            <a:off x="72008" y="2271833"/>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00"/>
                </a:solidFill>
              </a:rPr>
              <a:t>Синтаксис заголовка методу</a:t>
            </a:r>
            <a:r>
              <a:rPr lang="uk-UA" sz="2800" b="1" i="1" kern="0" dirty="0">
                <a:solidFill>
                  <a:srgbClr val="FFFFFF"/>
                </a:solidFill>
              </a:rPr>
              <a:t>:</a:t>
            </a:r>
          </a:p>
        </p:txBody>
      </p:sp>
    </p:spTree>
    <p:extLst>
      <p:ext uri="{BB962C8B-B14F-4D97-AF65-F5344CB8AC3E}">
        <p14:creationId xmlns:p14="http://schemas.microsoft.com/office/powerpoint/2010/main" val="2474728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Опис методів</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Ми вже створили клас </a:t>
            </a:r>
            <a:r>
              <a:rPr lang="uk-UA" sz="2800" b="1" i="1" kern="0" dirty="0" err="1">
                <a:solidFill>
                  <a:srgbClr val="FFFF00"/>
                </a:solidFill>
              </a:rPr>
              <a:t>Dog</a:t>
            </a:r>
            <a:r>
              <a:rPr lang="uk-UA" sz="2800" b="1" i="1" kern="0" dirty="0">
                <a:solidFill>
                  <a:srgbClr val="FFFFFF"/>
                </a:solidFill>
              </a:rPr>
              <a:t>. Відомо, що більшість собак вміють сідати й подавати голос за командою. Включимо в клас  </a:t>
            </a:r>
            <a:r>
              <a:rPr lang="uk-UA" sz="2800" b="1" i="1" kern="0" dirty="0" err="1">
                <a:solidFill>
                  <a:srgbClr val="FFFF00"/>
                </a:solidFill>
              </a:rPr>
              <a:t>Dog</a:t>
            </a:r>
            <a:r>
              <a:rPr lang="uk-UA" sz="2800" b="1" i="1" kern="0" dirty="0">
                <a:solidFill>
                  <a:srgbClr val="FFFFFF"/>
                </a:solidFill>
              </a:rPr>
              <a:t> два види дій (сідати й  подавати голос).</a:t>
            </a:r>
          </a:p>
        </p:txBody>
      </p:sp>
      <p:sp>
        <p:nvSpPr>
          <p:cNvPr id="6" name="TextBox 5">
            <a:extLst>
              <a:ext uri="{FF2B5EF4-FFF2-40B4-BE49-F238E27FC236}">
                <a16:creationId xmlns:a16="http://schemas.microsoft.com/office/drawing/2014/main" id="{7E698152-DB73-455C-8150-72768174DCCF}"/>
              </a:ext>
            </a:extLst>
          </p:cNvPr>
          <p:cNvSpPr txBox="1"/>
          <p:nvPr/>
        </p:nvSpPr>
        <p:spPr>
          <a:xfrm>
            <a:off x="72008" y="3127163"/>
            <a:ext cx="12050142" cy="3293209"/>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just" fontAlgn="base">
              <a:spcBef>
                <a:spcPct val="0"/>
              </a:spcBef>
              <a:spcAft>
                <a:spcPct val="0"/>
              </a:spcAft>
              <a:defRPr/>
            </a:pPr>
            <a:r>
              <a:rPr lang="en-US" sz="2600" b="1" kern="0" dirty="0">
                <a:solidFill>
                  <a:srgbClr val="FFFFFF"/>
                </a:solidFill>
              </a:rPr>
              <a:t>class Dog(): </a:t>
            </a: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def _</a:t>
            </a:r>
            <a:r>
              <a:rPr lang="uk-UA" sz="2600" b="1" kern="0" dirty="0">
                <a:solidFill>
                  <a:srgbClr val="FFFFFF"/>
                </a:solidFill>
              </a:rPr>
              <a:t> </a:t>
            </a:r>
            <a:r>
              <a:rPr lang="en-US" sz="2600" b="1" kern="0" dirty="0">
                <a:solidFill>
                  <a:srgbClr val="FFFFFF"/>
                </a:solidFill>
              </a:rPr>
              <a:t>_</a:t>
            </a:r>
            <a:r>
              <a:rPr lang="en-US" sz="2600" b="1" kern="0" dirty="0" err="1">
                <a:solidFill>
                  <a:srgbClr val="FFFFFF"/>
                </a:solidFill>
              </a:rPr>
              <a:t>init</a:t>
            </a:r>
            <a:r>
              <a:rPr lang="en-US" sz="2600" b="1" kern="0" dirty="0">
                <a:solidFill>
                  <a:srgbClr val="FFFFFF"/>
                </a:solidFill>
              </a:rPr>
              <a:t>_</a:t>
            </a:r>
            <a:r>
              <a:rPr lang="uk-UA" sz="2600" b="1" kern="0" dirty="0">
                <a:solidFill>
                  <a:srgbClr val="FFFFFF"/>
                </a:solidFill>
              </a:rPr>
              <a:t> </a:t>
            </a:r>
            <a:r>
              <a:rPr lang="en-US" sz="2600" b="1" kern="0" dirty="0">
                <a:solidFill>
                  <a:srgbClr val="FFFFFF"/>
                </a:solidFill>
              </a:rPr>
              <a:t>_(self, name, age):</a:t>
            </a:r>
          </a:p>
          <a:p>
            <a:pPr lvl="0" algn="just" fontAlgn="base">
              <a:spcBef>
                <a:spcPct val="0"/>
              </a:spcBef>
              <a:spcAft>
                <a:spcPct val="0"/>
              </a:spcAft>
              <a:defRPr/>
            </a:pPr>
            <a:r>
              <a:rPr lang="en-US" sz="2600" b="1" kern="0" dirty="0">
                <a:solidFill>
                  <a:srgbClr val="FFFFFF"/>
                </a:solidFill>
              </a:rPr>
              <a:t>  </a:t>
            </a:r>
            <a:r>
              <a:rPr lang="uk-UA" sz="2600" b="1" kern="0" dirty="0">
                <a:solidFill>
                  <a:srgbClr val="FFFFFF"/>
                </a:solidFill>
              </a:rPr>
              <a:t>            </a:t>
            </a:r>
            <a:r>
              <a:rPr lang="en-US" sz="2600" b="1" kern="0" dirty="0">
                <a:solidFill>
                  <a:srgbClr val="FFFFFF"/>
                </a:solidFill>
              </a:rPr>
              <a:t>self.name = name </a:t>
            </a:r>
          </a:p>
          <a:p>
            <a:pPr lvl="0" algn="just" fontAlgn="base">
              <a:spcBef>
                <a:spcPct val="0"/>
              </a:spcBef>
              <a:spcAft>
                <a:spcPct val="0"/>
              </a:spcAft>
              <a:defRPr/>
            </a:pPr>
            <a:r>
              <a:rPr lang="en-US" sz="2600" b="1" kern="0" dirty="0">
                <a:solidFill>
                  <a:srgbClr val="FFFFFF"/>
                </a:solidFill>
              </a:rPr>
              <a:t>   </a:t>
            </a:r>
            <a:r>
              <a:rPr lang="uk-UA" sz="2600" b="1" kern="0" dirty="0">
                <a:solidFill>
                  <a:srgbClr val="FFFFFF"/>
                </a:solidFill>
              </a:rPr>
              <a:t>           </a:t>
            </a:r>
            <a:r>
              <a:rPr lang="en-US" sz="2600" b="1" kern="0" dirty="0" err="1">
                <a:solidFill>
                  <a:srgbClr val="FFFFFF"/>
                </a:solidFill>
              </a:rPr>
              <a:t>self.age</a:t>
            </a:r>
            <a:r>
              <a:rPr lang="en-US" sz="2600" b="1" kern="0" dirty="0">
                <a:solidFill>
                  <a:srgbClr val="FFFFFF"/>
                </a:solidFill>
              </a:rPr>
              <a:t> = age</a:t>
            </a:r>
            <a:endParaRPr lang="uk-UA" sz="2600" b="1" kern="0" dirty="0">
              <a:solidFill>
                <a:srgbClr val="FFFFFF"/>
              </a:solidFill>
            </a:endParaRP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def sit(self ):          # </a:t>
            </a:r>
            <a:r>
              <a:rPr lang="uk-UA" sz="2600" b="1" kern="0" dirty="0">
                <a:solidFill>
                  <a:srgbClr val="FFFFFF"/>
                </a:solidFill>
              </a:rPr>
              <a:t>Собака сідає за командою</a:t>
            </a: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print(self.name(), ' </a:t>
            </a:r>
            <a:r>
              <a:rPr lang="uk-UA" sz="2600" b="1" kern="0" dirty="0">
                <a:solidFill>
                  <a:srgbClr val="FFFFFF"/>
                </a:solidFill>
              </a:rPr>
              <a:t>сідає.')</a:t>
            </a: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def </a:t>
            </a:r>
            <a:r>
              <a:rPr lang="en-US" sz="2600" b="1" kern="0" dirty="0" err="1">
                <a:solidFill>
                  <a:srgbClr val="FFFFFF"/>
                </a:solidFill>
              </a:rPr>
              <a:t>vo</a:t>
            </a:r>
            <a:r>
              <a:rPr lang="uk-UA" sz="2600" b="1" kern="0" dirty="0" err="1">
                <a:solidFill>
                  <a:srgbClr val="FFFFFF"/>
                </a:solidFill>
              </a:rPr>
              <a:t>іс</a:t>
            </a:r>
            <a:r>
              <a:rPr lang="en-US" sz="2600" b="1" kern="0" dirty="0">
                <a:solidFill>
                  <a:srgbClr val="FFFFFF"/>
                </a:solidFill>
              </a:rPr>
              <a:t>e(self ):    # </a:t>
            </a:r>
            <a:r>
              <a:rPr lang="uk-UA" sz="2600" b="1" kern="0" dirty="0">
                <a:solidFill>
                  <a:srgbClr val="FFFFFF"/>
                </a:solidFill>
              </a:rPr>
              <a:t>Собака подає голос за командою</a:t>
            </a:r>
          </a:p>
          <a:p>
            <a:pPr lvl="0" algn="just" fontAlgn="base">
              <a:spcBef>
                <a:spcPct val="0"/>
              </a:spcBef>
              <a:spcAft>
                <a:spcPct val="0"/>
              </a:spcAft>
              <a:defRPr/>
            </a:pPr>
            <a:r>
              <a:rPr lang="uk-UA" sz="2600" b="1" kern="0" dirty="0">
                <a:solidFill>
                  <a:srgbClr val="FFFFFF"/>
                </a:solidFill>
              </a:rPr>
              <a:t>             </a:t>
            </a:r>
            <a:r>
              <a:rPr lang="en-US" sz="2600" b="1" kern="0" dirty="0">
                <a:solidFill>
                  <a:srgbClr val="FFFFFF"/>
                </a:solidFill>
              </a:rPr>
              <a:t>print(self.name(), ' </a:t>
            </a:r>
            <a:r>
              <a:rPr lang="uk-UA" sz="2600" b="1" kern="0" dirty="0">
                <a:solidFill>
                  <a:srgbClr val="FFFFFF"/>
                </a:solidFill>
              </a:rPr>
              <a:t>гавкає. Гав-гав!')</a:t>
            </a:r>
          </a:p>
        </p:txBody>
      </p:sp>
      <p:grpSp>
        <p:nvGrpSpPr>
          <p:cNvPr id="13" name="Групувати 12">
            <a:extLst>
              <a:ext uri="{FF2B5EF4-FFF2-40B4-BE49-F238E27FC236}">
                <a16:creationId xmlns:a16="http://schemas.microsoft.com/office/drawing/2014/main" id="{76242605-4D5E-4DA4-A3F9-32954D6C7326}"/>
              </a:ext>
            </a:extLst>
          </p:cNvPr>
          <p:cNvGrpSpPr/>
          <p:nvPr/>
        </p:nvGrpSpPr>
        <p:grpSpPr>
          <a:xfrm>
            <a:off x="7825205" y="3127163"/>
            <a:ext cx="3716555" cy="1517859"/>
            <a:chOff x="7825205" y="3127163"/>
            <a:chExt cx="3716555" cy="1517859"/>
          </a:xfrm>
        </p:grpSpPr>
        <p:sp>
          <p:nvSpPr>
            <p:cNvPr id="9" name="Прямокутник 8">
              <a:extLst>
                <a:ext uri="{FF2B5EF4-FFF2-40B4-BE49-F238E27FC236}">
                  <a16:creationId xmlns:a16="http://schemas.microsoft.com/office/drawing/2014/main" id="{EB099C72-21D4-45AC-B97D-5FCAB119327E}"/>
                </a:ext>
              </a:extLst>
            </p:cNvPr>
            <p:cNvSpPr/>
            <p:nvPr/>
          </p:nvSpPr>
          <p:spPr>
            <a:xfrm>
              <a:off x="7825205" y="3127163"/>
              <a:ext cx="3716555" cy="15178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defRPr/>
              </a:pPr>
              <a:r>
                <a:rPr lang="en-US" sz="2600" b="1" kern="0" dirty="0">
                  <a:solidFill>
                    <a:srgbClr val="FFFFFF"/>
                  </a:solidFill>
                </a:rPr>
                <a:t>def sit(self ):</a:t>
              </a:r>
              <a:endParaRPr lang="uk-UA" sz="2600" b="1" kern="0" dirty="0">
                <a:solidFill>
                  <a:srgbClr val="FFFFFF"/>
                </a:solidFill>
              </a:endParaRPr>
            </a:p>
            <a:p>
              <a:pPr lvl="0" fontAlgn="base">
                <a:spcBef>
                  <a:spcPct val="0"/>
                </a:spcBef>
                <a:spcAft>
                  <a:spcPct val="0"/>
                </a:spcAft>
                <a:defRPr/>
              </a:pPr>
              <a:r>
                <a:rPr lang="uk-UA" sz="2600" b="1" kern="0" dirty="0">
                  <a:solidFill>
                    <a:srgbClr val="FFFFFF"/>
                  </a:solidFill>
                </a:rPr>
                <a:t>           …...</a:t>
              </a:r>
            </a:p>
            <a:p>
              <a:pPr lvl="0" fontAlgn="base">
                <a:spcBef>
                  <a:spcPct val="0"/>
                </a:spcBef>
                <a:spcAft>
                  <a:spcPct val="0"/>
                </a:spcAft>
                <a:defRPr/>
              </a:pPr>
              <a:r>
                <a:rPr lang="en-US" sz="2600" b="1" kern="0" dirty="0">
                  <a:solidFill>
                    <a:srgbClr val="FFFFFF"/>
                  </a:solidFill>
                </a:rPr>
                <a:t>      </a:t>
              </a:r>
              <a:r>
                <a:rPr lang="en-US" sz="2600" b="1" kern="0" dirty="0" err="1">
                  <a:solidFill>
                    <a:srgbClr val="FFFFFF"/>
                  </a:solidFill>
                </a:rPr>
                <a:t>my_dog.list</a:t>
              </a:r>
              <a:r>
                <a:rPr lang="en-US" sz="2600" b="1" kern="0" dirty="0">
                  <a:solidFill>
                    <a:srgbClr val="FFFFFF"/>
                  </a:solidFill>
                </a:rPr>
                <a:t>()</a:t>
              </a:r>
              <a:endParaRPr lang="uk-UA" sz="2600" b="1" kern="0" dirty="0">
                <a:solidFill>
                  <a:srgbClr val="FFFFFF"/>
                </a:solidFill>
              </a:endParaRPr>
            </a:p>
          </p:txBody>
        </p:sp>
        <p:cxnSp>
          <p:nvCxnSpPr>
            <p:cNvPr id="10" name="Пряма зі стрілкою 9">
              <a:extLst>
                <a:ext uri="{FF2B5EF4-FFF2-40B4-BE49-F238E27FC236}">
                  <a16:creationId xmlns:a16="http://schemas.microsoft.com/office/drawing/2014/main" id="{5E63CBA9-E30D-4AA9-B95B-D27DCB2B0E48}"/>
                </a:ext>
              </a:extLst>
            </p:cNvPr>
            <p:cNvCxnSpPr>
              <a:cxnSpLocks/>
            </p:cNvCxnSpPr>
            <p:nvPr/>
          </p:nvCxnSpPr>
          <p:spPr>
            <a:xfrm flipV="1">
              <a:off x="8940800" y="3686825"/>
              <a:ext cx="579120" cy="458456"/>
            </a:xfrm>
            <a:prstGeom prst="straightConnector1">
              <a:avLst/>
            </a:prstGeom>
            <a:noFill/>
            <a:ln w="76200" cap="flat" cmpd="sng" algn="ctr">
              <a:solidFill>
                <a:srgbClr val="FF0000"/>
              </a:solidFill>
              <a:prstDash val="solid"/>
              <a:miter lim="800000"/>
              <a:tailEnd type="triangle"/>
            </a:ln>
            <a:effectLst/>
          </p:spPr>
        </p:cxnSp>
      </p:grpSp>
    </p:spTree>
    <p:extLst>
      <p:ext uri="{BB962C8B-B14F-4D97-AF65-F5344CB8AC3E}">
        <p14:creationId xmlns:p14="http://schemas.microsoft.com/office/powerpoint/2010/main" val="2660682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Effect transition="in" filter="fade">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Опис методів</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У класі </a:t>
            </a:r>
            <a:r>
              <a:rPr lang="en-US" sz="2800" b="1" i="1" kern="0" dirty="0">
                <a:solidFill>
                  <a:srgbClr val="FFFF00"/>
                </a:solidFill>
              </a:rPr>
              <a:t>Dog</a:t>
            </a:r>
            <a:r>
              <a:rPr lang="en-US" sz="2800" b="1" i="1" kern="0" dirty="0">
                <a:solidFill>
                  <a:srgbClr val="FFFFFF"/>
                </a:solidFill>
              </a:rPr>
              <a:t> </a:t>
            </a:r>
            <a:r>
              <a:rPr lang="uk-UA" sz="2800" b="1" i="1" kern="0" dirty="0">
                <a:solidFill>
                  <a:srgbClr val="FFFFFF"/>
                </a:solidFill>
              </a:rPr>
              <a:t>ми визначили два методи:</a:t>
            </a:r>
            <a:endParaRPr lang="en-US" sz="2800" b="1" i="1" kern="0" dirty="0">
              <a:solidFill>
                <a:srgbClr val="FFFFFF"/>
              </a:solidFill>
            </a:endParaRPr>
          </a:p>
        </p:txBody>
      </p:sp>
      <p:sp>
        <p:nvSpPr>
          <p:cNvPr id="6" name="Прямокутник 5">
            <a:extLst>
              <a:ext uri="{FF2B5EF4-FFF2-40B4-BE49-F238E27FC236}">
                <a16:creationId xmlns:a16="http://schemas.microsoft.com/office/drawing/2014/main" id="{02476405-1D92-4A4A-83ED-537D1FF19A0A}"/>
              </a:ext>
            </a:extLst>
          </p:cNvPr>
          <p:cNvSpPr/>
          <p:nvPr/>
        </p:nvSpPr>
        <p:spPr>
          <a:xfrm>
            <a:off x="74164" y="1852624"/>
            <a:ext cx="4977513" cy="129266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en-US" sz="4000" b="1" kern="0" dirty="0">
                <a:solidFill>
                  <a:srgbClr val="FFFF00"/>
                </a:solidFill>
              </a:rPr>
              <a:t>sit()</a:t>
            </a:r>
            <a:endParaRPr lang="uk-UA" sz="4000" b="1" kern="0" dirty="0">
              <a:solidFill>
                <a:srgbClr val="FFFFFF"/>
              </a:solidFill>
            </a:endParaRPr>
          </a:p>
        </p:txBody>
      </p:sp>
      <p:sp>
        <p:nvSpPr>
          <p:cNvPr id="7" name="Прямокутник 6">
            <a:extLst>
              <a:ext uri="{FF2B5EF4-FFF2-40B4-BE49-F238E27FC236}">
                <a16:creationId xmlns:a16="http://schemas.microsoft.com/office/drawing/2014/main" id="{31A81675-F539-4839-88ED-A599CD00E8C2}"/>
              </a:ext>
            </a:extLst>
          </p:cNvPr>
          <p:cNvSpPr/>
          <p:nvPr/>
        </p:nvSpPr>
        <p:spPr>
          <a:xfrm>
            <a:off x="7144637" y="1852624"/>
            <a:ext cx="4977513" cy="129266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en-US" sz="4000" b="1" kern="0" dirty="0" err="1">
                <a:solidFill>
                  <a:srgbClr val="FFFF00"/>
                </a:solidFill>
              </a:rPr>
              <a:t>vo</a:t>
            </a:r>
            <a:r>
              <a:rPr lang="uk-UA" sz="4000" b="1" kern="0" dirty="0" err="1">
                <a:solidFill>
                  <a:srgbClr val="FFFF00"/>
                </a:solidFill>
              </a:rPr>
              <a:t>іс</a:t>
            </a:r>
            <a:r>
              <a:rPr lang="en-US" sz="4000" b="1" kern="0" dirty="0">
                <a:solidFill>
                  <a:srgbClr val="FFFF00"/>
                </a:solidFill>
              </a:rPr>
              <a:t>e()</a:t>
            </a:r>
            <a:endParaRPr lang="uk-UA" sz="4000" b="1" kern="0" dirty="0">
              <a:solidFill>
                <a:srgbClr val="FFFFFF"/>
              </a:solidFill>
            </a:endParaRPr>
          </a:p>
        </p:txBody>
      </p:sp>
      <p:sp>
        <p:nvSpPr>
          <p:cNvPr id="8" name="TextBox 7">
            <a:extLst>
              <a:ext uri="{FF2B5EF4-FFF2-40B4-BE49-F238E27FC236}">
                <a16:creationId xmlns:a16="http://schemas.microsoft.com/office/drawing/2014/main" id="{D30902BA-F7CA-47FB-8FBD-B64D67A4B257}"/>
              </a:ext>
            </a:extLst>
          </p:cNvPr>
          <p:cNvSpPr txBox="1"/>
          <p:nvPr/>
        </p:nvSpPr>
        <p:spPr>
          <a:xfrm>
            <a:off x="5174421" y="2206566"/>
            <a:ext cx="1849630" cy="584775"/>
          </a:xfrm>
          <a:prstGeom prst="rect">
            <a:avLst/>
          </a:prstGeom>
          <a:solidFill>
            <a:srgbClr val="7030A0"/>
          </a:solidFill>
          <a:ln>
            <a:noFill/>
          </a:ln>
          <a:effectLst>
            <a:outerShdw blurRad="57150" dist="19050" dir="5400000" algn="ctr" rotWithShape="0">
              <a:srgbClr val="000000">
                <a:alpha val="63000"/>
              </a:srgbClr>
            </a:outerShdw>
          </a:effectLst>
        </p:spPr>
        <p:txBody>
          <a:bodyPr wrap="square" rtlCol="0">
            <a:spAutoFit/>
          </a:bodyPr>
          <a:lstStyle/>
          <a:p>
            <a:pPr lvl="0" algn="ctr" fontAlgn="base">
              <a:spcBef>
                <a:spcPct val="0"/>
              </a:spcBef>
              <a:spcAft>
                <a:spcPct val="0"/>
              </a:spcAft>
              <a:defRPr/>
            </a:pPr>
            <a:r>
              <a:rPr lang="uk-UA" sz="3200" b="1" i="1" kern="0" dirty="0">
                <a:solidFill>
                  <a:srgbClr val="FFFFFF"/>
                </a:solidFill>
              </a:rPr>
              <a:t>і</a:t>
            </a:r>
            <a:endParaRPr lang="uk-UA" sz="3200" b="1" i="1" kern="0" dirty="0">
              <a:solidFill>
                <a:schemeClr val="bg1"/>
              </a:solidFill>
            </a:endParaRPr>
          </a:p>
        </p:txBody>
      </p:sp>
      <p:sp>
        <p:nvSpPr>
          <p:cNvPr id="9" name="TextBox 8">
            <a:extLst>
              <a:ext uri="{FF2B5EF4-FFF2-40B4-BE49-F238E27FC236}">
                <a16:creationId xmlns:a16="http://schemas.microsoft.com/office/drawing/2014/main" id="{7EEA450F-75B4-4D73-8A41-3FE4315C5CAF}"/>
              </a:ext>
            </a:extLst>
          </p:cNvPr>
          <p:cNvSpPr txBox="1"/>
          <p:nvPr/>
        </p:nvSpPr>
        <p:spPr>
          <a:xfrm>
            <a:off x="72008" y="3277924"/>
            <a:ext cx="12050142" cy="2677656"/>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Поки що методи</a:t>
            </a:r>
            <a:r>
              <a:rPr lang="en-US" sz="2800" b="1" i="1" kern="0" dirty="0">
                <a:solidFill>
                  <a:srgbClr val="FFFFFF"/>
                </a:solidFill>
              </a:rPr>
              <a:t> </a:t>
            </a:r>
            <a:r>
              <a:rPr lang="en-US" sz="2800" b="1" i="1" kern="0" dirty="0">
                <a:solidFill>
                  <a:srgbClr val="FFFF00"/>
                </a:solidFill>
              </a:rPr>
              <a:t>sit() </a:t>
            </a:r>
            <a:r>
              <a:rPr lang="uk-UA" sz="2800" b="1" i="1" kern="0" dirty="0">
                <a:solidFill>
                  <a:srgbClr val="FFFFFF"/>
                </a:solidFill>
              </a:rPr>
              <a:t>і </a:t>
            </a:r>
            <a:r>
              <a:rPr lang="en-US" sz="2800" b="1" i="1" kern="0" dirty="0" err="1">
                <a:solidFill>
                  <a:srgbClr val="FFFF00"/>
                </a:solidFill>
              </a:rPr>
              <a:t>vo</a:t>
            </a:r>
            <a:r>
              <a:rPr lang="uk-UA" sz="2800" b="1" i="1" kern="0" dirty="0" err="1">
                <a:solidFill>
                  <a:srgbClr val="FFFF00"/>
                </a:solidFill>
              </a:rPr>
              <a:t>іс</a:t>
            </a:r>
            <a:r>
              <a:rPr lang="en-US" sz="2800" b="1" i="1" kern="0" dirty="0">
                <a:solidFill>
                  <a:srgbClr val="FFFF00"/>
                </a:solidFill>
              </a:rPr>
              <a:t>e() </a:t>
            </a:r>
            <a:r>
              <a:rPr lang="uk-UA" sz="2800" b="1" i="1" kern="0" dirty="0">
                <a:solidFill>
                  <a:srgbClr val="FFFFFF"/>
                </a:solidFill>
              </a:rPr>
              <a:t>обмежуються простим виведенням повідомлення про те, що собака сідає або гавкає. Оскільки цим методам не потрібна додаткова інформація (кличка або вік), вони визначаються з єдиним параметром </a:t>
            </a:r>
            <a:r>
              <a:rPr lang="en-US" sz="2800" b="1" i="1" kern="0" dirty="0">
                <a:solidFill>
                  <a:srgbClr val="FFFF00"/>
                </a:solidFill>
              </a:rPr>
              <a:t>self</a:t>
            </a:r>
            <a:r>
              <a:rPr lang="en-US" sz="2800" b="1" i="1" kern="0" dirty="0">
                <a:solidFill>
                  <a:srgbClr val="FFFFFF"/>
                </a:solidFill>
              </a:rPr>
              <a:t>. </a:t>
            </a:r>
            <a:r>
              <a:rPr lang="uk-UA" sz="2800" b="1" i="1" kern="0" dirty="0">
                <a:solidFill>
                  <a:srgbClr val="FFFFFF"/>
                </a:solidFill>
              </a:rPr>
              <a:t>Екземпляри, які будуть створені пізніше, зможуть викликати ці методи.</a:t>
            </a:r>
            <a:endParaRPr lang="en-US" sz="2800" b="1" i="1" kern="0" dirty="0">
              <a:solidFill>
                <a:srgbClr val="FFFFFF"/>
              </a:solidFill>
            </a:endParaRPr>
          </a:p>
        </p:txBody>
      </p:sp>
    </p:spTree>
    <p:extLst>
      <p:ext uri="{BB962C8B-B14F-4D97-AF65-F5344CB8AC3E}">
        <p14:creationId xmlns:p14="http://schemas.microsoft.com/office/powerpoint/2010/main" val="1152222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30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Effect transition="in" filter="fade">
                                      <p:cBhvr>
                                        <p:cTn id="23" dur="1000"/>
                                        <p:tgtEl>
                                          <p:spTgt spid="7"/>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0688" y="162512"/>
            <a:ext cx="9053954" cy="532820"/>
          </a:xfrm>
        </p:spPr>
        <p:txBody>
          <a:bodyPr>
            <a:noAutofit/>
          </a:bodyPr>
          <a:lstStyle/>
          <a:p>
            <a:r>
              <a:rPr lang="uk-UA" dirty="0"/>
              <a:t>Виклик методів</a:t>
            </a:r>
          </a:p>
        </p:txBody>
      </p:sp>
      <p:pic>
        <p:nvPicPr>
          <p:cNvPr id="4" name="Picture 60" descr="3D_2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3" y="11"/>
            <a:ext cx="1295400" cy="1801813"/>
          </a:xfrm>
          <a:prstGeom prst="rect">
            <a:avLst/>
          </a:prstGeom>
          <a:noFill/>
          <a:ln w="9525">
            <a:noFill/>
            <a:miter lim="800000"/>
            <a:headEnd/>
            <a:tailEnd/>
          </a:ln>
        </p:spPr>
      </p:pic>
      <p:sp>
        <p:nvSpPr>
          <p:cNvPr id="16" name="AutoShape 61">
            <a:extLst>
              <a:ext uri="{FF2B5EF4-FFF2-40B4-BE49-F238E27FC236}">
                <a16:creationId xmlns:a16="http://schemas.microsoft.com/office/drawing/2014/main" id="{001855E2-C921-4A17-BE8E-A97942C2B85A}"/>
              </a:ext>
            </a:extLst>
          </p:cNvPr>
          <p:cNvSpPr>
            <a:spLocks noChangeArrowheads="1"/>
          </p:cNvSpPr>
          <p:nvPr/>
        </p:nvSpPr>
        <p:spPr bwMode="gray">
          <a:xfrm>
            <a:off x="247202" y="476251"/>
            <a:ext cx="900113" cy="395288"/>
          </a:xfrm>
          <a:prstGeom prst="roundRect">
            <a:avLst>
              <a:gd name="adj" fmla="val 50000"/>
            </a:avLst>
          </a:prstGeom>
          <a:solidFill>
            <a:srgbClr val="FFFF00"/>
          </a:solidFill>
          <a:ln w="28575" algn="ctr">
            <a:solidFill>
              <a:srgbClr val="DDDDDD"/>
            </a:solidFill>
            <a:round/>
            <a:headEnd/>
            <a:tailEnd/>
          </a:ln>
        </p:spPr>
        <p:txBody>
          <a:bodyPr anchor="ctr"/>
          <a:lstStyle/>
          <a:p>
            <a:pPr algn="ctr" eaLnBrk="0" hangingPunct="0">
              <a:defRPr/>
            </a:pPr>
            <a:r>
              <a:rPr lang="uk-UA" sz="1200" kern="0" dirty="0">
                <a:solidFill>
                  <a:srgbClr val="000000"/>
                </a:solidFill>
                <a:latin typeface="Times New Roman" pitchFamily="18" charset="0"/>
              </a:rPr>
              <a:t>Розділ </a:t>
            </a:r>
            <a:r>
              <a:rPr lang="uk-UA" sz="1200" kern="0" dirty="0">
                <a:solidFill>
                  <a:srgbClr val="000000"/>
                </a:solidFill>
                <a:latin typeface="Verdana" pitchFamily="34" charset="0"/>
              </a:rPr>
              <a:t>4</a:t>
            </a:r>
            <a:r>
              <a:rPr lang="uk-UA" sz="1200" kern="0" dirty="0">
                <a:solidFill>
                  <a:srgbClr val="000000"/>
                </a:solidFill>
                <a:latin typeface="Times New Roman" pitchFamily="18" charset="0"/>
              </a:rPr>
              <a:t> </a:t>
            </a:r>
            <a:r>
              <a:rPr lang="en-US" sz="1200" kern="0" dirty="0">
                <a:solidFill>
                  <a:srgbClr val="000000"/>
                </a:solidFill>
                <a:latin typeface="Verdana" pitchFamily="34" charset="0"/>
              </a:rPr>
              <a:t>§ </a:t>
            </a:r>
            <a:r>
              <a:rPr lang="uk-UA" sz="1200" kern="0" dirty="0">
                <a:solidFill>
                  <a:srgbClr val="000000"/>
                </a:solidFill>
                <a:latin typeface="Verdana" pitchFamily="34" charset="0"/>
              </a:rPr>
              <a:t>4.2</a:t>
            </a:r>
            <a:endParaRPr lang="en-US" sz="1200" kern="0" dirty="0">
              <a:solidFill>
                <a:srgbClr val="000000"/>
              </a:solidFill>
              <a:latin typeface="Verdana" pitchFamily="34" charset="0"/>
            </a:endParaRPr>
          </a:p>
        </p:txBody>
      </p:sp>
      <p:sp>
        <p:nvSpPr>
          <p:cNvPr id="17" name="TextBox 16">
            <a:extLst>
              <a:ext uri="{FF2B5EF4-FFF2-40B4-BE49-F238E27FC236}">
                <a16:creationId xmlns:a16="http://schemas.microsoft.com/office/drawing/2014/main" id="{7D4530E5-9A8F-4951-9277-6DE42DC4E133}"/>
              </a:ext>
            </a:extLst>
          </p:cNvPr>
          <p:cNvSpPr txBox="1"/>
          <p:nvPr/>
        </p:nvSpPr>
        <p:spPr>
          <a:xfrm>
            <a:off x="72008" y="1196763"/>
            <a:ext cx="12050142" cy="1815882"/>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Методу необхідно «знати», дані якого об’єкта йому потрібно буде опрацьовувати. Для цього йому як перший аргумент передається ім’я екземпляра класу.</a:t>
            </a:r>
          </a:p>
          <a:p>
            <a:pPr lvl="0" indent="457189" algn="just" fontAlgn="base">
              <a:spcBef>
                <a:spcPct val="0"/>
              </a:spcBef>
              <a:spcAft>
                <a:spcPct val="0"/>
              </a:spcAft>
              <a:defRPr/>
            </a:pPr>
            <a:r>
              <a:rPr lang="uk-UA" sz="2800" b="1" i="1" kern="0" dirty="0">
                <a:solidFill>
                  <a:srgbClr val="FFFF00"/>
                </a:solidFill>
              </a:rPr>
              <a:t>Виклик методу для конкретного об’єкта має вигляд</a:t>
            </a:r>
            <a:r>
              <a:rPr lang="uk-UA" sz="2800" b="1" i="1" kern="0" dirty="0">
                <a:solidFill>
                  <a:srgbClr val="FFFFFF"/>
                </a:solidFill>
              </a:rPr>
              <a:t>:</a:t>
            </a:r>
          </a:p>
        </p:txBody>
      </p:sp>
      <p:sp>
        <p:nvSpPr>
          <p:cNvPr id="6" name="TextBox 5">
            <a:extLst>
              <a:ext uri="{FF2B5EF4-FFF2-40B4-BE49-F238E27FC236}">
                <a16:creationId xmlns:a16="http://schemas.microsoft.com/office/drawing/2014/main" id="{300F0F38-D65E-4FF1-8A10-A076B667BAB4}"/>
              </a:ext>
            </a:extLst>
          </p:cNvPr>
          <p:cNvSpPr txBox="1"/>
          <p:nvPr/>
        </p:nvSpPr>
        <p:spPr>
          <a:xfrm>
            <a:off x="70929" y="3157643"/>
            <a:ext cx="12050142" cy="646331"/>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ctr" fontAlgn="base">
              <a:spcBef>
                <a:spcPct val="0"/>
              </a:spcBef>
              <a:spcAft>
                <a:spcPct val="0"/>
              </a:spcAft>
              <a:defRPr/>
            </a:pPr>
            <a:r>
              <a:rPr lang="uk-UA" sz="3600" b="1" kern="0" dirty="0" err="1">
                <a:solidFill>
                  <a:srgbClr val="FFFFFF"/>
                </a:solidFill>
              </a:rPr>
              <a:t>об’єкт.ім’я_методу</a:t>
            </a:r>
            <a:r>
              <a:rPr lang="uk-UA" sz="3600" b="1" kern="0" dirty="0">
                <a:solidFill>
                  <a:srgbClr val="FFFFFF"/>
                </a:solidFill>
              </a:rPr>
              <a:t>(&lt;перелік значень&gt;)</a:t>
            </a:r>
          </a:p>
        </p:txBody>
      </p:sp>
      <p:sp>
        <p:nvSpPr>
          <p:cNvPr id="7" name="TextBox 6">
            <a:extLst>
              <a:ext uri="{FF2B5EF4-FFF2-40B4-BE49-F238E27FC236}">
                <a16:creationId xmlns:a16="http://schemas.microsoft.com/office/drawing/2014/main" id="{1C8AA99E-3E4F-410E-9801-640DE44F54E1}"/>
              </a:ext>
            </a:extLst>
          </p:cNvPr>
          <p:cNvSpPr txBox="1"/>
          <p:nvPr/>
        </p:nvSpPr>
        <p:spPr>
          <a:xfrm>
            <a:off x="70929" y="3948972"/>
            <a:ext cx="12050142" cy="523220"/>
          </a:xfrm>
          <a:prstGeom prst="rect">
            <a:avLst/>
          </a:prstGeom>
          <a:solidFill>
            <a:srgbClr val="19426B"/>
          </a:solidFill>
          <a:ln>
            <a:noFill/>
          </a:ln>
          <a:effectLst>
            <a:outerShdw blurRad="57150" dist="19050" dir="5400000" algn="ctr" rotWithShape="0">
              <a:srgbClr val="000000">
                <a:alpha val="63000"/>
              </a:srgbClr>
            </a:outerShdw>
          </a:effectLst>
        </p:spPr>
        <p:txBody>
          <a:bodyPr wrap="square" rtlCol="0">
            <a:spAutoFit/>
          </a:bodyPr>
          <a:lstStyle/>
          <a:p>
            <a:pPr lvl="0" indent="457189" algn="just" fontAlgn="base">
              <a:spcBef>
                <a:spcPct val="0"/>
              </a:spcBef>
              <a:spcAft>
                <a:spcPct val="0"/>
              </a:spcAft>
              <a:defRPr/>
            </a:pPr>
            <a:r>
              <a:rPr lang="uk-UA" sz="2800" b="1" i="1" kern="0" dirty="0">
                <a:solidFill>
                  <a:srgbClr val="FFFFFF"/>
                </a:solidFill>
              </a:rPr>
              <a:t>Створимо екземпляр </a:t>
            </a:r>
            <a:r>
              <a:rPr lang="en-US" sz="2800" b="1" i="1" kern="0" dirty="0" err="1">
                <a:solidFill>
                  <a:srgbClr val="FFFFFF"/>
                </a:solidFill>
              </a:rPr>
              <a:t>my_dog</a:t>
            </a:r>
            <a:r>
              <a:rPr lang="en-US" sz="2800" b="1" i="1" kern="0" dirty="0">
                <a:solidFill>
                  <a:srgbClr val="FFFFFF"/>
                </a:solidFill>
              </a:rPr>
              <a:t> </a:t>
            </a:r>
            <a:r>
              <a:rPr lang="uk-UA" sz="2800" b="1" i="1" kern="0" dirty="0">
                <a:solidFill>
                  <a:srgbClr val="FFFFFF"/>
                </a:solidFill>
              </a:rPr>
              <a:t>на основі класу  </a:t>
            </a:r>
            <a:r>
              <a:rPr lang="en-US" sz="2800" b="1" i="1" kern="0" dirty="0">
                <a:solidFill>
                  <a:srgbClr val="FFFFFF"/>
                </a:solidFill>
              </a:rPr>
              <a:t>Dog:</a:t>
            </a:r>
          </a:p>
        </p:txBody>
      </p:sp>
      <p:sp>
        <p:nvSpPr>
          <p:cNvPr id="8" name="TextBox 7">
            <a:extLst>
              <a:ext uri="{FF2B5EF4-FFF2-40B4-BE49-F238E27FC236}">
                <a16:creationId xmlns:a16="http://schemas.microsoft.com/office/drawing/2014/main" id="{ED69C2FD-74FA-4016-8493-0B571672EB2A}"/>
              </a:ext>
            </a:extLst>
          </p:cNvPr>
          <p:cNvSpPr txBox="1"/>
          <p:nvPr/>
        </p:nvSpPr>
        <p:spPr>
          <a:xfrm>
            <a:off x="70929" y="4617190"/>
            <a:ext cx="12050142" cy="646331"/>
          </a:xfrm>
          <a:prstGeom prst="rect">
            <a:avLst/>
          </a:prstGeom>
          <a:solidFill>
            <a:srgbClr val="008000"/>
          </a:solidFill>
          <a:ln>
            <a:noFill/>
          </a:ln>
          <a:effectLst>
            <a:outerShdw blurRad="57150" dist="19050" dir="5400000" algn="ctr" rotWithShape="0">
              <a:srgbClr val="000000">
                <a:alpha val="63000"/>
              </a:srgbClr>
            </a:outerShdw>
          </a:effectLst>
        </p:spPr>
        <p:txBody>
          <a:bodyPr wrap="square" rtlCol="0">
            <a:spAutoFit/>
          </a:bodyPr>
          <a:lstStyle/>
          <a:p>
            <a:pPr lvl="0" algn="ctr" fontAlgn="base">
              <a:spcBef>
                <a:spcPct val="0"/>
              </a:spcBef>
              <a:spcAft>
                <a:spcPct val="0"/>
              </a:spcAft>
              <a:defRPr/>
            </a:pPr>
            <a:r>
              <a:rPr lang="en-US" sz="3600" b="1" kern="0" dirty="0" err="1">
                <a:solidFill>
                  <a:srgbClr val="FFFFFF"/>
                </a:solidFill>
              </a:rPr>
              <a:t>my_dog</a:t>
            </a:r>
            <a:r>
              <a:rPr lang="en-US" sz="3600" b="1" kern="0" dirty="0">
                <a:solidFill>
                  <a:srgbClr val="FFFFFF"/>
                </a:solidFill>
              </a:rPr>
              <a:t> = Dog('</a:t>
            </a:r>
            <a:r>
              <a:rPr lang="en-US" sz="3600" b="1" kern="0" dirty="0" err="1">
                <a:solidFill>
                  <a:srgbClr val="FFFFFF"/>
                </a:solidFill>
              </a:rPr>
              <a:t>Рекс</a:t>
            </a:r>
            <a:r>
              <a:rPr lang="en-US" sz="3600" b="1" kern="0" dirty="0">
                <a:solidFill>
                  <a:srgbClr val="FFFFFF"/>
                </a:solidFill>
              </a:rPr>
              <a:t>', 5)</a:t>
            </a:r>
          </a:p>
        </p:txBody>
      </p:sp>
    </p:spTree>
    <p:extLst>
      <p:ext uri="{BB962C8B-B14F-4D97-AF65-F5344CB8AC3E}">
        <p14:creationId xmlns:p14="http://schemas.microsoft.com/office/powerpoint/2010/main" val="3208750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7" grpId="0" animBg="1"/>
      <p:bldP spid="8" grpId="0" animBg="1"/>
    </p:bldLst>
  </p:timing>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Настроювані 1">
      <a:majorFont>
        <a:latin typeface="Verdana"/>
        <a:ea typeface=""/>
        <a:cs typeface=""/>
      </a:majorFont>
      <a:minorFont>
        <a:latin typeface="Verdana"/>
        <a:ea typeface=""/>
        <a:cs typeface=""/>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209194</TotalTime>
  <Words>1028</Words>
  <Application>Microsoft Office PowerPoint</Application>
  <PresentationFormat>Широкий екран</PresentationFormat>
  <Paragraphs>152</Paragraphs>
  <Slides>17</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17</vt:i4>
      </vt:variant>
    </vt:vector>
  </HeadingPairs>
  <TitlesOfParts>
    <vt:vector size="23" baseType="lpstr">
      <vt:lpstr>Arial</vt:lpstr>
      <vt:lpstr>Comic Sans MS</vt:lpstr>
      <vt:lpstr>Times New Roman</vt:lpstr>
      <vt:lpstr>Verdana</vt:lpstr>
      <vt:lpstr>Wingdings</vt:lpstr>
      <vt:lpstr>Тема Office</vt:lpstr>
      <vt:lpstr>Події. Методи</vt:lpstr>
      <vt:lpstr>Поняття події</vt:lpstr>
      <vt:lpstr>Поняття події</vt:lpstr>
      <vt:lpstr>Поняття події</vt:lpstr>
      <vt:lpstr>Поняття події</vt:lpstr>
      <vt:lpstr>Опис методів</vt:lpstr>
      <vt:lpstr>Опис методів</vt:lpstr>
      <vt:lpstr>Опис методів</vt:lpstr>
      <vt:lpstr>Виклик методів</vt:lpstr>
      <vt:lpstr>Виклик методів</vt:lpstr>
      <vt:lpstr>Робота з класами та екземплярами</vt:lpstr>
      <vt:lpstr>Робота з класами та екземплярами</vt:lpstr>
      <vt:lpstr>Робота з класами та екземплярами</vt:lpstr>
      <vt:lpstr>Робота з класами та екземплярами</vt:lpstr>
      <vt:lpstr>Робота з класами та екземплярами</vt:lpstr>
      <vt:lpstr>Робота з класами та екземплярами</vt:lpstr>
      <vt:lpstr>Питання для самоперевірки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Мацаєнко Сергій</dc:creator>
  <cp:lastModifiedBy>Inna</cp:lastModifiedBy>
  <cp:revision>1023</cp:revision>
  <dcterms:created xsi:type="dcterms:W3CDTF">2016-06-06T19:48:43Z</dcterms:created>
  <dcterms:modified xsi:type="dcterms:W3CDTF">2025-04-26T08:24:26Z</dcterms:modified>
</cp:coreProperties>
</file>