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6858000" cx="12192000"/>
  <p:notesSz cx="6858000" cy="12192000"/>
  <p:embeddedFontLst>
    <p:embeddedFont>
      <p:font typeface="Play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9" roundtripDataSignature="AMtx7mjhnucg5JI8CWtNFGWykqljju+Jd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Play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customschemas.google.com/relationships/presentationmetadata" Target="metadata"/><Relationship Id="rId6" Type="http://schemas.openxmlformats.org/officeDocument/2006/relationships/notesMaster" Target="notesMasters/notesMaster1.xml"/><Relationship Id="rId18" Type="http://schemas.openxmlformats.org/officeDocument/2006/relationships/font" Target="fonts/Play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611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611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-228600" y="1524000"/>
            <a:ext cx="7315200" cy="41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1580813"/>
            <a:ext cx="2971800" cy="611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11580813"/>
            <a:ext cx="2971800" cy="611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:notes"/>
          <p:cNvSpPr txBox="1"/>
          <p:nvPr>
            <p:ph idx="1" type="body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:notes"/>
          <p:cNvSpPr/>
          <p:nvPr>
            <p:ph idx="2" type="sldImg"/>
          </p:nvPr>
        </p:nvSpPr>
        <p:spPr>
          <a:xfrm>
            <a:off x="-228600" y="1524000"/>
            <a:ext cx="7315200" cy="41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0:notes"/>
          <p:cNvSpPr txBox="1"/>
          <p:nvPr>
            <p:ph idx="1" type="body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0:notes"/>
          <p:cNvSpPr/>
          <p:nvPr>
            <p:ph idx="2" type="sldImg"/>
          </p:nvPr>
        </p:nvSpPr>
        <p:spPr>
          <a:xfrm>
            <a:off x="-228600" y="1524000"/>
            <a:ext cx="7315200" cy="41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:notes"/>
          <p:cNvSpPr txBox="1"/>
          <p:nvPr>
            <p:ph idx="1" type="body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:notes"/>
          <p:cNvSpPr/>
          <p:nvPr>
            <p:ph idx="2" type="sldImg"/>
          </p:nvPr>
        </p:nvSpPr>
        <p:spPr>
          <a:xfrm>
            <a:off x="-228600" y="1524000"/>
            <a:ext cx="7315200" cy="41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:notes"/>
          <p:cNvSpPr txBox="1"/>
          <p:nvPr>
            <p:ph idx="1" type="body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3:notes"/>
          <p:cNvSpPr/>
          <p:nvPr>
            <p:ph idx="2" type="sldImg"/>
          </p:nvPr>
        </p:nvSpPr>
        <p:spPr>
          <a:xfrm>
            <a:off x="-228600" y="1524000"/>
            <a:ext cx="7315200" cy="41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:notes"/>
          <p:cNvSpPr txBox="1"/>
          <p:nvPr>
            <p:ph idx="1" type="body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4:notes"/>
          <p:cNvSpPr/>
          <p:nvPr>
            <p:ph idx="2" type="sldImg"/>
          </p:nvPr>
        </p:nvSpPr>
        <p:spPr>
          <a:xfrm>
            <a:off x="-228600" y="1524000"/>
            <a:ext cx="7315200" cy="41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5:notes"/>
          <p:cNvSpPr txBox="1"/>
          <p:nvPr>
            <p:ph idx="1" type="body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5:notes"/>
          <p:cNvSpPr/>
          <p:nvPr>
            <p:ph idx="2" type="sldImg"/>
          </p:nvPr>
        </p:nvSpPr>
        <p:spPr>
          <a:xfrm>
            <a:off x="-228600" y="1524000"/>
            <a:ext cx="7315200" cy="41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6:notes"/>
          <p:cNvSpPr txBox="1"/>
          <p:nvPr>
            <p:ph idx="1" type="body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6:notes"/>
          <p:cNvSpPr/>
          <p:nvPr>
            <p:ph idx="2" type="sldImg"/>
          </p:nvPr>
        </p:nvSpPr>
        <p:spPr>
          <a:xfrm>
            <a:off x="-228600" y="1524000"/>
            <a:ext cx="7315200" cy="41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7:notes"/>
          <p:cNvSpPr txBox="1"/>
          <p:nvPr>
            <p:ph idx="1" type="body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7:notes"/>
          <p:cNvSpPr/>
          <p:nvPr>
            <p:ph idx="2" type="sldImg"/>
          </p:nvPr>
        </p:nvSpPr>
        <p:spPr>
          <a:xfrm>
            <a:off x="-228600" y="1524000"/>
            <a:ext cx="7315200" cy="41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8:notes"/>
          <p:cNvSpPr txBox="1"/>
          <p:nvPr>
            <p:ph idx="1" type="body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8:notes"/>
          <p:cNvSpPr/>
          <p:nvPr>
            <p:ph idx="2" type="sldImg"/>
          </p:nvPr>
        </p:nvSpPr>
        <p:spPr>
          <a:xfrm>
            <a:off x="-228600" y="1524000"/>
            <a:ext cx="7315200" cy="41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9:notes"/>
          <p:cNvSpPr txBox="1"/>
          <p:nvPr>
            <p:ph idx="1" type="body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9:notes"/>
          <p:cNvSpPr/>
          <p:nvPr>
            <p:ph idx="2" type="sldImg"/>
          </p:nvPr>
        </p:nvSpPr>
        <p:spPr>
          <a:xfrm>
            <a:off x="-228600" y="1524000"/>
            <a:ext cx="7315200" cy="41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6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0.png"/><Relationship Id="rId3" Type="http://schemas.openxmlformats.org/officeDocument/2006/relationships/image" Target="../media/image5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6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7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7.png"/><Relationship Id="rId3" Type="http://schemas.openxmlformats.org/officeDocument/2006/relationships/image" Target="../media/image7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7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7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0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8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 showMasterSp="0" type="obj">
  <p:cSld name="OBJECT">
    <p:bg>
      <p:bgPr>
        <a:solidFill>
          <a:schemeClr val="lt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/>
          <p:nvPr/>
        </p:nvSpPr>
        <p:spPr>
          <a:xfrm rot="10800000">
            <a:off x="0" y="0"/>
            <a:ext cx="12188952" cy="26670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2"/>
          <p:cNvSpPr txBox="1"/>
          <p:nvPr>
            <p:ph type="title"/>
          </p:nvPr>
        </p:nvSpPr>
        <p:spPr>
          <a:xfrm>
            <a:off x="685800" y="2667000"/>
            <a:ext cx="7493328" cy="1933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Play"/>
              <a:buNone/>
              <a:defRPr b="0" i="0" sz="66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21" name="Google Shape;2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3526" y="715959"/>
            <a:ext cx="3528959" cy="717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5" name="Google Shape;75;p2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6" name="Google Shape;76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Пустой слайд">
  <p:cSld name="13_Пустой слайд">
    <p:bg>
      <p:bgPr>
        <a:solidFill>
          <a:schemeClr val="lt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5400000">
            <a:off x="5644443" y="310447"/>
            <a:ext cx="6858001" cy="623711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4"/>
          <p:cNvSpPr/>
          <p:nvPr/>
        </p:nvSpPr>
        <p:spPr>
          <a:xfrm>
            <a:off x="9210368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‹#›</a:t>
            </a:fld>
            <a:endParaRPr b="0" i="0" sz="12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99" name="Google Shape;99;p14"/>
          <p:cNvSpPr txBox="1"/>
          <p:nvPr>
            <p:ph type="title"/>
          </p:nvPr>
        </p:nvSpPr>
        <p:spPr>
          <a:xfrm>
            <a:off x="625703" y="365291"/>
            <a:ext cx="10728324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obj">
  <p:cSld name="OBJECT">
    <p:bg>
      <p:bgPr>
        <a:solidFill>
          <a:schemeClr val="lt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6"/>
          <p:cNvSpPr/>
          <p:nvPr/>
        </p:nvSpPr>
        <p:spPr>
          <a:xfrm>
            <a:off x="1560575" y="0"/>
            <a:ext cx="10628376" cy="1691639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6"/>
          <p:cNvSpPr txBox="1"/>
          <p:nvPr>
            <p:ph type="ctrTitle"/>
          </p:nvPr>
        </p:nvSpPr>
        <p:spPr>
          <a:xfrm>
            <a:off x="704443" y="257555"/>
            <a:ext cx="10783112" cy="695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6"/>
          <p:cNvSpPr txBox="1"/>
          <p:nvPr>
            <p:ph idx="1" type="subTitle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Google Shape;104;p26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6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6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7"/>
          <p:cNvSpPr txBox="1"/>
          <p:nvPr>
            <p:ph type="title"/>
          </p:nvPr>
        </p:nvSpPr>
        <p:spPr>
          <a:xfrm>
            <a:off x="685800" y="2667000"/>
            <a:ext cx="7493328" cy="1933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6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7"/>
          <p:cNvSpPr txBox="1"/>
          <p:nvPr>
            <p:ph idx="1" type="body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Google Shape;110;p27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7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7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Custom Layout">
  <p:cSld name="6_Custom Layou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-5400001">
            <a:off x="-310445" y="310446"/>
            <a:ext cx="6858001" cy="623711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8"/>
          <p:cNvSpPr txBox="1"/>
          <p:nvPr>
            <p:ph type="title"/>
          </p:nvPr>
        </p:nvSpPr>
        <p:spPr>
          <a:xfrm>
            <a:off x="625703" y="365291"/>
            <a:ext cx="10728324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8"/>
          <p:cNvSpPr/>
          <p:nvPr/>
        </p:nvSpPr>
        <p:spPr>
          <a:xfrm>
            <a:off x="5618214" y="1143000"/>
            <a:ext cx="2489200" cy="5334000"/>
          </a:xfrm>
          <a:prstGeom prst="roundRect">
            <a:avLst>
              <a:gd fmla="val 1035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7" name="Google Shape;117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0558" y="911677"/>
            <a:ext cx="2991442" cy="57966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Custom Layout">
  <p:cSld name="7_Custom Layou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9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29"/>
          <p:cNvSpPr/>
          <p:nvPr/>
        </p:nvSpPr>
        <p:spPr>
          <a:xfrm>
            <a:off x="1930400" y="812618"/>
            <a:ext cx="2489200" cy="5334000"/>
          </a:xfrm>
          <a:prstGeom prst="roundRect">
            <a:avLst>
              <a:gd fmla="val 1035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1" name="Google Shape;121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56758" y="530677"/>
            <a:ext cx="2991442" cy="57966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Пользовательский макет">
  <p:cSld name="4_Пользовательский макет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5400000">
            <a:off x="5644443" y="310447"/>
            <a:ext cx="6858001" cy="623711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30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30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30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127" name="Google Shape;127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03912" y="711770"/>
            <a:ext cx="4135483" cy="56445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Пользовательский макет">
  <p:cSld name="5_Пользовательский макет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5400000">
            <a:off x="5644443" y="310447"/>
            <a:ext cx="6858001" cy="623711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31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31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31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133" name="Google Shape;133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54282" y="1226799"/>
            <a:ext cx="8126494" cy="46285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5" name="Google Shape;25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showMasterSp="0">
  <p:cSld name="Two Content">
    <p:bg>
      <p:bgPr>
        <a:solidFill>
          <a:schemeClr val="lt1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2"/>
          <p:cNvSpPr/>
          <p:nvPr/>
        </p:nvSpPr>
        <p:spPr>
          <a:xfrm>
            <a:off x="0" y="0"/>
            <a:ext cx="12188952" cy="1655063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32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32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32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>
  <p:cSld name="Title Only">
    <p:bg>
      <p:bgPr>
        <a:solidFill>
          <a:schemeClr val="lt1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3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33"/>
          <p:cNvSpPr txBox="1"/>
          <p:nvPr>
            <p:ph type="title"/>
          </p:nvPr>
        </p:nvSpPr>
        <p:spPr>
          <a:xfrm>
            <a:off x="685800" y="2667000"/>
            <a:ext cx="7493328" cy="1933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6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33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33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 showMasterSp="0">
  <p:cSld name="1_Title Only">
    <p:bg>
      <p:bgPr>
        <a:solidFill>
          <a:schemeClr val="lt1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4"/>
          <p:cNvSpPr/>
          <p:nvPr/>
        </p:nvSpPr>
        <p:spPr>
          <a:xfrm rot="10800000">
            <a:off x="0" y="0"/>
            <a:ext cx="12188952" cy="26670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34"/>
          <p:cNvSpPr txBox="1"/>
          <p:nvPr>
            <p:ph type="title"/>
          </p:nvPr>
        </p:nvSpPr>
        <p:spPr>
          <a:xfrm>
            <a:off x="685800" y="2667000"/>
            <a:ext cx="7493328" cy="1933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6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34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34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34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150" name="Google Shape;150;p34"/>
          <p:cNvPicPr preferRelativeResize="0"/>
          <p:nvPr/>
        </p:nvPicPr>
        <p:blipFill rotWithShape="1">
          <a:blip r:embed="rId3">
            <a:alphaModFix/>
          </a:blip>
          <a:srcRect b="33333" l="20281" r="20789" t="33333"/>
          <a:stretch/>
        </p:blipFill>
        <p:spPr>
          <a:xfrm>
            <a:off x="685800" y="685800"/>
            <a:ext cx="1676400" cy="53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Only" showMasterSp="0">
  <p:cSld name="2_Title Only">
    <p:bg>
      <p:bgPr>
        <a:solidFill>
          <a:schemeClr val="lt1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5"/>
          <p:cNvSpPr/>
          <p:nvPr/>
        </p:nvSpPr>
        <p:spPr>
          <a:xfrm>
            <a:off x="0" y="4226560"/>
            <a:ext cx="12188952" cy="26670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35"/>
          <p:cNvSpPr txBox="1"/>
          <p:nvPr>
            <p:ph type="title"/>
          </p:nvPr>
        </p:nvSpPr>
        <p:spPr>
          <a:xfrm>
            <a:off x="685800" y="2667000"/>
            <a:ext cx="7493328" cy="1933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6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35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35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35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Пользовательский макет">
  <p:cSld name="2_Пользовательский макет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6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36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36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61" name="Google Shape;161;p36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36"/>
          <p:cNvSpPr/>
          <p:nvPr/>
        </p:nvSpPr>
        <p:spPr>
          <a:xfrm rot="10800000">
            <a:off x="3048" y="0"/>
            <a:ext cx="12188952" cy="6858000"/>
          </a:xfrm>
          <a:prstGeom prst="rect">
            <a:avLst/>
          </a:prstGeom>
          <a:blipFill rotWithShape="1">
            <a:blip r:embed="rId2">
              <a:alphaModFix amt="30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Пользовательский макет">
  <p:cSld name="1_Пользовательский макет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37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37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37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ользовательский макет">
  <p:cSld name="Пользовательский макет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8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38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38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172" name="Google Shape;172;p38"/>
          <p:cNvPicPr preferRelativeResize="0"/>
          <p:nvPr/>
        </p:nvPicPr>
        <p:blipFill rotWithShape="1">
          <a:blip r:embed="rId2">
            <a:alphaModFix/>
          </a:blip>
          <a:srcRect b="14574" l="29244" r="23998" t="29959"/>
          <a:stretch/>
        </p:blipFill>
        <p:spPr>
          <a:xfrm flipH="1" rot="427144">
            <a:off x="525582" y="-542919"/>
            <a:ext cx="12670191" cy="84673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9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39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39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>
  <p:cSld name="Заголовок и объект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7" name="Google Shape;37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1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19"/>
          <p:cNvSpPr txBox="1"/>
          <p:nvPr>
            <p:ph idx="2" type="body"/>
          </p:nvPr>
        </p:nvSpPr>
        <p:spPr>
          <a:xfrm>
            <a:off x="839788" y="2505074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1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19"/>
          <p:cNvSpPr txBox="1"/>
          <p:nvPr>
            <p:ph idx="4" type="body"/>
          </p:nvPr>
        </p:nvSpPr>
        <p:spPr>
          <a:xfrm>
            <a:off x="6172200" y="2505074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8" name="Google Shape;68;p2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26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13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Google Shape;94;p13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95" name="Google Shape;95;p13"/>
          <p:cNvSpPr txBox="1"/>
          <p:nvPr>
            <p:ph type="title"/>
          </p:nvPr>
        </p:nvSpPr>
        <p:spPr>
          <a:xfrm>
            <a:off x="685800" y="266700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hyperlink" Target="https://www.kaggle.com/competitions/cifar-10/overview" TargetMode="External"/><Relationship Id="rId5" Type="http://schemas.openxmlformats.org/officeDocument/2006/relationships/hyperlink" Target="https://docs.python.org/3/index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Relationship Id="rId5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"/>
          <p:cNvSpPr/>
          <p:nvPr/>
        </p:nvSpPr>
        <p:spPr>
          <a:xfrm>
            <a:off x="685800" y="1628800"/>
            <a:ext cx="10810800" cy="51125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F48"/>
              </a:buClr>
              <a:buSzPts val="5400"/>
              <a:buFont typeface="Play"/>
              <a:buNone/>
            </a:pPr>
            <a:r>
              <a:rPr b="1" i="0" lang="ru-RU" sz="5400" u="none" cap="none" strike="noStrike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Дипломный проект на тему:</a:t>
            </a:r>
            <a:br>
              <a:rPr b="1" i="0" lang="ru-RU" sz="5400" u="none" cap="none" strike="noStrike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</a:br>
            <a:r>
              <a:rPr b="1" i="0" lang="ru-RU" sz="4400" u="none" cap="none" strike="noStrike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«МОДЕЛИ КОМПЬЮТЕРНОГО ЗРЕНИЯ: КЛАССИФИКАЦИЯ ИЗОБРАЖЕНИЙ CIFAR-10»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lay"/>
              <a:buNone/>
            </a:pPr>
            <a:r>
              <a:rPr b="0" i="0" lang="ru-RU" sz="40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Слушатели:</a:t>
            </a:r>
            <a:br>
              <a:rPr b="0" i="0" lang="ru-RU" sz="4000" u="none" cap="none" strike="noStrike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</a:br>
            <a:r>
              <a:rPr b="0" i="0" lang="ru-RU" sz="40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Бобылина Инна </a:t>
            </a:r>
            <a:r>
              <a:rPr lang="ru-RU" sz="40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Владимировна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40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Малахова Елена Владиславовна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40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Бодак Тимофей </a:t>
            </a:r>
            <a:r>
              <a:rPr lang="ru-RU" sz="40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Юрьевич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0"/>
          <p:cNvSpPr/>
          <p:nvPr/>
        </p:nvSpPr>
        <p:spPr>
          <a:xfrm>
            <a:off x="0" y="0"/>
            <a:ext cx="12188952" cy="116738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0"/>
          <p:cNvSpPr txBox="1"/>
          <p:nvPr>
            <p:ph type="title"/>
          </p:nvPr>
        </p:nvSpPr>
        <p:spPr>
          <a:xfrm>
            <a:off x="625703" y="365291"/>
            <a:ext cx="10728324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Список использованных источников</a:t>
            </a:r>
            <a:endParaRPr/>
          </a:p>
        </p:txBody>
      </p:sp>
      <p:sp>
        <p:nvSpPr>
          <p:cNvPr id="283" name="Google Shape;283;p10"/>
          <p:cNvSpPr/>
          <p:nvPr/>
        </p:nvSpPr>
        <p:spPr>
          <a:xfrm>
            <a:off x="753825" y="1818424"/>
            <a:ext cx="10820400" cy="42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651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0" i="0"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10"/>
          <p:cNvSpPr txBox="1"/>
          <p:nvPr>
            <p:ph idx="4294967295" type="sldNum"/>
          </p:nvPr>
        </p:nvSpPr>
        <p:spPr>
          <a:xfrm>
            <a:off x="9264352" y="6354209"/>
            <a:ext cx="280352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10</a:t>
            </a:r>
            <a:endParaRPr/>
          </a:p>
        </p:txBody>
      </p:sp>
      <p:sp>
        <p:nvSpPr>
          <p:cNvPr id="285" name="Google Shape;285;p10"/>
          <p:cNvSpPr/>
          <p:nvPr/>
        </p:nvSpPr>
        <p:spPr>
          <a:xfrm>
            <a:off x="838200" y="1685075"/>
            <a:ext cx="10820400" cy="24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ru-RU" sz="2400" u="sng">
                <a:solidFill>
                  <a:schemeClr val="hlink"/>
                </a:solidFill>
                <a:hlinkClick r:id="rId4"/>
              </a:rPr>
              <a:t>CIFAR-10 - Object Recognition in Images | Kaggle</a:t>
            </a:r>
            <a:endParaRPr sz="2400"/>
          </a:p>
          <a:p>
            <a:pPr indent="-3175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ru-RU" sz="2400">
                <a:solidFill>
                  <a:schemeClr val="dk1"/>
                </a:solidFill>
              </a:rPr>
              <a:t>Лекции на учебной платформе СберУниверситет</a:t>
            </a:r>
            <a:endParaRPr sz="2400"/>
          </a:p>
          <a:p>
            <a:pPr indent="-3175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ru-RU" sz="2400">
                <a:solidFill>
                  <a:schemeClr val="dk1"/>
                </a:solidFill>
              </a:rPr>
              <a:t>www.stackoverflow.com</a:t>
            </a:r>
            <a:endParaRPr b="0" i="0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ru-RU" sz="2400" u="sng">
                <a:solidFill>
                  <a:schemeClr val="hlink"/>
                </a:solidFill>
                <a:hlinkClick r:id="rId5"/>
              </a:rPr>
              <a:t>3.11.1 Documentation (python.org)</a:t>
            </a:r>
            <a:endParaRPr sz="37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10"/>
          <p:cNvSpPr txBox="1"/>
          <p:nvPr/>
        </p:nvSpPr>
        <p:spPr>
          <a:xfrm>
            <a:off x="335360" y="6378575"/>
            <a:ext cx="6768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Бобылина И., Малахова Е., Бодак Т.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"/>
          <p:cNvSpPr/>
          <p:nvPr/>
        </p:nvSpPr>
        <p:spPr>
          <a:xfrm>
            <a:off x="0" y="0"/>
            <a:ext cx="12188952" cy="116738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"/>
          <p:cNvSpPr txBox="1"/>
          <p:nvPr>
            <p:ph type="title"/>
          </p:nvPr>
        </p:nvSpPr>
        <p:spPr>
          <a:xfrm>
            <a:off x="625703" y="365291"/>
            <a:ext cx="10728324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Актуальность темы и ее проблематика</a:t>
            </a:r>
            <a:endParaRPr/>
          </a:p>
        </p:txBody>
      </p:sp>
      <p:sp>
        <p:nvSpPr>
          <p:cNvPr id="188" name="Google Shape;188;p2"/>
          <p:cNvSpPr/>
          <p:nvPr/>
        </p:nvSpPr>
        <p:spPr>
          <a:xfrm>
            <a:off x="685800" y="1532674"/>
            <a:ext cx="10820400" cy="42507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651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"/>
          <p:cNvSpPr/>
          <p:nvPr/>
        </p:nvSpPr>
        <p:spPr>
          <a:xfrm>
            <a:off x="838200" y="1685074"/>
            <a:ext cx="10820400" cy="42507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57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 данной работе мы попытались сравнить различные модели компьютерного зрения, выявить их преимущества, недостатки и определить допустимые сферы применения.</a:t>
            </a:r>
            <a:endParaRPr/>
          </a:p>
          <a:p>
            <a:pPr indent="-457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Для сравнения использовалась полносвязная нейронная сеть (перцептрон), свёрточная нейронная сеть собственной архитектуры, transferLearning предобученных нейронных сетей (VGG11 и ResNer152) и непосредственно обученная нейронная сеть EfficientNet.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"/>
          <p:cNvSpPr txBox="1"/>
          <p:nvPr/>
        </p:nvSpPr>
        <p:spPr>
          <a:xfrm>
            <a:off x="9264352" y="6354209"/>
            <a:ext cx="280352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"/>
          <p:cNvSpPr/>
          <p:nvPr/>
        </p:nvSpPr>
        <p:spPr>
          <a:xfrm>
            <a:off x="0" y="0"/>
            <a:ext cx="12188952" cy="116738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3"/>
          <p:cNvSpPr txBox="1"/>
          <p:nvPr>
            <p:ph type="title"/>
          </p:nvPr>
        </p:nvSpPr>
        <p:spPr>
          <a:xfrm>
            <a:off x="625703" y="365291"/>
            <a:ext cx="10728324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Загрузка и предобработка данных</a:t>
            </a:r>
            <a:endParaRPr/>
          </a:p>
        </p:txBody>
      </p:sp>
      <p:sp>
        <p:nvSpPr>
          <p:cNvPr id="197" name="Google Shape;197;p3"/>
          <p:cNvSpPr/>
          <p:nvPr/>
        </p:nvSpPr>
        <p:spPr>
          <a:xfrm>
            <a:off x="685800" y="1532674"/>
            <a:ext cx="10820400" cy="42507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651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3"/>
          <p:cNvSpPr/>
          <p:nvPr/>
        </p:nvSpPr>
        <p:spPr>
          <a:xfrm>
            <a:off x="838200" y="1685074"/>
            <a:ext cx="10820400" cy="42507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3"/>
          <p:cNvSpPr txBox="1"/>
          <p:nvPr/>
        </p:nvSpPr>
        <p:spPr>
          <a:xfrm>
            <a:off x="335360" y="6378575"/>
            <a:ext cx="67687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Бобылина И., Малахова Е., Бодак Т.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3"/>
          <p:cNvSpPr txBox="1"/>
          <p:nvPr/>
        </p:nvSpPr>
        <p:spPr>
          <a:xfrm>
            <a:off x="533400" y="1762573"/>
            <a:ext cx="10585176" cy="2805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14350" lvl="0" marL="5143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ru-R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Для работы над темой проекта использовали датасет CIFAR – 10. Этот датасет представляет собой данные для мультиклассовой (10) классификации.</a:t>
            </a:r>
            <a:endParaRPr/>
          </a:p>
          <a:p>
            <a:pPr indent="-514350" lvl="0" marL="5143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ru-R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Перед построением моделей провели нормализацию данных и аугментацию.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3"/>
          <p:cNvSpPr txBox="1"/>
          <p:nvPr/>
        </p:nvSpPr>
        <p:spPr>
          <a:xfrm>
            <a:off x="9264352" y="6354209"/>
            <a:ext cx="280352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ru-RU" sz="18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"/>
          <p:cNvSpPr/>
          <p:nvPr/>
        </p:nvSpPr>
        <p:spPr>
          <a:xfrm>
            <a:off x="0" y="0"/>
            <a:ext cx="12188952" cy="116738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4"/>
          <p:cNvSpPr txBox="1"/>
          <p:nvPr>
            <p:ph type="title"/>
          </p:nvPr>
        </p:nvSpPr>
        <p:spPr>
          <a:xfrm>
            <a:off x="625703" y="365291"/>
            <a:ext cx="10728324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Полносвязная нейронная сеть (Перцептрон)</a:t>
            </a:r>
            <a:endParaRPr/>
          </a:p>
        </p:txBody>
      </p:sp>
      <p:sp>
        <p:nvSpPr>
          <p:cNvPr id="208" name="Google Shape;208;p4"/>
          <p:cNvSpPr/>
          <p:nvPr/>
        </p:nvSpPr>
        <p:spPr>
          <a:xfrm>
            <a:off x="685800" y="1532674"/>
            <a:ext cx="10820400" cy="42507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651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0" i="0"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4"/>
          <p:cNvSpPr/>
          <p:nvPr/>
        </p:nvSpPr>
        <p:spPr>
          <a:xfrm>
            <a:off x="838200" y="1685074"/>
            <a:ext cx="9938320" cy="42507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ru-RU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Параметры сети:</a:t>
            </a:r>
            <a:endParaRPr/>
          </a:p>
          <a:p>
            <a:pPr indent="-457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ru-RU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функция активации ReLu</a:t>
            </a:r>
            <a:endParaRPr/>
          </a:p>
          <a:p>
            <a:pPr indent="-457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ru-RU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бач-нормализация</a:t>
            </a:r>
            <a:endParaRPr/>
          </a:p>
          <a:p>
            <a:pPr indent="-457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ru-RU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сжатие тремя слоями 32*32*3 (3072) входа до 10 выходов</a:t>
            </a:r>
            <a:endParaRPr/>
          </a:p>
          <a:p>
            <a:pPr indent="-457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ru-RU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обучение модели 10 эпох</a:t>
            </a:r>
            <a:endParaRPr/>
          </a:p>
          <a:p>
            <a:pPr indent="-457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ru-RU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функция потерь - КроссЭнтропия</a:t>
            </a:r>
            <a:endParaRPr/>
          </a:p>
          <a:p>
            <a:pPr indent="-457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ru-RU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оптимизация градиента – Адам</a:t>
            </a:r>
            <a:endParaRPr/>
          </a:p>
          <a:p>
            <a:pPr indent="0" lvl="0" marL="0" marR="0" rtl="0" algn="just">
              <a:lnSpc>
                <a:spcPct val="2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ru-RU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Качество модели составило 50%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4"/>
          <p:cNvSpPr txBox="1"/>
          <p:nvPr/>
        </p:nvSpPr>
        <p:spPr>
          <a:xfrm>
            <a:off x="335360" y="6378575"/>
            <a:ext cx="67687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Бобылина И., Малахова Е., Бодак Т.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1" name="Google Shape;211;p4"/>
          <p:cNvGrpSpPr/>
          <p:nvPr/>
        </p:nvGrpSpPr>
        <p:grpSpPr>
          <a:xfrm>
            <a:off x="7680176" y="2353466"/>
            <a:ext cx="4417098" cy="3768473"/>
            <a:chOff x="7680176" y="2353466"/>
            <a:chExt cx="4417098" cy="3768473"/>
          </a:xfrm>
        </p:grpSpPr>
        <p:pic>
          <p:nvPicPr>
            <p:cNvPr id="212" name="Google Shape;212;p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680176" y="2353466"/>
              <a:ext cx="4417098" cy="33624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3" name="Google Shape;213;p4"/>
            <p:cNvSpPr txBox="1"/>
            <p:nvPr/>
          </p:nvSpPr>
          <p:spPr>
            <a:xfrm>
              <a:off x="7975713" y="5783385"/>
              <a:ext cx="3826024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-RU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Рис. 1 </a:t>
              </a:r>
              <a:r>
                <a:rPr lang="ru-RU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Метрики модели Перцептрон</a:t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4" name="Google Shape;214;p4"/>
          <p:cNvSpPr txBox="1"/>
          <p:nvPr/>
        </p:nvSpPr>
        <p:spPr>
          <a:xfrm>
            <a:off x="9264352" y="6354209"/>
            <a:ext cx="280352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5"/>
          <p:cNvSpPr/>
          <p:nvPr/>
        </p:nvSpPr>
        <p:spPr>
          <a:xfrm>
            <a:off x="0" y="0"/>
            <a:ext cx="12188952" cy="116738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5"/>
          <p:cNvSpPr txBox="1"/>
          <p:nvPr>
            <p:ph type="title"/>
          </p:nvPr>
        </p:nvSpPr>
        <p:spPr>
          <a:xfrm>
            <a:off x="565606" y="175973"/>
            <a:ext cx="10728324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Свёрточная нейронная сеть</a:t>
            </a:r>
            <a:endParaRPr/>
          </a:p>
        </p:txBody>
      </p:sp>
      <p:sp>
        <p:nvSpPr>
          <p:cNvPr id="221" name="Google Shape;221;p5"/>
          <p:cNvSpPr/>
          <p:nvPr/>
        </p:nvSpPr>
        <p:spPr>
          <a:xfrm>
            <a:off x="685800" y="1532674"/>
            <a:ext cx="10820400" cy="42507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651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0" i="0"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5"/>
          <p:cNvSpPr/>
          <p:nvPr/>
        </p:nvSpPr>
        <p:spPr>
          <a:xfrm>
            <a:off x="600857" y="1167383"/>
            <a:ext cx="11465020" cy="47794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ru-RU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Параметры сверточной нейронной сети собственной архитектуры:</a:t>
            </a:r>
            <a:endParaRPr/>
          </a:p>
          <a:p>
            <a:pPr indent="-457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ru-RU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1-ый слой - свёртка с ядром 5Х5, паддинг 2</a:t>
            </a:r>
            <a:endParaRPr/>
          </a:p>
          <a:p>
            <a:pPr indent="-457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ru-RU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2-ой слой – свёртка с ядром 3Х3, паддинг 1</a:t>
            </a:r>
            <a:endParaRPr/>
          </a:p>
          <a:p>
            <a:pPr indent="-457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ru-RU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бач-нормализация, макспуллинг 2Х2 на каждом слое</a:t>
            </a:r>
            <a:endParaRPr/>
          </a:p>
          <a:p>
            <a:pPr indent="-457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ru-RU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функция активации ReLu в линейном слое</a:t>
            </a:r>
            <a:endParaRPr/>
          </a:p>
          <a:p>
            <a:pPr indent="-457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ru-RU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последний слой – классификация на 10 категорий</a:t>
            </a:r>
            <a:endParaRPr/>
          </a:p>
          <a:p>
            <a:pPr indent="-457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ru-RU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обучение модели 10 эпох</a:t>
            </a:r>
            <a:endParaRPr/>
          </a:p>
          <a:p>
            <a:pPr indent="-457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ru-RU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функция потерь - КроссЭнтропия</a:t>
            </a:r>
            <a:endParaRPr/>
          </a:p>
          <a:p>
            <a:pPr indent="-457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ru-RU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оптимизация градиента – Адам</a:t>
            </a:r>
            <a:endParaRPr/>
          </a:p>
          <a:p>
            <a:pPr indent="0" lvl="0" marL="0" marR="0" rtl="0" algn="just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ru-RU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Качество модели составило 75%</a:t>
            </a:r>
            <a:endParaRPr/>
          </a:p>
          <a:p>
            <a:pPr indent="-330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0" i="0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br>
              <a:rPr b="0" i="0" lang="ru-RU" sz="28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</a:br>
            <a:endParaRPr b="0" i="0"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5"/>
          <p:cNvSpPr txBox="1"/>
          <p:nvPr/>
        </p:nvSpPr>
        <p:spPr>
          <a:xfrm>
            <a:off x="335360" y="6378575"/>
            <a:ext cx="67687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Бобылина И., Малахова Е., Бодак Т.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4" name="Google Shape;224;p5"/>
          <p:cNvGrpSpPr/>
          <p:nvPr/>
        </p:nvGrpSpPr>
        <p:grpSpPr>
          <a:xfrm>
            <a:off x="6608249" y="2996951"/>
            <a:ext cx="5528419" cy="3124988"/>
            <a:chOff x="6608249" y="2996951"/>
            <a:chExt cx="5528419" cy="3124988"/>
          </a:xfrm>
        </p:grpSpPr>
        <p:pic>
          <p:nvPicPr>
            <p:cNvPr id="225" name="Google Shape;225;p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608249" y="2996951"/>
              <a:ext cx="5528419" cy="269366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6" name="Google Shape;226;p5"/>
            <p:cNvSpPr txBox="1"/>
            <p:nvPr/>
          </p:nvSpPr>
          <p:spPr>
            <a:xfrm>
              <a:off x="7392144" y="5783385"/>
              <a:ext cx="440959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-RU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Рис. 2 </a:t>
              </a:r>
              <a:r>
                <a:rPr lang="ru-RU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Метрики свёрточной нейронной сети</a:t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7" name="Google Shape;227;p5"/>
          <p:cNvSpPr txBox="1"/>
          <p:nvPr/>
        </p:nvSpPr>
        <p:spPr>
          <a:xfrm>
            <a:off x="9264352" y="6354209"/>
            <a:ext cx="280352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6"/>
          <p:cNvSpPr/>
          <p:nvPr/>
        </p:nvSpPr>
        <p:spPr>
          <a:xfrm>
            <a:off x="0" y="0"/>
            <a:ext cx="12188952" cy="116738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6"/>
          <p:cNvSpPr txBox="1"/>
          <p:nvPr>
            <p:ph type="title"/>
          </p:nvPr>
        </p:nvSpPr>
        <p:spPr>
          <a:xfrm>
            <a:off x="514780" y="171959"/>
            <a:ext cx="10728324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Предобученные нейронные сети: </a:t>
            </a:r>
            <a:br>
              <a:rPr lang="ru-RU"/>
            </a:br>
            <a:r>
              <a:rPr lang="ru-RU"/>
              <a:t>VGG11, RESNET152 </a:t>
            </a:r>
            <a:endParaRPr/>
          </a:p>
        </p:txBody>
      </p:sp>
      <p:sp>
        <p:nvSpPr>
          <p:cNvPr id="234" name="Google Shape;234;p6"/>
          <p:cNvSpPr/>
          <p:nvPr/>
        </p:nvSpPr>
        <p:spPr>
          <a:xfrm>
            <a:off x="685800" y="1532674"/>
            <a:ext cx="10820400" cy="42507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651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0" i="0"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6"/>
          <p:cNvSpPr/>
          <p:nvPr/>
        </p:nvSpPr>
        <p:spPr>
          <a:xfrm>
            <a:off x="422704" y="1672500"/>
            <a:ext cx="10820400" cy="42507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ru-RU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Параметры предобученных нейронных сетей:</a:t>
            </a:r>
            <a:endParaRPr b="0" i="0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ru-RU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сохранение значений параметров на всех слоях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ru-RU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замена последнего слоя с классфикацией</a:t>
            </a:r>
            <a:endParaRPr/>
          </a:p>
          <a:p>
            <a:pPr indent="-457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ru-RU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обучение модели 10 эпох</a:t>
            </a:r>
            <a:endParaRPr/>
          </a:p>
          <a:p>
            <a:pPr indent="-457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ru-RU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функция потерь – КроссЭнтропия</a:t>
            </a:r>
            <a:endParaRPr/>
          </a:p>
          <a:p>
            <a:pPr indent="-457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ru-RU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оптимизация градиента – стохастический градиентный спуск (показал себя лучше, чем Адам)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6"/>
          <p:cNvSpPr txBox="1"/>
          <p:nvPr/>
        </p:nvSpPr>
        <p:spPr>
          <a:xfrm>
            <a:off x="335360" y="6378575"/>
            <a:ext cx="67687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Бобылина И., Малахова Е., Бодак Т.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6"/>
          <p:cNvSpPr txBox="1"/>
          <p:nvPr/>
        </p:nvSpPr>
        <p:spPr>
          <a:xfrm>
            <a:off x="9264352" y="6354209"/>
            <a:ext cx="280352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7"/>
          <p:cNvSpPr/>
          <p:nvPr/>
        </p:nvSpPr>
        <p:spPr>
          <a:xfrm>
            <a:off x="0" y="0"/>
            <a:ext cx="12188952" cy="116738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7"/>
          <p:cNvSpPr txBox="1"/>
          <p:nvPr>
            <p:ph type="title"/>
          </p:nvPr>
        </p:nvSpPr>
        <p:spPr>
          <a:xfrm>
            <a:off x="625703" y="365291"/>
            <a:ext cx="10728324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Предобученные нейронные сети: </a:t>
            </a:r>
            <a:br>
              <a:rPr lang="ru-RU"/>
            </a:br>
            <a:r>
              <a:rPr lang="ru-RU"/>
              <a:t>VGG11, RESNET152 </a:t>
            </a:r>
            <a:endParaRPr/>
          </a:p>
        </p:txBody>
      </p:sp>
      <p:sp>
        <p:nvSpPr>
          <p:cNvPr id="244" name="Google Shape;244;p7"/>
          <p:cNvSpPr/>
          <p:nvPr/>
        </p:nvSpPr>
        <p:spPr>
          <a:xfrm>
            <a:off x="685800" y="1532674"/>
            <a:ext cx="10820400" cy="42507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651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0" i="0"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7"/>
          <p:cNvSpPr/>
          <p:nvPr/>
        </p:nvSpPr>
        <p:spPr>
          <a:xfrm>
            <a:off x="838200" y="1685074"/>
            <a:ext cx="10820400" cy="42507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7"/>
          <p:cNvSpPr txBox="1"/>
          <p:nvPr/>
        </p:nvSpPr>
        <p:spPr>
          <a:xfrm>
            <a:off x="335360" y="6378575"/>
            <a:ext cx="67687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Бобылина И., Малахова Е., Бодак Т.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7" name="Google Shape;247;p7"/>
          <p:cNvGrpSpPr/>
          <p:nvPr/>
        </p:nvGrpSpPr>
        <p:grpSpPr>
          <a:xfrm>
            <a:off x="335359" y="2133644"/>
            <a:ext cx="5135301" cy="3117298"/>
            <a:chOff x="335359" y="2133644"/>
            <a:chExt cx="5135301" cy="3117298"/>
          </a:xfrm>
        </p:grpSpPr>
        <p:pic>
          <p:nvPicPr>
            <p:cNvPr id="248" name="Google Shape;248;p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35359" y="2133644"/>
              <a:ext cx="5135301" cy="269981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9" name="Google Shape;249;p7"/>
            <p:cNvSpPr txBox="1"/>
            <p:nvPr/>
          </p:nvSpPr>
          <p:spPr>
            <a:xfrm>
              <a:off x="803408" y="4987014"/>
              <a:ext cx="4199201" cy="2639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-RU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Рис. 3 </a:t>
              </a:r>
              <a:r>
                <a:rPr lang="ru-RU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Метрики предобученной нейронной сети VGG11</a:t>
              </a:r>
              <a:endParaRPr/>
            </a:p>
          </p:txBody>
        </p:sp>
      </p:grpSp>
      <p:grpSp>
        <p:nvGrpSpPr>
          <p:cNvPr id="250" name="Google Shape;250;p7"/>
          <p:cNvGrpSpPr/>
          <p:nvPr/>
        </p:nvGrpSpPr>
        <p:grpSpPr>
          <a:xfrm>
            <a:off x="5845307" y="2158825"/>
            <a:ext cx="5508493" cy="3361675"/>
            <a:chOff x="5845307" y="2158825"/>
            <a:chExt cx="5508493" cy="3361675"/>
          </a:xfrm>
        </p:grpSpPr>
        <p:pic>
          <p:nvPicPr>
            <p:cNvPr id="251" name="Google Shape;251;p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845307" y="2158825"/>
              <a:ext cx="5508493" cy="267463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2" name="Google Shape;252;p7"/>
            <p:cNvSpPr txBox="1"/>
            <p:nvPr/>
          </p:nvSpPr>
          <p:spPr>
            <a:xfrm>
              <a:off x="6266390" y="4935725"/>
              <a:ext cx="4680520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-RU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Рис. 4 </a:t>
              </a:r>
              <a:r>
                <a:rPr lang="ru-RU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Метрики предобученной нейронной сети RESNET152</a:t>
              </a:r>
              <a:endParaRPr/>
            </a:p>
          </p:txBody>
        </p:sp>
      </p:grpSp>
      <p:sp>
        <p:nvSpPr>
          <p:cNvPr id="253" name="Google Shape;253;p7"/>
          <p:cNvSpPr txBox="1"/>
          <p:nvPr/>
        </p:nvSpPr>
        <p:spPr>
          <a:xfrm>
            <a:off x="9264352" y="6354209"/>
            <a:ext cx="280352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8"/>
          <p:cNvSpPr/>
          <p:nvPr/>
        </p:nvSpPr>
        <p:spPr>
          <a:xfrm>
            <a:off x="0" y="0"/>
            <a:ext cx="12188952" cy="116738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8"/>
          <p:cNvSpPr txBox="1"/>
          <p:nvPr>
            <p:ph type="title"/>
          </p:nvPr>
        </p:nvSpPr>
        <p:spPr>
          <a:xfrm>
            <a:off x="625703" y="365291"/>
            <a:ext cx="10728324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Предобученная нейронная сеть: EFFICIENTNET</a:t>
            </a:r>
            <a:endParaRPr/>
          </a:p>
        </p:txBody>
      </p:sp>
      <p:sp>
        <p:nvSpPr>
          <p:cNvPr id="260" name="Google Shape;260;p8"/>
          <p:cNvSpPr/>
          <p:nvPr/>
        </p:nvSpPr>
        <p:spPr>
          <a:xfrm>
            <a:off x="685800" y="1909362"/>
            <a:ext cx="10820400" cy="42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651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0" i="0"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8"/>
          <p:cNvSpPr/>
          <p:nvPr/>
        </p:nvSpPr>
        <p:spPr>
          <a:xfrm>
            <a:off x="750754" y="1909351"/>
            <a:ext cx="4985100" cy="42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ru-RU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При попытке использовать обученную сеть EfficientNet и с ее помощью классифицировать наши картинки вместо животных мы получили классы «диспенсер для мыла», «медицинский кабинет», «лабиринт» и т.п. 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ru-RU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Возможно, качество картинок датасета CIFAR-10, разрешением 32*32 не позволяет точно определить их класс.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br>
              <a:rPr b="0" i="0" lang="ru-RU" sz="28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</a:br>
            <a:endParaRPr b="0" i="0"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8"/>
          <p:cNvSpPr txBox="1"/>
          <p:nvPr/>
        </p:nvSpPr>
        <p:spPr>
          <a:xfrm>
            <a:off x="335360" y="6378575"/>
            <a:ext cx="67687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Бобылина И., Малахова Е., Бодак Т.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3" name="Google Shape;263;p8"/>
          <p:cNvGrpSpPr/>
          <p:nvPr/>
        </p:nvGrpSpPr>
        <p:grpSpPr>
          <a:xfrm>
            <a:off x="5989865" y="2029492"/>
            <a:ext cx="5804505" cy="3986297"/>
            <a:chOff x="5989865" y="1690854"/>
            <a:chExt cx="5804505" cy="3986297"/>
          </a:xfrm>
        </p:grpSpPr>
        <p:pic>
          <p:nvPicPr>
            <p:cNvPr id="264" name="Google Shape;264;p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989865" y="1690854"/>
              <a:ext cx="5804505" cy="324311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5" name="Google Shape;265;p8"/>
            <p:cNvSpPr txBox="1"/>
            <p:nvPr/>
          </p:nvSpPr>
          <p:spPr>
            <a:xfrm>
              <a:off x="6944434" y="5092151"/>
              <a:ext cx="4409700" cy="58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-RU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Рис. 5 </a:t>
              </a:r>
              <a:r>
                <a:rPr lang="ru-RU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Результат классификации CIFAR – 10 сетью EFFICIENTNET</a:t>
              </a:r>
              <a:endParaRPr/>
            </a:p>
          </p:txBody>
        </p:sp>
      </p:grpSp>
      <p:sp>
        <p:nvSpPr>
          <p:cNvPr id="266" name="Google Shape;266;p8"/>
          <p:cNvSpPr txBox="1"/>
          <p:nvPr/>
        </p:nvSpPr>
        <p:spPr>
          <a:xfrm>
            <a:off x="9264352" y="6354209"/>
            <a:ext cx="280352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9"/>
          <p:cNvSpPr/>
          <p:nvPr/>
        </p:nvSpPr>
        <p:spPr>
          <a:xfrm>
            <a:off x="0" y="0"/>
            <a:ext cx="12188952" cy="116738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9"/>
          <p:cNvSpPr txBox="1"/>
          <p:nvPr>
            <p:ph type="title"/>
          </p:nvPr>
        </p:nvSpPr>
        <p:spPr>
          <a:xfrm>
            <a:off x="625703" y="365291"/>
            <a:ext cx="10728324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Выводы</a:t>
            </a:r>
            <a:endParaRPr/>
          </a:p>
        </p:txBody>
      </p:sp>
      <p:sp>
        <p:nvSpPr>
          <p:cNvPr id="273" name="Google Shape;273;p9"/>
          <p:cNvSpPr/>
          <p:nvPr/>
        </p:nvSpPr>
        <p:spPr>
          <a:xfrm>
            <a:off x="685800" y="1532674"/>
            <a:ext cx="10820400" cy="42507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651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0" i="0"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9"/>
          <p:cNvSpPr/>
          <p:nvPr/>
        </p:nvSpPr>
        <p:spPr>
          <a:xfrm>
            <a:off x="745897" y="2056145"/>
            <a:ext cx="10820400" cy="42507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28600" lvl="0" marL="2286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ru-R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Наиболее удачным вариантом классификации изображений в нашем случае оказалась свёрточная нейронная сеть. </a:t>
            </a:r>
            <a:endParaRPr/>
          </a:p>
          <a:p>
            <a:pPr indent="-228600" lvl="0" marL="228600" marR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ru-R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Написание собственной свёрточной сети довольно трудозатратно, поэтому можно использовать уже готовые предобученные варианты, заменив лишь последний слой. </a:t>
            </a:r>
            <a:endParaRPr/>
          </a:p>
        </p:txBody>
      </p:sp>
      <p:sp>
        <p:nvSpPr>
          <p:cNvPr id="275" name="Google Shape;275;p9"/>
          <p:cNvSpPr txBox="1"/>
          <p:nvPr/>
        </p:nvSpPr>
        <p:spPr>
          <a:xfrm>
            <a:off x="335360" y="6378575"/>
            <a:ext cx="67687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Бобылина И., Малахова Е., Бодак Т.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9"/>
          <p:cNvSpPr txBox="1"/>
          <p:nvPr/>
        </p:nvSpPr>
        <p:spPr>
          <a:xfrm>
            <a:off x="9264352" y="6354209"/>
            <a:ext cx="280352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2020-09-16T07:07:55Z</dcterms:created>
  <dc:creator>JVMoroz</dc:creator>
</cp:coreProperties>
</file>