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>
      <p:cViewPr varScale="1">
        <p:scale>
          <a:sx n="121" d="100"/>
          <a:sy n="121" d="100"/>
        </p:scale>
        <p:origin x="82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828e86c6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828e86c6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828e86c6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828e86c6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828e86c6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828e86c6e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828e86c6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828e86c6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828e86c6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828e86c6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828e86c6e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828e86c6e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828e86c6e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828e86c6e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828e86c6e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828e86c6e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9eb8018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9eb8018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9eb8018e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9eb8018e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828e86c6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828e86c6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9eb8018e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9eb8018e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9eb8018e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9eb8018e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9eb8018e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9eb8018e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9eb8018e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9eb8018e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9eb8018e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9eb8018e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828e86c6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828e86c6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828e86c6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828e86c6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828e86c6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828e86c6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828e86c6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828e86c6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828e86c6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828e86c6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828e86c6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828e86c6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828e86c6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828e86c6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0"/>
              <a:t>Instagram Database Clone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23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Yingna Lu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11700" y="85725"/>
            <a:ext cx="85206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conn = sqlite3.connect(</a:t>
            </a: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'Instagram.db'</a:t>
            </a: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conn.execute(</a:t>
            </a: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'PRAGMA foreign_keys = ON;'</a:t>
            </a: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"Opened database successfully"</a:t>
            </a: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conn.execute(</a:t>
            </a: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'''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IF NOT EXISTS Comments(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id INTEGER PRIMARY KEY AUTOINCREMENT,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comment_text VARCHAR(100) UNIQUE NOT NULL,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user_id INTEGER NOT NULL ,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photo_id INTEGER NOT NULL,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created_at TIMESTAMP DEFAULT CURRENT_TIMESTAMP,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zh-CN" sz="1050">
                <a:solidFill>
                  <a:srgbClr val="A31515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CONSTRAINT fk_user_id FOREIGN KEY(user_id) REFERENCES INS_Users(id),</a:t>
            </a:r>
            <a:endParaRPr sz="1050">
              <a:solidFill>
                <a:srgbClr val="A31515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A31515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   CONSTRAINT fk_photo_id FOREIGN KEY(photo_id) REFERENCES Photos(id));</a:t>
            </a: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''’</a:t>
            </a: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conn.commit()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"Table created successfully"</a:t>
            </a: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conn.close()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What About Likes?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11</a:t>
            </a:fld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565800" y="1731650"/>
            <a:ext cx="2160300" cy="276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</a:rPr>
              <a:t>Likes 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User_id(Foregin Key)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Photo_id(Foregin Key)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Created_at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3" name="Google Shape;133;p23"/>
          <p:cNvCxnSpPr/>
          <p:nvPr/>
        </p:nvCxnSpPr>
        <p:spPr>
          <a:xfrm flipH="1">
            <a:off x="1851750" y="2797650"/>
            <a:ext cx="1868700" cy="47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23"/>
          <p:cNvSpPr/>
          <p:nvPr/>
        </p:nvSpPr>
        <p:spPr>
          <a:xfrm>
            <a:off x="3603550" y="1628775"/>
            <a:ext cx="2314500" cy="252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</a:rPr>
              <a:t>Users 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</a:rPr>
              <a:t>ID (Primary Key)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</a:rPr>
              <a:t>Username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</a:rPr>
              <a:t>Created_at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6229200" y="1570350"/>
            <a:ext cx="2603100" cy="231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Photos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ID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Image_url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User_ID (</a:t>
            </a:r>
            <a:r>
              <a:rPr lang="zh-CN" sz="1600"/>
              <a:t>Foregin Key)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Created_at</a:t>
            </a:r>
            <a:endParaRPr sz="2000"/>
          </a:p>
        </p:txBody>
      </p:sp>
      <p:cxnSp>
        <p:nvCxnSpPr>
          <p:cNvPr id="136" name="Google Shape;136;p23"/>
          <p:cNvCxnSpPr/>
          <p:nvPr/>
        </p:nvCxnSpPr>
        <p:spPr>
          <a:xfrm rot="10800000" flipH="1">
            <a:off x="1388750" y="2588875"/>
            <a:ext cx="5160600" cy="9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311700" y="171450"/>
            <a:ext cx="8520600" cy="43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conn = sqlite3.connect(</a:t>
            </a: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'Instagram.db'</a:t>
            </a: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"Opened database successfully"</a:t>
            </a: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conn.execute(</a:t>
            </a: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'''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IF NOT EXISTS Likes(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user_id INTEGER NOT NULL,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photo_id INTEGER NOT NULL,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created_at TIMESTAMP DEFAULT CURRENT_TIMESTAMP,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FOREIGN KEY(user_id) REFERENCES Users(id),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FOREIGN KEY(Photo_id) REFERENCES Photos(id),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zh-CN" sz="1050">
                <a:solidFill>
                  <a:srgbClr val="A31515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 PRIMARY KEY(User_id, Photo_id));'''</a:t>
            </a:r>
            <a:r>
              <a:rPr lang="zh-CN" sz="105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conn.commit()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"Table created successfully"</a:t>
            </a: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conn.close()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Followers &amp; Followees</a:t>
            </a: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13</a:t>
            </a:fld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3603550" y="1628775"/>
            <a:ext cx="2314500" cy="252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</a:rPr>
              <a:t>Users 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</a:rPr>
              <a:t>ID (Primary Key)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</a:rPr>
              <a:t>Username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</a:rPr>
              <a:t>Created_at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531500" y="1748800"/>
            <a:ext cx="2589000" cy="252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Follows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Follower_id  (Foregin Key)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Followee_id (</a:t>
            </a:r>
            <a:r>
              <a:rPr lang="zh-CN">
                <a:solidFill>
                  <a:schemeClr val="dk1"/>
                </a:solidFill>
              </a:rPr>
              <a:t>Foregin Key)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Created_at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" name="Google Shape;151;p25"/>
          <p:cNvCxnSpPr>
            <a:endCxn id="149" idx="1"/>
          </p:cNvCxnSpPr>
          <p:nvPr/>
        </p:nvCxnSpPr>
        <p:spPr>
          <a:xfrm>
            <a:off x="1525750" y="2503125"/>
            <a:ext cx="2077800" cy="3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5"/>
          <p:cNvCxnSpPr>
            <a:endCxn id="149" idx="1"/>
          </p:cNvCxnSpPr>
          <p:nvPr/>
        </p:nvCxnSpPr>
        <p:spPr>
          <a:xfrm>
            <a:off x="1611550" y="2743125"/>
            <a:ext cx="1992000" cy="14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14</a:t>
            </a:fld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925825" y="840100"/>
            <a:ext cx="7235100" cy="3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conn = sqlite3.connect(</a:t>
            </a: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'Instagram.db'</a:t>
            </a: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"Opened database successfully"</a:t>
            </a: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conn.execute(</a:t>
            </a: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'''CREATE TABLE IF NOT EXISTS Follows (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follower_id INTEGER NOT NULL,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followee_id INTEGER NOT NULL,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created_at TIMESTAMP DEFAULT CURRENT_TIMESTAMP,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FOREIGN KEY(follower_id) REFERENCES Users(id),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FOREIGN KEY(followee_id) REFERENCES Users(id),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zh-CN" sz="1050">
                <a:solidFill>
                  <a:srgbClr val="A31515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 PRIMARY KEY(follower_id, followee_id));'''</a:t>
            </a:r>
            <a:r>
              <a:rPr lang="zh-CN" sz="105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conn.commit()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"Table created successfully"</a:t>
            </a: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conn.close()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171450"/>
            <a:ext cx="85206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HashTag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11700" y="775300"/>
            <a:ext cx="8520600" cy="3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*Tag name need to be unique.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Photos						Tags						Photo_Tags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15</a:t>
            </a:fld>
            <a:endParaRPr/>
          </a:p>
        </p:txBody>
      </p:sp>
      <p:sp>
        <p:nvSpPr>
          <p:cNvPr id="166" name="Google Shape;166;p27"/>
          <p:cNvSpPr/>
          <p:nvPr/>
        </p:nvSpPr>
        <p:spPr>
          <a:xfrm>
            <a:off x="311700" y="2089150"/>
            <a:ext cx="2722975" cy="154305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Id	Image_url	    Caption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	/’safa2323’	    ‘My meal’</a:t>
            </a:r>
            <a:endParaRPr/>
          </a:p>
        </p:txBody>
      </p:sp>
      <p:sp>
        <p:nvSpPr>
          <p:cNvPr id="167" name="Google Shape;167;p27"/>
          <p:cNvSpPr/>
          <p:nvPr/>
        </p:nvSpPr>
        <p:spPr>
          <a:xfrm>
            <a:off x="3463300" y="2125975"/>
            <a:ext cx="2723100" cy="15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Id		Tag_name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 		‘#good’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		‘#yummy’</a:t>
            </a:r>
            <a:endParaRPr/>
          </a:p>
        </p:txBody>
      </p:sp>
      <p:sp>
        <p:nvSpPr>
          <p:cNvPr id="168" name="Google Shape;168;p27"/>
          <p:cNvSpPr/>
          <p:nvPr/>
        </p:nvSpPr>
        <p:spPr>
          <a:xfrm>
            <a:off x="6515100" y="2091700"/>
            <a:ext cx="2506200" cy="15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Photo_ID		Tag_ID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			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			2</a:t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394325" y="4011925"/>
            <a:ext cx="84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Table Photo_Tags has two foregin key: one pointing to  photo.id, one poinintg to tags.id.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191675" y="0"/>
            <a:ext cx="8520600" cy="5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conn = sqlite3.connect(</a:t>
            </a: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'Instagram.db'</a:t>
            </a: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"Opened database successfully"</a:t>
            </a: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conn.execute(</a:t>
            </a: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'''CREATE TABLE Tags (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id INTEGER AUTO_INCREMENT PRIMARY KEY,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tag_name VARCHAR(255) UNIQUE,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created_at TIMESTAMP DEFAULT CURRENT_TIMESTAMP);'''</a:t>
            </a: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conn.execute(</a:t>
            </a: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'''CREATE TABLE Photo_tags (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photo_id INTEGER NOT NULL,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tag_id INTEGER NOT NULL,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FOREIGN KEY(photo_id) REFERENCES photos(id),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FOREIGN KEY(tag_id) REFERENCES tags(id),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zh-CN" sz="1050">
                <a:solidFill>
                  <a:srgbClr val="A31515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PRIMARY KEY(photo_id, tag_id))</a:t>
            </a: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;'''</a:t>
            </a: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conn.commit()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"Table created successfully"</a:t>
            </a: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conn.close()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Finding 5 Oldest Users</a:t>
            </a:r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SELECT *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FROM Users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ORDER BY Created_at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LIMIT 5;</a:t>
            </a:r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Most Popular Registration Date</a:t>
            </a:r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SELECT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DAYNAME(created_at) AS day,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COUNT(*) AS total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FROM Users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GROUP BY day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ORDER BY total DESC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LIMIT 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	</a:t>
            </a: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Identify Inactive Users(users with no photo)</a:t>
            </a:r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SELECT username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FROM Users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LEFT JOIN Photos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	on Users.Id=Photos.user_id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WHERE Photos.id IS NULL;</a:t>
            </a: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92925" y="178650"/>
            <a:ext cx="8520600" cy="4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0">
                <a:solidFill>
                  <a:schemeClr val="dk1"/>
                </a:solidFill>
                <a:highlight>
                  <a:schemeClr val="lt1"/>
                </a:highlight>
              </a:rPr>
              <a:t>Let’s clone </a:t>
            </a:r>
            <a:r>
              <a:rPr lang="zh-CN" sz="6000">
                <a:solidFill>
                  <a:srgbClr val="FF9900"/>
                </a:solidFill>
              </a:rPr>
              <a:t>Instragram</a:t>
            </a:r>
            <a:endParaRPr sz="6000">
              <a:solidFill>
                <a:srgbClr val="FF9900"/>
              </a:solidFill>
            </a:endParaRPr>
          </a:p>
          <a:p>
            <a:pPr marL="152400" marR="152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50">
              <a:solidFill>
                <a:srgbClr val="1C1D1F"/>
              </a:solidFill>
              <a:highlight>
                <a:srgbClr val="CEC0FC"/>
              </a:highlight>
            </a:endParaRPr>
          </a:p>
          <a:p>
            <a:pPr marL="0" marR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chemeClr val="lt1"/>
                </a:solidFill>
                <a:highlight>
                  <a:schemeClr val="dk1"/>
                </a:highlight>
                <a:latin typeface="Comic Sans MS"/>
                <a:ea typeface="Comic Sans MS"/>
                <a:cs typeface="Comic Sans MS"/>
                <a:sym typeface="Comic Sans MS"/>
              </a:rPr>
              <a:t>Focus on designing </a:t>
            </a:r>
            <a:endParaRPr sz="2800">
              <a:solidFill>
                <a:schemeClr val="lt1"/>
              </a:solidFill>
              <a:highlight>
                <a:schemeClr val="dk1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800">
                <a:solidFill>
                  <a:schemeClr val="lt1"/>
                </a:solidFill>
                <a:highlight>
                  <a:schemeClr val="dk1"/>
                </a:highlight>
                <a:latin typeface="Comic Sans MS"/>
                <a:ea typeface="Comic Sans MS"/>
                <a:cs typeface="Comic Sans MS"/>
                <a:sym typeface="Comic Sans MS"/>
              </a:rPr>
              <a:t>the schema</a:t>
            </a:r>
            <a:endParaRPr sz="2800">
              <a:solidFill>
                <a:schemeClr val="lt1"/>
              </a:solidFill>
              <a:highlight>
                <a:schemeClr val="dk1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7000">
              <a:solidFill>
                <a:srgbClr val="FF990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Identify Most Popluar Photo(and user who created it)</a:t>
            </a:r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SELECT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	username,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	Photos.id,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	Photos.image_url,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	COUNT(*) AS total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FROM photos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INNER JOIN likes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ON Likes.photo_id=Photos.id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INNER JOIN users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	ON Photos.user_id=Users.id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GROUP BY Photos.id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ORDER BY total DESC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LIMIT 1;</a:t>
            </a:r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Calcuate Average Number of Photos Per User</a:t>
            </a:r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SELECT (SELECT Count(*)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		  FROM Photos) / ( SELECT Count (*)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						   FROM Users) AS avg;</a:t>
            </a:r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Find the Five Most Popular Hashtags</a:t>
            </a:r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SELECT Tags.tag_name,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	Count(*) AS total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FROM Photo_tags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	JOIN Tags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	 ON Photo_tags.tag_id=Tags.id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GROUP BY Tags.id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ORDR BY total DESC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LIMIT 5;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Finding the Bots -- Ther Users Who Have Liked Every Single Photo</a:t>
            </a:r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body" idx="1"/>
          </p:nvPr>
        </p:nvSpPr>
        <p:spPr>
          <a:xfrm>
            <a:off x="395775" y="1583150"/>
            <a:ext cx="84366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SELECT username,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		Count(*) AS num_likes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FROM users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		INNER JOIN likes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				ON Users.id=Likes.user_id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GROUP BY Likes.user_id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HAVING num_likes=(SELECT (*) FROM Photos); #total number of Photos</a:t>
            </a:r>
            <a:endParaRPr/>
          </a:p>
        </p:txBody>
      </p:sp>
      <p:sp>
        <p:nvSpPr>
          <p:cNvPr id="224" name="Google Shape;224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Trigger</a:t>
            </a:r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DELIMITER $$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CREATE TRIGGER must_be_adult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	BEFORE INSERT ON Users  FOR EACH ROW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	BEGIN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		IF NEW.age&lt;18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		THEN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			SIGNAL SQLSTATE ‘45000’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					SET MESSAGE_TEXT= ‘Must be an adult’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		END IF;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	END;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$$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DELIMIRER;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31" name="Google Shape;231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B96A-6708-A849-AAFA-1B6A4A4E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Preventing Instagram Self-Follows With 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D15C3-B898-654F-86D8-B0C7433D3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dirty="0"/>
              <a:t>DELIMITER $$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CREATE TRIGGER </a:t>
            </a:r>
            <a:r>
              <a:rPr lang="en-US" dirty="0" err="1"/>
              <a:t>prevent_self_foolows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	BEFORE INSERT ON follows FOR EACH ROW</a:t>
            </a:r>
          </a:p>
          <a:p>
            <a:pPr marL="114300" indent="0">
              <a:buNone/>
            </a:pPr>
            <a:r>
              <a:rPr lang="en-US" dirty="0"/>
              <a:t>	BEGIN</a:t>
            </a:r>
          </a:p>
          <a:p>
            <a:pPr marL="114300" indent="0">
              <a:buNone/>
            </a:pPr>
            <a:r>
              <a:rPr lang="en-US" dirty="0"/>
              <a:t>	IF </a:t>
            </a:r>
            <a:r>
              <a:rPr lang="en-US" dirty="0" err="1"/>
              <a:t>NEW.follower_id</a:t>
            </a:r>
            <a:r>
              <a:rPr lang="en-US" dirty="0"/>
              <a:t>=</a:t>
            </a:r>
            <a:r>
              <a:rPr lang="en-US" dirty="0" err="1"/>
              <a:t>New.followee_id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	THEN </a:t>
            </a:r>
          </a:p>
          <a:p>
            <a:pPr marL="114300" indent="0">
              <a:buNone/>
            </a:pPr>
            <a:r>
              <a:rPr lang="en-US" dirty="0"/>
              <a:t>		SIGNAL_SQLSTATE ‘45000’</a:t>
            </a:r>
          </a:p>
          <a:p>
            <a:pPr marL="114300" indent="0">
              <a:buNone/>
            </a:pPr>
            <a:r>
              <a:rPr lang="en-US" dirty="0"/>
              <a:t>		SET MESSAGE_TEXT</a:t>
            </a:r>
          </a:p>
          <a:p>
            <a:pPr marL="114300" indent="0">
              <a:buNone/>
            </a:pPr>
            <a:r>
              <a:rPr lang="en-US" dirty="0"/>
              <a:t>		END IF;</a:t>
            </a:r>
          </a:p>
          <a:p>
            <a:pPr marL="114300" indent="0">
              <a:buNone/>
            </a:pPr>
            <a:r>
              <a:rPr lang="en-US" dirty="0"/>
              <a:t>	END IF;</a:t>
            </a:r>
          </a:p>
          <a:p>
            <a:pPr marL="114300" indent="0">
              <a:buNone/>
            </a:pPr>
            <a:r>
              <a:rPr lang="en-US" dirty="0"/>
              <a:t>END;</a:t>
            </a:r>
          </a:p>
          <a:p>
            <a:pPr marL="114300" indent="0">
              <a:buNone/>
            </a:pPr>
            <a:r>
              <a:rPr lang="en-US"/>
              <a:t>$$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E88E2-9495-2941-A2ED-0510D07AA5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47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3</a:t>
            </a:fld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625"/>
            <a:ext cx="3167100" cy="50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8912" y="117276"/>
            <a:ext cx="2850015" cy="49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8931" y="117275"/>
            <a:ext cx="260038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zh-CN" sz="2500"/>
              <a:t>Users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CN" sz="2500"/>
              <a:t>Comments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CN" sz="2500"/>
              <a:t>Hashtags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CN" sz="2500"/>
              <a:t>Photos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CN" sz="2500"/>
              <a:t>Likes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CN" sz="2500"/>
              <a:t>Followers/Followees</a:t>
            </a:r>
            <a:endParaRPr sz="25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Let’s Start With Users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429000" y="1525900"/>
            <a:ext cx="5592300" cy="37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When the user signs up, it will have a default value of now or current timestamp username.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ID will be a primary key and will be referencing this ID and other places.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For example, photos. I can have a foreign key referencing the user ID.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5</a:t>
            </a:fld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445775" y="1157250"/>
            <a:ext cx="2743200" cy="282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</a:rPr>
              <a:t>Users 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ID (Primary Key)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Username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Created_at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191675" y="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60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zh-CN" sz="6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sqlite3</a:t>
            </a:r>
            <a:endParaRPr sz="6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6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6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conn = sqlite3.connect(</a:t>
            </a:r>
            <a:r>
              <a:rPr lang="zh-CN" sz="6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'Instagram.db'</a:t>
            </a:r>
            <a:r>
              <a:rPr lang="zh-CN" sz="6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60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zh-CN" sz="6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6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"Opened database successfully"</a:t>
            </a:r>
            <a:r>
              <a:rPr lang="zh-CN" sz="6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6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6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6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6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conn.execute(</a:t>
            </a:r>
            <a:r>
              <a:rPr lang="zh-CN" sz="6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'''</a:t>
            </a:r>
            <a:endParaRPr sz="600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6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IF NOT EXISTS INS_Users(</a:t>
            </a:r>
            <a:endParaRPr sz="600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6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id INTEGER PRIMARY KEY AUTOINCREMENT,</a:t>
            </a:r>
            <a:endParaRPr sz="600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6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username VARCHAR(100) UNIQUE NOT NULL,</a:t>
            </a:r>
            <a:endParaRPr sz="600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6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created_at TIMESTAMP DEFAULT CURRENT_TIMESTAMP);'''</a:t>
            </a:r>
            <a:r>
              <a:rPr lang="zh-CN" sz="6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6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6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conn.commit()</a:t>
            </a:r>
            <a:endParaRPr sz="6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6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60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zh-CN" sz="6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6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"Table created successfully"</a:t>
            </a:r>
            <a:r>
              <a:rPr lang="zh-CN" sz="6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6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6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6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conn.close()</a:t>
            </a:r>
            <a:endParaRPr sz="6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191700" y="318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Photos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4149100"/>
            <a:ext cx="84006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Photo’s foreign key Photos.user_id pointing to users.ID.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7</a:t>
            </a:fld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3380400" y="1594500"/>
            <a:ext cx="2757600" cy="231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Photos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ID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Image_url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Iser_ID (</a:t>
            </a:r>
            <a:r>
              <a:rPr lang="zh-CN" sz="1600"/>
              <a:t>Foregin Key)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Created_at</a:t>
            </a:r>
            <a:endParaRPr sz="2000"/>
          </a:p>
        </p:txBody>
      </p:sp>
      <p:sp>
        <p:nvSpPr>
          <p:cNvPr id="101" name="Google Shape;101;p19"/>
          <p:cNvSpPr/>
          <p:nvPr/>
        </p:nvSpPr>
        <p:spPr>
          <a:xfrm>
            <a:off x="311700" y="1491600"/>
            <a:ext cx="2314500" cy="241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</a:rPr>
              <a:t>Users 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100">
                <a:solidFill>
                  <a:schemeClr val="dk1"/>
                </a:solidFill>
              </a:rPr>
              <a:t>ID (Primary Key)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chemeClr val="dk1"/>
                </a:solidFill>
              </a:rPr>
              <a:t>Username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chemeClr val="dk1"/>
                </a:solidFill>
              </a:rPr>
              <a:t>Created_at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2" name="Google Shape;102;p19"/>
          <p:cNvCxnSpPr/>
          <p:nvPr/>
        </p:nvCxnSpPr>
        <p:spPr>
          <a:xfrm rot="10800000">
            <a:off x="2280400" y="2708825"/>
            <a:ext cx="1182900" cy="42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0"/>
            <a:ext cx="8520600" cy="52977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conn = sqlite3.connect(</a:t>
            </a:r>
            <a:r>
              <a:rPr lang="zh-CN" sz="14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'Instagram.db'</a:t>
            </a:r>
            <a:r>
              <a:rPr lang="zh-CN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conn.execute('PRAGMA foreign_keys = ON;')</a:t>
            </a:r>
            <a:endParaRPr sz="1400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zh-CN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4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"Opened database successfully"</a:t>
            </a:r>
            <a:r>
              <a:rPr lang="zh-CN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conn.execute(</a:t>
            </a:r>
            <a:r>
              <a:rPr lang="zh-CN" sz="14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'''</a:t>
            </a:r>
            <a:endParaRPr sz="140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IF NOT EXISTS Photos(</a:t>
            </a:r>
            <a:endParaRPr sz="140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id INTEGER PRIMARY KEY AUTOINCREMENT,</a:t>
            </a:r>
            <a:endParaRPr sz="140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image_url VARCHAR(100) UNIQUE NOT NULL,</a:t>
            </a:r>
            <a:endParaRPr sz="140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user_id INTEGER NOT NULL ,</a:t>
            </a:r>
            <a:endParaRPr sz="140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created_at TIMESTAMP DEFAULT CURRENT_TIMESTAMP,</a:t>
            </a:r>
            <a:endParaRPr sz="140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zh-CN" sz="1400">
                <a:solidFill>
                  <a:srgbClr val="A31515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CONSTRAINT fk_user_id FOREIGN KEY(user_id) REFERENCES INS_Users(id)</a:t>
            </a:r>
            <a:r>
              <a:rPr lang="zh-CN" sz="14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);'''</a:t>
            </a:r>
            <a:r>
              <a:rPr lang="zh-CN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conn.commit()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zh-CN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4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"Table created successfully"</a:t>
            </a:r>
            <a:r>
              <a:rPr lang="zh-CN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conn.close()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Comments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9</a:t>
            </a:fld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5763550" y="1543050"/>
            <a:ext cx="2603100" cy="231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Photos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ID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Image_url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User_ID (</a:t>
            </a:r>
            <a:r>
              <a:rPr lang="zh-CN" sz="1600"/>
              <a:t>Foregin Key)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Created_at</a:t>
            </a:r>
            <a:endParaRPr sz="2000"/>
          </a:p>
        </p:txBody>
      </p:sp>
      <p:sp>
        <p:nvSpPr>
          <p:cNvPr id="116" name="Google Shape;116;p21"/>
          <p:cNvSpPr/>
          <p:nvPr/>
        </p:nvSpPr>
        <p:spPr>
          <a:xfrm>
            <a:off x="311700" y="1491600"/>
            <a:ext cx="2314500" cy="241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</a:rPr>
              <a:t>Users 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</a:rPr>
              <a:t>ID (Primary Key)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</a:rPr>
              <a:t>Username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</a:rPr>
              <a:t>Created_at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" name="Google Shape;117;p21"/>
          <p:cNvCxnSpPr>
            <a:stCxn id="118" idx="1"/>
          </p:cNvCxnSpPr>
          <p:nvPr/>
        </p:nvCxnSpPr>
        <p:spPr>
          <a:xfrm rot="10800000">
            <a:off x="2146250" y="2624400"/>
            <a:ext cx="957000" cy="1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21"/>
          <p:cNvSpPr/>
          <p:nvPr/>
        </p:nvSpPr>
        <p:spPr>
          <a:xfrm>
            <a:off x="3103250" y="1491600"/>
            <a:ext cx="2383200" cy="265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Comments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Comment_text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User_ID </a:t>
            </a:r>
            <a:r>
              <a:rPr lang="zh-CN">
                <a:solidFill>
                  <a:schemeClr val="dk1"/>
                </a:solidFill>
              </a:rPr>
              <a:t>(Foregin Key)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Photo_ID(Foregin Key)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Created_At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9" name="Google Shape;119;p21"/>
          <p:cNvCxnSpPr/>
          <p:nvPr/>
        </p:nvCxnSpPr>
        <p:spPr>
          <a:xfrm rot="10800000" flipH="1">
            <a:off x="4131950" y="2527600"/>
            <a:ext cx="1871700" cy="59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1337</Words>
  <Application>Microsoft Macintosh PowerPoint</Application>
  <PresentationFormat>On-screen Show (16:9)</PresentationFormat>
  <Paragraphs>310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Comic Sans MS</vt:lpstr>
      <vt:lpstr>Courier New</vt:lpstr>
      <vt:lpstr>Simple Light</vt:lpstr>
      <vt:lpstr>Instagram Database Clone</vt:lpstr>
      <vt:lpstr>PowerPoint Presentation</vt:lpstr>
      <vt:lpstr>PowerPoint Presentation</vt:lpstr>
      <vt:lpstr>PowerPoint Presentation</vt:lpstr>
      <vt:lpstr>Let’s Start With Users</vt:lpstr>
      <vt:lpstr>PowerPoint Presentation</vt:lpstr>
      <vt:lpstr>Photos</vt:lpstr>
      <vt:lpstr>PowerPoint Presentation</vt:lpstr>
      <vt:lpstr>Comments</vt:lpstr>
      <vt:lpstr>PowerPoint Presentation</vt:lpstr>
      <vt:lpstr>What About Likes? </vt:lpstr>
      <vt:lpstr>PowerPoint Presentation</vt:lpstr>
      <vt:lpstr>Followers &amp; Followees</vt:lpstr>
      <vt:lpstr>PowerPoint Presentation</vt:lpstr>
      <vt:lpstr>HashTag</vt:lpstr>
      <vt:lpstr>PowerPoint Presentation</vt:lpstr>
      <vt:lpstr>Finding 5 Oldest Users</vt:lpstr>
      <vt:lpstr>Most Popular Registration Date</vt:lpstr>
      <vt:lpstr>Identify Inactive Users(users with no photo)</vt:lpstr>
      <vt:lpstr>Identify Most Popluar Photo(and user who created it)</vt:lpstr>
      <vt:lpstr>Calcuate Average Number of Photos Per User</vt:lpstr>
      <vt:lpstr>Find the Five Most Popular Hashtags</vt:lpstr>
      <vt:lpstr>Finding the Bots -- Ther Users Who Have Liked Every Single Photo</vt:lpstr>
      <vt:lpstr>Trigger</vt:lpstr>
      <vt:lpstr>Preventing Instagram Self-Follows With Triggers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Database Clone</dc:title>
  <cp:lastModifiedBy>YINGNA.LU@baruchmail.cuny.edu</cp:lastModifiedBy>
  <cp:revision>1</cp:revision>
  <dcterms:modified xsi:type="dcterms:W3CDTF">2021-08-19T18:36:59Z</dcterms:modified>
</cp:coreProperties>
</file>