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330" r:id="rId3"/>
    <p:sldId id="257" r:id="rId4"/>
    <p:sldId id="302" r:id="rId5"/>
    <p:sldId id="293" r:id="rId6"/>
    <p:sldId id="294" r:id="rId7"/>
    <p:sldId id="306" r:id="rId8"/>
    <p:sldId id="307" r:id="rId9"/>
    <p:sldId id="308" r:id="rId10"/>
    <p:sldId id="316" r:id="rId11"/>
    <p:sldId id="317" r:id="rId12"/>
    <p:sldId id="309" r:id="rId13"/>
    <p:sldId id="314" r:id="rId14"/>
    <p:sldId id="312" r:id="rId15"/>
    <p:sldId id="313" r:id="rId16"/>
    <p:sldId id="315" r:id="rId17"/>
    <p:sldId id="322" r:id="rId18"/>
    <p:sldId id="298" r:id="rId19"/>
    <p:sldId id="305" r:id="rId20"/>
    <p:sldId id="320" r:id="rId21"/>
    <p:sldId id="326" r:id="rId22"/>
    <p:sldId id="328" r:id="rId23"/>
    <p:sldId id="327" r:id="rId24"/>
    <p:sldId id="299" r:id="rId25"/>
    <p:sldId id="324" r:id="rId26"/>
    <p:sldId id="319" r:id="rId27"/>
    <p:sldId id="329" r:id="rId28"/>
    <p:sldId id="297" r:id="rId29"/>
    <p:sldId id="296" r:id="rId30"/>
    <p:sldId id="318" r:id="rId31"/>
    <p:sldId id="323" r:id="rId32"/>
    <p:sldId id="325" r:id="rId33"/>
    <p:sldId id="300" r:id="rId34"/>
    <p:sldId id="331" r:id="rId35"/>
    <p:sldId id="285" r:id="rId36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48945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48945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48945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48945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48945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48945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48945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48945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48945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77661" autoAdjust="0"/>
  </p:normalViewPr>
  <p:slideViewPr>
    <p:cSldViewPr snapToGrid="0">
      <p:cViewPr varScale="1">
        <p:scale>
          <a:sx n="81" d="100"/>
          <a:sy n="81" d="100"/>
        </p:scale>
        <p:origin x="25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48945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1pPr>
    <a:lvl2pPr indent="228600" defTabSz="448945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2pPr>
    <a:lvl3pPr indent="457200" defTabSz="448945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3pPr>
    <a:lvl4pPr indent="685800" defTabSz="448945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4pPr>
    <a:lvl5pPr indent="914400" defTabSz="448945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5pPr>
    <a:lvl6pPr indent="1143000" defTabSz="448945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6pPr>
    <a:lvl7pPr indent="1371600" defTabSz="448945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7pPr>
    <a:lvl8pPr indent="1600200" defTabSz="448945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8pPr>
    <a:lvl9pPr indent="1828800" defTabSz="448945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company/scrumtrek/blog/168485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2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88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11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721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12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632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13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С серьезным покрытием. Все тесты проходят.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 Если тесты в проекте действительно запускаются, то их много. И каждый из них – атомарный: один тест проверяет только одну вещь. Тест является спецификацией метода класса, контрактом: какие входные параметры ожидает этот метод, и что остальные компоненты системы ждут от него на выходе. Таких систем гораздо меньше. В них присутствует актуальная спецификация. Текста немного: обычно пара страниц, с описанием основных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фич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, схем серверов и </a:t>
            </a:r>
            <a:r>
              <a:rPr lang="ru-RU" sz="1200" b="0" i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getting</a:t>
            </a:r>
            <a:r>
              <a:rPr lang="ru-RU" sz="1200" b="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started</a:t>
            </a:r>
            <a:r>
              <a:rPr lang="ru-RU" sz="1200" b="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guide’ом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. В этом случае проект не зависит от людей. Разработчики могут приходить и уходить. Система надежно протестирована и сама рассказывает о себе путем тестов.</a:t>
            </a:r>
          </a:p>
        </p:txBody>
      </p:sp>
    </p:spTree>
    <p:extLst>
      <p:ext uri="{BB962C8B-B14F-4D97-AF65-F5344CB8AC3E}">
        <p14:creationId xmlns:p14="http://schemas.microsoft.com/office/powerpoint/2010/main" val="703382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14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Коллеги из </a:t>
            </a:r>
            <a:r>
              <a:rPr lang="ru-RU" sz="1200" b="0" i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ScrumTrek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 уверяют, что всему виной темная сторона кода и властелин </a:t>
            </a:r>
            <a:r>
              <a:rPr lang="ru-RU" sz="1200" b="0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  <a:hlinkClick r:id="rId3"/>
              </a:rPr>
              <a:t>Дарт</a:t>
            </a:r>
            <a:r>
              <a:rPr lang="ru-RU" sz="1200" b="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  <a:hlinkClick r:id="rId3"/>
              </a:rPr>
              <a:t> </a:t>
            </a:r>
            <a:r>
              <a:rPr lang="ru-RU" sz="1200" b="0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  <a:hlinkClick r:id="rId3"/>
              </a:rPr>
              <a:t>Автотестиус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. Я убежден, что это очень близко к правде. Бездумное написание тестов </a:t>
            </a:r>
            <a:r>
              <a:rPr lang="ru-RU" sz="1200" b="1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не только не помогает, но вредит проекту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. Если раньше у вас был один некачественный продукт, то написав тесты, не разобравшись в этой теме, вы получите два. И удвоенное время на сопровождение и поддержку.</a:t>
            </a:r>
          </a:p>
        </p:txBody>
      </p:sp>
    </p:spTree>
    <p:extLst>
      <p:ext uri="{BB962C8B-B14F-4D97-AF65-F5344CB8AC3E}">
        <p14:creationId xmlns:p14="http://schemas.microsoft.com/office/powerpoint/2010/main" val="2760318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15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048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16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074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17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694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18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>
              <a:lnSpc>
                <a:spcPct val="100000"/>
              </a:lnSpc>
              <a:buClrTx/>
            </a:pPr>
            <a:r>
              <a:rPr lang="ru-RU" altLang="en-US" dirty="0">
                <a:solidFill>
                  <a:srgbClr val="000000"/>
                </a:solidFill>
                <a:latin typeface="Open Sans" charset="0"/>
                <a:cs typeface="DejaVu Sans" charset="0"/>
              </a:rPr>
              <a:t>Идея состоит в том, чтобы писать тесты для каждой нетривиальной функции или метода. Это позволяет достаточно быстро проверить, не привело ли очередное изменение кода к регрессии, то есть к появлению ошибок в уже оттестированных местах программы, а также облегчает обнаружение и устранение таких ошибок.</a:t>
            </a:r>
          </a:p>
        </p:txBody>
      </p:sp>
    </p:spTree>
    <p:extLst>
      <p:ext uri="{BB962C8B-B14F-4D97-AF65-F5344CB8AC3E}">
        <p14:creationId xmlns:p14="http://schemas.microsoft.com/office/powerpoint/2010/main" val="3287119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19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Модульное тестирование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, или </a:t>
            </a:r>
            <a:r>
              <a:rPr lang="ru-RU" sz="1200" b="1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юнит-тестирование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 (англ.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unit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testing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) — процесс в программировании, позволяющий проверить на корректность отдельные модули исходного кода программы.</a:t>
            </a:r>
            <a:br>
              <a:rPr lang="ru-RU" dirty="0"/>
            </a:br>
            <a:br>
              <a:rPr lang="ru-RU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196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20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08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3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2352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21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61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22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77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23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242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24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Тесты состояния 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state-based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tests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) — тесты, проверяющие что вызываемый метод объекта отработал</a:t>
            </a:r>
            <a:b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корректно, проверяя состояние тестируемого объекта после вызова метода.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State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based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tests</a:t>
            </a:r>
            <a:b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базируются на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Stub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-объектах.</a:t>
            </a:r>
            <a:b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br>
              <a:rPr lang="ru-RU" dirty="0"/>
            </a:br>
            <a:endParaRPr lang="en-GB" sz="1200" b="0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39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25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Тесты состояния 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state-based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tests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) — тесты, проверяющие что вызываемый метод объекта отработал</a:t>
            </a:r>
            <a:b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корректно, проверяя состояние тестируемого объекта после вызова метода.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State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based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tests</a:t>
            </a:r>
            <a:b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базируются на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Stub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-объектах.</a:t>
            </a:r>
            <a:b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br>
              <a:rPr lang="ru-RU" dirty="0"/>
            </a:br>
            <a:endParaRPr lang="en-GB" sz="1200" b="0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035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26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Тесты взаимодействия 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interaction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tests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) — это тесты, в которых тестируемый объект производит</a:t>
            </a:r>
            <a:b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манипуляции с другими объектами. Применяются, когда требуется удостовериться, что тестируемый</a:t>
            </a:r>
            <a:b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объект корректно взаимодействует с другими объектами.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Interaction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tests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базируются на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Mock</a:t>
            </a:r>
            <a:b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объектах.</a:t>
            </a:r>
            <a:r>
              <a:rPr lang="ru-RU" dirty="0"/>
              <a:t> </a:t>
            </a:r>
            <a:br>
              <a:rPr lang="ru-RU" dirty="0"/>
            </a:br>
            <a:endParaRPr lang="ru-RU" sz="1200" b="0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lang="ru-RU" sz="1200" b="1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Mock</a:t>
            </a:r>
            <a:r>
              <a:rPr lang="ru-RU" sz="1200" b="1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-объект 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– это управляемая замена существующих зависимостей в системе.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Mock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-объекты</a:t>
            </a:r>
            <a:b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заменяют реальные объекты системы и позволяют проверить вызовы своих членов тестируемым</a:t>
            </a:r>
            <a:b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классом.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Mock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-объекты отличаются от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Stub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объектов тем, что они могут быть причиной</a:t>
            </a:r>
            <a:b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неуспешного завершения юнит теста.</a:t>
            </a:r>
          </a:p>
          <a:p>
            <a:br>
              <a:rPr lang="ru-RU" dirty="0"/>
            </a:br>
            <a:endParaRPr lang="en-GB" sz="1200" b="0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312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27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Тесты взаимодействия 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interaction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tests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) — это тесты, в которых тестируемый объект производит</a:t>
            </a:r>
            <a:b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манипуляции с другими объектами. Применяются, когда требуется удостовериться, что тестируемый</a:t>
            </a:r>
            <a:b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объект корректно взаимодействует с другими объектами.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Interaction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tests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базируются на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Mock</a:t>
            </a:r>
            <a:b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объектах.</a:t>
            </a:r>
            <a:r>
              <a:rPr lang="ru-RU" dirty="0"/>
              <a:t> </a:t>
            </a:r>
            <a:br>
              <a:rPr lang="ru-RU" dirty="0"/>
            </a:br>
            <a:endParaRPr lang="ru-RU" sz="1200" b="0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lang="ru-RU" sz="1200" b="1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Mock</a:t>
            </a:r>
            <a:r>
              <a:rPr lang="ru-RU" sz="1200" b="1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-объект 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– это управляемая замена существующих зависимостей в системе.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Mock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-объекты</a:t>
            </a:r>
            <a:b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заменяют реальные объекты системы и позволяют проверить вызовы своих членов тестируемым</a:t>
            </a:r>
            <a:b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классом.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Mock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-объекты отличаются от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Stub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объектов тем, что они могут быть причиной</a:t>
            </a:r>
            <a:b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неуспешного завершения юнит теста.</a:t>
            </a:r>
          </a:p>
          <a:p>
            <a:br>
              <a:rPr lang="ru-RU" dirty="0"/>
            </a:br>
            <a:endParaRPr lang="en-GB" sz="1200" b="0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06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28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6114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29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br>
              <a:rPr lang="ru-RU" dirty="0"/>
            </a:br>
            <a:br>
              <a:rPr lang="ru-RU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50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30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Continuous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Integration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, или для краткости CI – это особый принцип разработки программного обеспечения, который может очень сильно упростить вам жизнь. Если на пальцах, то система CI – это некая программа, которая следит за вашим </a:t>
            </a:r>
            <a:r>
              <a:rPr lang="en-US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репозиторием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, и при появлении там изменений автоматически стягивает их,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билдит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, гоняет тесты (конечно, если их пишут) и возможно </a:t>
            </a:r>
            <a:r>
              <a:rPr lang="en-US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выкладывает</a:t>
            </a:r>
            <a:r>
              <a:rPr lang="en-US" sz="1200" b="0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готовую</a:t>
            </a:r>
            <a:r>
              <a:rPr lang="en-US" sz="1200" b="0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версию</a:t>
            </a:r>
            <a:r>
              <a:rPr lang="en-US" sz="1200" b="0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на</a:t>
            </a:r>
            <a:r>
              <a:rPr lang="en-US" sz="1200" b="0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тестовый</a:t>
            </a:r>
            <a:r>
              <a:rPr lang="en-US" sz="1200" b="0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стенд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В случае же неудачи она дает об этом знать всем заинтересованным лицам, в первую очередь – последнему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коммитеру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br>
              <a:rPr lang="en-US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Что нам это дает? Во первых – в любой момент времени мы имеем достоверную информацию о состоянии исходников в системе. Если последний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билд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был неудачным («упал»), значит брать свежую версию из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сорц-контрола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нельзя – он может даже не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компилится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, а если зелёненький, удачный – значит все отлично. Во-вторых – очень просто найти виновника «торжества» — скорее всего, это последний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коммитер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– он то и будет отвечать за «ремонт». Кстати, в подобной среде задачей высочайшего приоритета является исправление </a:t>
            </a:r>
            <a:r>
              <a:rPr lang="ru-RU" sz="12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билда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br>
              <a:rPr lang="ru-RU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44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4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532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31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3953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32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6067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33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531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34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20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5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В</a:t>
            </a:r>
            <a:r>
              <a:rPr lang="ru-RU" sz="1200" b="0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широком смысле, тестирование – это то, чем мы занимаемся ежедневно, и этот процесс стал настолько неотъемлемой частью нашей жизни, что порой мы даже не замечаем его и он проходит на автомате. Мы просто каждый раз проверяем что результат значимых для нас действий совпадает с тем, что мы ожидали от этого действия и данный результат не приведет к каким-либо нежелательным последствиям.</a:t>
            </a:r>
            <a:endParaRPr lang="ru-RU" sz="1200" b="0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endParaRPr lang="ru-RU" sz="1200" b="0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89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6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Тестированием ПО можно назвать процесс, на вход которому подаются программа и требования, которые к ней предъявляются, а на выходе мы получаем информацию о том, насколько наша система соответствует предъявляемым к ней требованиям.</a:t>
            </a:r>
            <a:br>
              <a:rPr lang="ru-RU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514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7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огромная</a:t>
            </a:r>
            <a:r>
              <a:rPr lang="ru-RU" baseline="0" dirty="0"/>
              <a:t> разница между тем чтобы </a:t>
            </a:r>
            <a:r>
              <a:rPr lang="en-US" baseline="0" dirty="0"/>
              <a:t>“</a:t>
            </a:r>
            <a:r>
              <a:rPr lang="ru-RU" baseline="0" dirty="0"/>
              <a:t>найти как можно больше багов</a:t>
            </a:r>
            <a:r>
              <a:rPr lang="en-US" baseline="0" dirty="0"/>
              <a:t>”</a:t>
            </a:r>
            <a:r>
              <a:rPr lang="ru-RU" baseline="0" dirty="0"/>
              <a:t> и </a:t>
            </a:r>
            <a:r>
              <a:rPr lang="en-US" baseline="0" dirty="0"/>
              <a:t>“</a:t>
            </a:r>
            <a:r>
              <a:rPr lang="ru-RU" baseline="0" dirty="0"/>
              <a:t>не пропустить как можно больше критических багов</a:t>
            </a:r>
            <a:r>
              <a:rPr lang="en-US" baseline="0" dirty="0"/>
              <a:t>”</a:t>
            </a:r>
            <a:r>
              <a:rPr lang="ru-RU" baseline="0" dirty="0"/>
              <a:t>. Это легко понять на таком образном примере, что иногда в ответ на просьбу «</a:t>
            </a:r>
            <a:r>
              <a:rPr lang="ru-RU" baseline="0" dirty="0" err="1"/>
              <a:t>протеструйте</a:t>
            </a:r>
            <a:r>
              <a:rPr lang="ru-RU" baseline="0" dirty="0"/>
              <a:t> калькулятор» перечисляют довольно интересные и дельные тесты, но в числе первых тридцати нет теста «проверить сложение» и другие базовые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3450672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8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А</a:t>
            </a:r>
            <a:r>
              <a:rPr lang="ru-RU" sz="1200" b="0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настоящий</a:t>
            </a:r>
            <a:r>
              <a:rPr lang="en-US" sz="1200" b="0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проект имеет свойство разрастаться. Действительно критичные баги начинают в некоем роде эволюционировать, и это приводит к тому, что с каждым днём такой баг исправить всё сложнее и дороже.</a:t>
            </a:r>
            <a:endParaRPr lang="ru-RU" sz="1200" b="0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878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9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И мы приходим к тому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ru-RU" sz="1200" b="0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что л</a:t>
            </a:r>
            <a:r>
              <a:rPr lang="ru-RU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юбой долгосрочный проект без надлежащего покрытия тестами обречен рано или поздно быть переписанным с нуля.</a:t>
            </a:r>
          </a:p>
          <a:p>
            <a:endParaRPr lang="ru-RU" sz="1200" b="0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744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fld id="{1A240F62-174F-4DBF-866D-6848BE78FF71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pPr>
                <a:buClrTx/>
                <a:buFontTx/>
                <a:buNone/>
              </a:pPr>
              <a:t>10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>
              <a:lnSpc>
                <a:spcPct val="100000"/>
              </a:lnSpc>
              <a:buClrTx/>
            </a:pPr>
            <a:r>
              <a:rPr lang="ru-RU" altLang="en-US" dirty="0">
                <a:solidFill>
                  <a:srgbClr val="000000"/>
                </a:solidFill>
                <a:latin typeface="Open Sans" charset="0"/>
                <a:cs typeface="DejaVu Sans" charset="0"/>
              </a:rPr>
              <a:t>В первых </a:t>
            </a:r>
            <a:r>
              <a:rPr lang="en-US" altLang="en-US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двух</a:t>
            </a:r>
            <a:r>
              <a:rPr lang="en-US" altLang="en-US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ru-RU" altLang="en-US" dirty="0">
                <a:solidFill>
                  <a:srgbClr val="000000"/>
                </a:solidFill>
                <a:latin typeface="Open Sans" charset="0"/>
                <a:cs typeface="DejaVu Sans" charset="0"/>
              </a:rPr>
              <a:t>случаях по объективным причинам (сжатые сроки, бюджеты, размытые цели или очень простые требования) вы не получите выигрыша от написания тестов.</a:t>
            </a:r>
            <a:endParaRPr lang="en-US" altLang="en-US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7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6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90" cy="1260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67801" cy="437991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943970" y="6871631"/>
            <a:ext cx="273652" cy="26425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448945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ctr" defTabSz="448945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ctr" defTabSz="448945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ctr" defTabSz="448945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ctr" defTabSz="448945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ctr" defTabSz="448945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ctr" defTabSz="448945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ctr" defTabSz="448945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ctr" defTabSz="448945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448945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342900" marR="0" indent="0" algn="l" defTabSz="448945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342900" marR="0" indent="0" algn="l" defTabSz="448945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342900" marR="0" indent="0" algn="l" defTabSz="448945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342900" marR="0" indent="0" algn="l" defTabSz="448945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342900" marR="0" indent="0" algn="l" defTabSz="448945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42900" marR="0" indent="0" algn="l" defTabSz="448945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42900" marR="0" indent="0" algn="l" defTabSz="448945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342900" marR="0" indent="0" algn="l" defTabSz="448945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448945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448945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448945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448945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448945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448945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448945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448945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448945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/>
        </p:nvSpPr>
        <p:spPr>
          <a:xfrm>
            <a:off x="576261" y="4464048"/>
            <a:ext cx="9921854" cy="49244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dirty="0" err="1"/>
              <a:t>Курс</a:t>
            </a:r>
            <a:r>
              <a:rPr dirty="0"/>
              <a:t> C#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576261" y="5075237"/>
            <a:ext cx="9921854" cy="279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solidFill>
                  <a:srgbClr val="FFFFFF"/>
                </a:solidFill>
                <a:latin typeface="Open Sans" panose="020B0806030504020204"/>
                <a:ea typeface="Open Sans" panose="020B0806030504020204"/>
                <a:cs typeface="Open Sans" panose="020B0806030504020204"/>
                <a:sym typeface="Open Sans" panose="020B0806030504020204"/>
              </a:defRPr>
            </a:lvl1pPr>
          </a:lstStyle>
          <a:p>
            <a:r>
              <a:rPr dirty="0" err="1"/>
              <a:t>Лекция</a:t>
            </a:r>
            <a:r>
              <a:rPr dirty="0"/>
              <a:t> </a:t>
            </a:r>
            <a:r>
              <a:rPr lang="en-US" dirty="0"/>
              <a:t>7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576261" y="5940425"/>
            <a:ext cx="9921854" cy="787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400">
                <a:solidFill>
                  <a:srgbClr val="FFFFFF"/>
                </a:solidFill>
                <a:latin typeface="Open Sans" panose="020B0806030504020204"/>
                <a:ea typeface="Open Sans" panose="020B0806030504020204"/>
                <a:cs typeface="Open Sans" panose="020B0806030504020204"/>
                <a:sym typeface="Open Sans" panose="020B0806030504020204"/>
              </a:defRPr>
            </a:pPr>
            <a:r>
              <a:rPr lang="ru-RU" dirty="0"/>
              <a:t>Николай Артамонов</a:t>
            </a:r>
            <a:endParaRPr dirty="0"/>
          </a:p>
          <a:p>
            <a:pPr>
              <a:lnSpc>
                <a:spcPct val="100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400">
                <a:solidFill>
                  <a:srgbClr val="FFFFFF"/>
                </a:solidFill>
                <a:latin typeface="Open Sans" panose="020B0806030504020204"/>
                <a:ea typeface="Open Sans" panose="020B0806030504020204"/>
                <a:cs typeface="Open Sans" panose="020B0806030504020204"/>
                <a:sym typeface="Open Sans" panose="020B0806030504020204"/>
              </a:defRPr>
            </a:pPr>
            <a:r>
              <a:rPr dirty="0" err="1"/>
              <a:t>Разработчик</a:t>
            </a:r>
            <a:r>
              <a:rPr dirty="0"/>
              <a:t> .</a:t>
            </a:r>
            <a:r>
              <a:rPr lang="en-US" dirty="0"/>
              <a:t>NET</a:t>
            </a:r>
            <a:endParaRPr dirty="0"/>
          </a:p>
          <a:p>
            <a:pPr>
              <a:lnSpc>
                <a:spcPct val="100000"/>
              </a:lnSpc>
              <a:spcBef>
                <a:spcPts val="1100"/>
              </a:spcBef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400">
                <a:solidFill>
                  <a:srgbClr val="FFFFFF"/>
                </a:solidFill>
                <a:latin typeface="Open Sans" panose="020B0806030504020204"/>
                <a:ea typeface="Open Sans" panose="020B0806030504020204"/>
                <a:cs typeface="Open Sans" panose="020B0806030504020204"/>
                <a:sym typeface="Open Sans" panose="020B0806030504020204"/>
              </a:defRPr>
            </a:pPr>
            <a:r>
              <a:rPr lang="en-US" dirty="0"/>
              <a:t>31</a:t>
            </a:r>
            <a:r>
              <a:rPr dirty="0"/>
              <a:t>.05.2018</a:t>
            </a:r>
          </a:p>
        </p:txBody>
      </p:sp>
      <p:pic>
        <p:nvPicPr>
          <p:cNvPr id="25" name="image1-small.png" descr="image1-sm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36" y="3804789"/>
            <a:ext cx="2157415" cy="37554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Тестирование – что это и зачем?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81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</a:pPr>
            <a:r>
              <a:rPr lang="en-US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Тесты</a:t>
            </a:r>
            <a:r>
              <a:rPr lang="en-US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НЕ </a:t>
            </a:r>
            <a:r>
              <a:rPr lang="en-US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нужно</a:t>
            </a:r>
            <a:r>
              <a:rPr lang="en-US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писать</a:t>
            </a:r>
            <a:r>
              <a:rPr lang="en-US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, </a:t>
            </a:r>
            <a:r>
              <a:rPr lang="en-US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если</a:t>
            </a:r>
            <a:endParaRPr lang="en-US" altLang="en-US" sz="17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ctr" eaLnBrk="1">
              <a:lnSpc>
                <a:spcPct val="100000"/>
              </a:lnSpc>
              <a:buClrTx/>
            </a:pPr>
            <a:endParaRPr lang="ru-RU" altLang="en-US" sz="17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	</a:t>
            </a:r>
            <a:endParaRPr lang="ru-RU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Вы занимаетесь рекламным сайтом/простыми </a:t>
            </a:r>
            <a:r>
              <a:rPr lang="ru-RU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флеш</a:t>
            </a: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-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анимациями</a:t>
            </a: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или баннерами – несложная верстка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или большой объем статики. Никакой логики нет, только представление</a:t>
            </a:r>
            <a:endParaRPr lang="en-US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ru-RU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Вы делаете проект для выставки. Срок – от двух недель до месяца, ваша система – комбинация железа и софта, в начале проекта не до конца известно, что именно должно получиться в конце. Софт будет работать 1-2 дня на выставке</a:t>
            </a:r>
            <a:endParaRPr lang="en-US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ru-RU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Вы всегда пишете код без ошибок, обладаете идеальной памятью и даром предвидения. Ваш код настолько крут, что изменяет себя сам, вслед за требованиями клиента. Иногда код объясняет клиенту, что его требования —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полный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бред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и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их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не нужно реализовывать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.</a:t>
            </a:r>
            <a:endParaRPr lang="en-GB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615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Тестирование – что это и зачем?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81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</a:pPr>
            <a:endParaRPr lang="ru-RU" altLang="en-US" sz="17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Последний случай рассмотрим отдельно. Я знаю только одного такого человека, и если вы не узнали себя на фото ниже, то у меня для вас плохие новости.</a:t>
            </a:r>
            <a:endParaRPr lang="en-US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ru-RU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0" name="Picture 2" descr="https://static.dzone.com/dz1/dz-files/images/geek-chuck-norris-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021" y="2699151"/>
            <a:ext cx="3525058" cy="356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690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Тестирование – что это и зачем?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66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</a:pPr>
            <a:r>
              <a:rPr lang="en-US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Проекты</a:t>
            </a:r>
            <a:r>
              <a:rPr lang="en-US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без</a:t>
            </a:r>
            <a:r>
              <a:rPr lang="en-US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покрытия</a:t>
            </a:r>
            <a:r>
              <a:rPr lang="en-US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тестами</a:t>
            </a:r>
            <a:endParaRPr lang="ru-RU" altLang="en-US" sz="17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ctr" eaLnBrk="1">
              <a:lnSpc>
                <a:spcPct val="100000"/>
              </a:lnSpc>
              <a:buClrTx/>
            </a:pPr>
            <a:endParaRPr lang="ru-RU" altLang="en-US" sz="17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Массовое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зарастание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«спагетти-код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ом</a:t>
            </a: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» </a:t>
            </a:r>
          </a:p>
          <a:p>
            <a:pPr algn="just" eaLnBrk="1">
              <a:lnSpc>
                <a:spcPct val="100000"/>
              </a:lnSpc>
              <a:buClrTx/>
            </a:pPr>
            <a:endParaRPr lang="ru-RU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Практически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никто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не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знает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как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именно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все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это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работает</a:t>
            </a:r>
            <a:endParaRPr lang="ru-RU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ru-RU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И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как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правило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,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что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оно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должно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в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конечном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итоге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делать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–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тоже</a:t>
            </a:r>
            <a:endParaRPr lang="en-US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ru-RU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Постоянно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всё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ломается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, в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т.ч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.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то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,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что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«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ну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вот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совсем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не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трогали</a:t>
            </a: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»</a:t>
            </a:r>
            <a:endParaRPr lang="en-US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ru-RU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en-GB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3084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Тестирование – что это и зачем?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81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</a:pPr>
            <a:r>
              <a:rPr lang="en-US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Проекты</a:t>
            </a:r>
            <a:r>
              <a:rPr lang="en-US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ru-RU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с серьезным покрытием</a:t>
            </a:r>
            <a:r>
              <a:rPr lang="en-US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тестами</a:t>
            </a:r>
            <a:r>
              <a:rPr lang="ru-RU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. Все тесты проходят</a:t>
            </a:r>
            <a:endParaRPr lang="en-US" altLang="en-US" sz="17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ctr" eaLnBrk="1">
              <a:lnSpc>
                <a:spcPct val="100000"/>
              </a:lnSpc>
              <a:buClrTx/>
            </a:pPr>
            <a:endParaRPr lang="ru-RU" altLang="en-US" sz="17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 Если тесты в проекте действительно запускаются, то их много.</a:t>
            </a:r>
            <a:endParaRPr lang="en-US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ru-RU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К</a:t>
            </a:r>
            <a:r>
              <a:rPr lang="ru-RU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аждый</a:t>
            </a: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из них – атомарный: один тест проверяет только одну вещь.</a:t>
            </a:r>
            <a:endParaRPr lang="en-US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ru-RU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Тест является спецификацией метода класса, контрактом: какие входные параметры ожидает этот метод, и что остальные компоненты системы ждут от него на выходе.</a:t>
            </a:r>
            <a:endParaRPr lang="en-US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ru-RU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Текста немного: обычно пара страниц, с описанием основных </a:t>
            </a:r>
            <a:r>
              <a:rPr lang="ru-RU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фич</a:t>
            </a: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, схем серверов и </a:t>
            </a:r>
            <a:r>
              <a:rPr lang="ru-RU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getting</a:t>
            </a: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ru-RU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started</a:t>
            </a: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ru-RU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guide’ом</a:t>
            </a: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.</a:t>
            </a:r>
            <a:endParaRPr lang="en-US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ru-RU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Система надежно протестирована и сама рассказывает о себе путем тестов.</a:t>
            </a:r>
            <a:endParaRPr lang="en-GB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691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Тестирование – что это и зачем?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81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</a:pPr>
            <a:r>
              <a:rPr lang="en-US" altLang="en-US" sz="1599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Проекты</a:t>
            </a:r>
            <a:r>
              <a:rPr lang="en-US" altLang="en-US" sz="1599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ru-RU" altLang="en-US" sz="1599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c тестами, которые никто не запускает и не поддерживает.</a:t>
            </a:r>
          </a:p>
          <a:p>
            <a:pPr algn="ctr" eaLnBrk="1">
              <a:lnSpc>
                <a:spcPct val="100000"/>
              </a:lnSpc>
              <a:buClrTx/>
            </a:pPr>
            <a:endParaRPr lang="ru-RU" altLang="en-US" sz="1599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Тесты в системе есть, но что они тестируют, и какой от них ожидается результат, неизвестно</a:t>
            </a:r>
          </a:p>
          <a:p>
            <a:pPr algn="just" eaLnBrk="1">
              <a:lnSpc>
                <a:spcPct val="100000"/>
              </a:lnSpc>
              <a:buClrTx/>
            </a:pPr>
            <a:endParaRPr lang="ru-RU" altLang="en-US" sz="1599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Присутствует какая-никакая архитектура, </a:t>
            </a:r>
            <a:r>
              <a:rPr lang="en-US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м</a:t>
            </a:r>
            <a:r>
              <a:rPr lang="ru-RU" altLang="en-US" sz="1599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ожно</a:t>
            </a:r>
            <a:r>
              <a:rPr lang="ru-RU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отыскать</a:t>
            </a:r>
            <a:r>
              <a:rPr lang="en-US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599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очень</a:t>
            </a:r>
            <a:r>
              <a:rPr lang="en-US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599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много</a:t>
            </a:r>
            <a:r>
              <a:rPr lang="en-US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599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документации</a:t>
            </a:r>
            <a:r>
              <a:rPr lang="en-US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599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на</a:t>
            </a:r>
            <a:r>
              <a:rPr lang="ru-RU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599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самые</a:t>
            </a:r>
            <a:r>
              <a:rPr lang="en-US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599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основные</a:t>
            </a:r>
            <a:r>
              <a:rPr lang="en-US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599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процессы</a:t>
            </a:r>
            <a:r>
              <a:rPr lang="ru-RU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.</a:t>
            </a:r>
          </a:p>
          <a:p>
            <a:pPr algn="just" eaLnBrk="1">
              <a:lnSpc>
                <a:spcPct val="100000"/>
              </a:lnSpc>
              <a:buClrTx/>
            </a:pPr>
            <a:endParaRPr lang="ru-RU" altLang="en-US" sz="1599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Скорее всего, над проектом еще трудится главный разработчик системы, который держит в голове особенности и хитросплетения кода.</a:t>
            </a:r>
          </a:p>
          <a:p>
            <a:pPr algn="just" eaLnBrk="1">
              <a:lnSpc>
                <a:spcPct val="100000"/>
              </a:lnSpc>
              <a:buClrTx/>
            </a:pPr>
            <a:endParaRPr lang="ru-RU" altLang="en-US" sz="1599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en-US" altLang="en-US" sz="1599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Почему</a:t>
            </a:r>
            <a:r>
              <a:rPr lang="en-US" altLang="en-US" sz="1599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599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так</a:t>
            </a:r>
            <a:r>
              <a:rPr lang="en-US" altLang="en-US" sz="1599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?</a:t>
            </a:r>
            <a:endParaRPr lang="ru-RU" altLang="en-US" sz="1599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ru-RU" altLang="en-US" sz="1599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Бездумное написание тестов не только не помогает, но вредит проекту. </a:t>
            </a:r>
          </a:p>
          <a:p>
            <a:pPr algn="just" eaLnBrk="1">
              <a:lnSpc>
                <a:spcPct val="100000"/>
              </a:lnSpc>
              <a:buClrTx/>
            </a:pPr>
            <a:endParaRPr lang="en-US" altLang="en-US" sz="1599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Если раньше у вас был один некачественный продукт, то написав тесты, не разобравшись в этой теме, вы получите два. И удвоенное время на сопровождение и поддержку.</a:t>
            </a:r>
          </a:p>
          <a:p>
            <a:pPr algn="just" eaLnBrk="1">
              <a:lnSpc>
                <a:spcPct val="100000"/>
              </a:lnSpc>
              <a:buClrTx/>
            </a:pPr>
            <a:endParaRPr lang="ru-RU" altLang="en-US" sz="1599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Необходимо найти золотую середину между ситуацией, когда тесты отсутствуют и моментом, когда 20% времени уходит на написание нового функционала и 80% - на то чтобы поправить тесты.</a:t>
            </a:r>
          </a:p>
          <a:p>
            <a:pPr algn="just" eaLnBrk="1">
              <a:lnSpc>
                <a:spcPct val="100000"/>
              </a:lnSpc>
              <a:buClrTx/>
            </a:pPr>
            <a:endParaRPr lang="ru-RU" altLang="en-US" sz="1599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en-GB" altLang="en-US" sz="1599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513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Тестирование – что это и зачем?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81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</a:pPr>
            <a:r>
              <a:rPr lang="en-US" altLang="en-US" sz="1599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Проекты</a:t>
            </a:r>
            <a:r>
              <a:rPr lang="en-US" altLang="en-US" sz="1599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ru-RU" altLang="en-US" sz="1599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c тестами, которые никто не запускает и не поддерживает.</a:t>
            </a:r>
          </a:p>
          <a:p>
            <a:pPr algn="ctr" eaLnBrk="1">
              <a:lnSpc>
                <a:spcPct val="100000"/>
              </a:lnSpc>
              <a:buClrTx/>
            </a:pPr>
            <a:endParaRPr lang="ru-RU" altLang="en-US" sz="1599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en-US" altLang="en-US" sz="1599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ru-RU" altLang="en-US" sz="1599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Для того чтобы темная сторона кода не взяла верх, нужно придерживаться следующих основных правил. </a:t>
            </a:r>
            <a:endParaRPr lang="en-US" altLang="en-US" sz="1599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en-US" altLang="en-US" sz="1599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en-US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В </a:t>
            </a:r>
            <a:r>
              <a:rPr lang="en-US" altLang="en-US" sz="1599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идеальном</a:t>
            </a:r>
            <a:r>
              <a:rPr lang="en-US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599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случае</a:t>
            </a:r>
            <a:r>
              <a:rPr lang="en-US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в</a:t>
            </a:r>
            <a:r>
              <a:rPr lang="ru-RU" altLang="en-US" sz="1599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аши</a:t>
            </a:r>
            <a:r>
              <a:rPr lang="ru-RU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тесты должны:</a:t>
            </a:r>
            <a:endParaRPr lang="en-US" altLang="en-US" sz="1599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ru-RU" altLang="en-US" sz="1599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Быть достоверными</a:t>
            </a:r>
            <a:r>
              <a:rPr lang="en-US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(+ </a:t>
            </a:r>
            <a:r>
              <a:rPr lang="en-US" altLang="en-US" sz="1599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проверять</a:t>
            </a:r>
            <a:r>
              <a:rPr lang="en-US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599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реакцию</a:t>
            </a:r>
            <a:r>
              <a:rPr lang="en-US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599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не</a:t>
            </a:r>
            <a:r>
              <a:rPr lang="en-US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599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только</a:t>
            </a:r>
            <a:r>
              <a:rPr lang="en-US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599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на</a:t>
            </a:r>
            <a:r>
              <a:rPr lang="en-US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599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положительные</a:t>
            </a:r>
            <a:r>
              <a:rPr lang="en-US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, </a:t>
            </a:r>
            <a:r>
              <a:rPr lang="en-US" altLang="en-US" sz="1599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но</a:t>
            </a:r>
            <a:r>
              <a:rPr lang="en-US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и </a:t>
            </a:r>
            <a:r>
              <a:rPr lang="en-US" altLang="en-US" sz="1599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отрицательные</a:t>
            </a:r>
            <a:r>
              <a:rPr lang="en-US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599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ситуации</a:t>
            </a:r>
            <a:r>
              <a:rPr lang="en-US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)</a:t>
            </a:r>
          </a:p>
          <a:p>
            <a:pPr algn="just" eaLnBrk="1">
              <a:lnSpc>
                <a:spcPct val="100000"/>
              </a:lnSpc>
              <a:buClrTx/>
            </a:pPr>
            <a:endParaRPr lang="en-GB" altLang="en-US" sz="1599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Легко поддерживаться</a:t>
            </a:r>
            <a:endParaRPr lang="en-US" altLang="en-US" sz="1599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en-GB" altLang="en-US" sz="1599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Легко читаться и быть простыми для понимания (даже новый разработчик должен понять что именно тестируется)</a:t>
            </a:r>
            <a:endParaRPr lang="en-US" altLang="en-US" sz="1599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en-GB" altLang="en-US" sz="1599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Соблюдать единую конвенцию именования</a:t>
            </a:r>
            <a:endParaRPr lang="en-US" altLang="en-US" sz="1599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en-US" altLang="en-US" sz="1599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5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Запускаться регулярно в автоматическом режиме</a:t>
            </a:r>
            <a:endParaRPr lang="en-US" altLang="en-US" sz="1599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826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2337765" y="7051755"/>
            <a:ext cx="1586" cy="287066"/>
          </a:xfrm>
          <a:prstGeom prst="line">
            <a:avLst/>
          </a:prstGeom>
          <a:noFill/>
          <a:ln w="19080">
            <a:solidFill>
              <a:srgbClr val="2277B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798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81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</a:pPr>
            <a:endParaRPr lang="en-GB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2" name="Picture 2" descr="http://i.imgur.com/MmFvR1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6772"/>
            <a:ext cx="10066342" cy="604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2899" y="174857"/>
            <a:ext cx="9496075" cy="44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</a:pPr>
            <a:r>
              <a:rPr lang="en-US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В </a:t>
            </a:r>
            <a:r>
              <a:rPr lang="en-US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реальности</a:t>
            </a:r>
            <a:r>
              <a:rPr lang="en-US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качество</a:t>
            </a:r>
            <a:r>
              <a:rPr lang="en-US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ПО </a:t>
            </a:r>
            <a:r>
              <a:rPr lang="en-US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складывается</a:t>
            </a:r>
            <a:r>
              <a:rPr lang="en-US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из</a:t>
            </a:r>
            <a:r>
              <a:rPr lang="en-US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огромного</a:t>
            </a:r>
            <a:r>
              <a:rPr lang="en-US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списка</a:t>
            </a:r>
            <a:r>
              <a:rPr lang="en-US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критериев</a:t>
            </a:r>
            <a:r>
              <a:rPr lang="ru-RU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:</a:t>
            </a:r>
            <a:endParaRPr lang="en-US" altLang="en-US" sz="17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ru-RU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47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2337765" y="7051755"/>
            <a:ext cx="1586" cy="287066"/>
          </a:xfrm>
          <a:prstGeom prst="line">
            <a:avLst/>
          </a:prstGeom>
          <a:noFill/>
          <a:ln w="19080">
            <a:solidFill>
              <a:srgbClr val="2277B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798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Тестирование – что это и зачем?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81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</a:pPr>
            <a:endParaRPr lang="en-GB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76" y="1546352"/>
            <a:ext cx="9810549" cy="46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69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2337765" y="7051755"/>
            <a:ext cx="1586" cy="287066"/>
          </a:xfrm>
          <a:prstGeom prst="line">
            <a:avLst/>
          </a:prstGeom>
          <a:noFill/>
          <a:ln w="19080">
            <a:solidFill>
              <a:srgbClr val="2277B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798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Тестирование – что это и зачем?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81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</a:pPr>
            <a:r>
              <a:rPr lang="en-US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Модульное</a:t>
            </a:r>
            <a:r>
              <a:rPr lang="en-US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тестирование</a:t>
            </a:r>
            <a:endParaRPr lang="ru-RU" altLang="en-US" sz="17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ctr" eaLnBrk="1">
              <a:lnSpc>
                <a:spcPct val="100000"/>
              </a:lnSpc>
              <a:buClrTx/>
            </a:pPr>
            <a:endParaRPr lang="ru-RU" altLang="en-US" sz="17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Модульное тестирование, или юнит-тестирование (англ. </a:t>
            </a:r>
            <a:r>
              <a:rPr lang="ru-RU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unit</a:t>
            </a: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ru-RU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testing</a:t>
            </a: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) — процесс в программировании, позволяющий проверить на корректность отдельные модули исходного кода программы.</a:t>
            </a: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Позволяет достаточно быстро проверить, не привело ли очередное изменение кода к регрессии, то есть к появлению ошибок в уже оттестированных местах программы, а также облегчает обнаружение и устранение таких ошибок.</a:t>
            </a:r>
          </a:p>
          <a:p>
            <a:pPr algn="just" eaLnBrk="1">
              <a:lnSpc>
                <a:spcPct val="100000"/>
              </a:lnSpc>
              <a:buClrTx/>
            </a:pPr>
            <a:endParaRPr lang="ru-RU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en-GB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 descr="https://image.slidesharecdn.com/random-150414022449-conversion-gate01/95/-7-102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4" t="31626" r="17517" b="19811"/>
          <a:stretch/>
        </p:blipFill>
        <p:spPr bwMode="auto">
          <a:xfrm>
            <a:off x="1509522" y="3850190"/>
            <a:ext cx="7052057" cy="280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916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2337765" y="7051755"/>
            <a:ext cx="1586" cy="287066"/>
          </a:xfrm>
          <a:prstGeom prst="line">
            <a:avLst/>
          </a:prstGeom>
          <a:noFill/>
          <a:ln w="19080">
            <a:solidFill>
              <a:srgbClr val="2277B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798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Тестирование – что это и зачем?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81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</a:pPr>
            <a:r>
              <a:rPr lang="ru-RU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Модульное тестирование </a:t>
            </a:r>
            <a:endParaRPr lang="en-GB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 descr="https://habrastorage.org/storage2/ec3/825/c7f/ec3825c7f0710f9fed6814c89b794d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724" y="1797109"/>
            <a:ext cx="5101651" cy="396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87513" y="6066278"/>
            <a:ext cx="9496074" cy="863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98" dirty="0">
                <a:latin typeface="Verdana" panose="020B0604030504040204" pitchFamily="34" charset="0"/>
              </a:rPr>
              <a:t>Таким образом, юнит-тестирование – это первый бастион на борьбе с багами. За ним еще интеграционное, приемочное и, наконец, ручное тестирование, в том числе «свободный поиск».</a:t>
            </a:r>
          </a:p>
        </p:txBody>
      </p:sp>
    </p:spTree>
    <p:extLst>
      <p:ext uri="{BB962C8B-B14F-4D97-AF65-F5344CB8AC3E}">
        <p14:creationId xmlns:p14="http://schemas.microsoft.com/office/powerpoint/2010/main" val="3854368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6E7F394C-E756-4D1E-9F79-F507FB956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32123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Последняя лекция будет ЗАВТРА (1.06.2018)</a:t>
            </a:r>
          </a:p>
        </p:txBody>
      </p:sp>
    </p:spTree>
    <p:extLst>
      <p:ext uri="{BB962C8B-B14F-4D97-AF65-F5344CB8AC3E}">
        <p14:creationId xmlns:p14="http://schemas.microsoft.com/office/powerpoint/2010/main" val="622930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en-GB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Dependency injection</a:t>
            </a: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(</a:t>
            </a:r>
            <a:r>
              <a:rPr lang="en-US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D</a:t>
            </a: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I</a:t>
            </a:r>
            <a:r>
              <a:rPr lang="en-GB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)</a:t>
            </a:r>
            <a:endParaRPr lang="ru-RU" altLang="en-US" sz="23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87513" y="972592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</a:pPr>
            <a:endParaRPr lang="ru-RU" altLang="en-US" sz="1798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Внедрение зависимости (англ. </a:t>
            </a:r>
            <a:r>
              <a:rPr lang="ru-RU" altLang="en-US" sz="1798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</a:t>
            </a:r>
            <a:r>
              <a:rPr lang="ru-RU" altLang="en-US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en-US" sz="1798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r>
              <a:rPr lang="ru-RU" altLang="en-US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DI) — процесс предоставления внешней зависимости программному компоненту. </a:t>
            </a: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 внедрении зависимости объект пассивен и не предпринимает вообще никаких шагов для выяснения зависимостей, а предоставляет для этого сеттеры и/или принимает своим конструктором аргументы, посредством которых внедряются зависимости.</a:t>
            </a:r>
            <a:endParaRPr lang="en-GB" altLang="en-US" sz="1798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 descr="введите сюда описание изображен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01" y="3093263"/>
            <a:ext cx="3606726" cy="313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stack.imgur.com/Llg0Q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30" y="3090624"/>
            <a:ext cx="3740878" cy="312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20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en-GB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Dependency injection</a:t>
            </a: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(</a:t>
            </a:r>
            <a:r>
              <a:rPr lang="en-US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D</a:t>
            </a: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I</a:t>
            </a:r>
            <a:r>
              <a:rPr lang="en-GB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)</a:t>
            </a:r>
            <a:endParaRPr lang="ru-RU" altLang="en-US" sz="23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30AF6C-0DCD-4D76-BD29-0BAE45008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7" y="1220786"/>
            <a:ext cx="9762399" cy="570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85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en-GB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Dependency injection</a:t>
            </a: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(</a:t>
            </a:r>
            <a:r>
              <a:rPr lang="en-US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D</a:t>
            </a: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I</a:t>
            </a:r>
            <a:r>
              <a:rPr lang="en-GB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)</a:t>
            </a:r>
            <a:endParaRPr lang="ru-RU" altLang="en-US" sz="23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D98F4F5-F6FE-4A75-B47F-D11DFF4BB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45" y="1410568"/>
            <a:ext cx="8613960" cy="513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3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en-GB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Dependency injection</a:t>
            </a: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(</a:t>
            </a:r>
            <a:r>
              <a:rPr lang="en-US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D</a:t>
            </a: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I</a:t>
            </a:r>
            <a:r>
              <a:rPr lang="en-GB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)</a:t>
            </a:r>
            <a:endParaRPr lang="ru-RU" altLang="en-US" sz="23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90FDD9-D658-4EC5-B94E-FBBA38F57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62" y="1548111"/>
            <a:ext cx="9629775" cy="497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85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2337765" y="7051755"/>
            <a:ext cx="1586" cy="287066"/>
          </a:xfrm>
          <a:prstGeom prst="line">
            <a:avLst/>
          </a:prstGeom>
          <a:noFill/>
          <a:ln w="19080">
            <a:solidFill>
              <a:srgbClr val="2277B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798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en-US" altLang="en-US" sz="23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Основные</a:t>
            </a:r>
            <a:r>
              <a:rPr lang="en-US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23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виды</a:t>
            </a:r>
            <a:r>
              <a:rPr lang="en-US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ru-RU" altLang="en-US" sz="23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Unit</a:t>
            </a: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-</a:t>
            </a:r>
            <a:r>
              <a:rPr lang="en-US" altLang="en-US" sz="23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тестов</a:t>
            </a:r>
            <a:endParaRPr lang="en-GB" altLang="en-US" sz="23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81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</a:pPr>
            <a:endParaRPr lang="ru-RU" altLang="en-US" sz="17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</a:t>
            </a:r>
            <a:r>
              <a:rPr lang="ru-RU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Тесты состояния (</a:t>
            </a:r>
            <a:r>
              <a:rPr lang="ru-RU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state-based</a:t>
            </a:r>
            <a:r>
              <a:rPr lang="ru-RU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ru-RU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tests</a:t>
            </a:r>
            <a:r>
              <a:rPr lang="ru-RU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) </a:t>
            </a: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— тесты, проверяющие что вызываемый метод объекта отработал корректно, проверяя состояние тестируемого объекта после вызова метода. Базируются на </a:t>
            </a:r>
            <a:r>
              <a:rPr lang="ru-RU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Stub</a:t>
            </a: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-объектах.</a:t>
            </a: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</a:t>
            </a:r>
            <a:r>
              <a:rPr lang="ru-RU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Stub</a:t>
            </a:r>
            <a:r>
              <a:rPr lang="ru-RU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-объекты (</a:t>
            </a:r>
            <a:r>
              <a:rPr lang="ru-RU" altLang="en-US" sz="17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стабы</a:t>
            </a:r>
            <a:r>
              <a:rPr lang="ru-RU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) – </a:t>
            </a: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это типичные заглушки. Они ничего полезного не делают и умеют лишь возвращать определенные данные в ответ на вызовы своих методов.</a:t>
            </a:r>
            <a:endParaRPr lang="en-US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en-US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en-US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ru-RU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672" y="3778250"/>
            <a:ext cx="6406055" cy="28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75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2337765" y="7051755"/>
            <a:ext cx="1586" cy="287066"/>
          </a:xfrm>
          <a:prstGeom prst="line">
            <a:avLst/>
          </a:prstGeom>
          <a:noFill/>
          <a:ln w="19080">
            <a:solidFill>
              <a:srgbClr val="2277B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798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en-US" altLang="en-US" sz="23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Основные</a:t>
            </a:r>
            <a:r>
              <a:rPr lang="en-US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23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виды</a:t>
            </a:r>
            <a:r>
              <a:rPr lang="en-US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ru-RU" altLang="en-US" sz="23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Unit</a:t>
            </a: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-</a:t>
            </a:r>
            <a:r>
              <a:rPr lang="en-US" altLang="en-US" sz="23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тестов</a:t>
            </a:r>
            <a:endParaRPr lang="en-GB" altLang="en-US" sz="23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81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</a:pPr>
            <a:endParaRPr lang="ru-RU" altLang="en-US" sz="17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en-US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en-US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ru-RU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12" y="1548110"/>
            <a:ext cx="9660719" cy="421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11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2337765" y="7051755"/>
            <a:ext cx="1586" cy="287066"/>
          </a:xfrm>
          <a:prstGeom prst="line">
            <a:avLst/>
          </a:prstGeom>
          <a:noFill/>
          <a:ln w="19080">
            <a:solidFill>
              <a:srgbClr val="2277B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798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en-US" altLang="en-US" sz="23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Основные</a:t>
            </a:r>
            <a:r>
              <a:rPr lang="en-US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23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виды</a:t>
            </a:r>
            <a:r>
              <a:rPr lang="en-US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ru-RU" altLang="en-US" sz="23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Unit</a:t>
            </a: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-</a:t>
            </a:r>
            <a:r>
              <a:rPr lang="en-US" altLang="en-US" sz="23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тестов</a:t>
            </a:r>
            <a:endParaRPr lang="en-GB" altLang="en-US" sz="23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36828" y="1044532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just" eaLnBrk="1">
              <a:lnSpc>
                <a:spcPct val="100000"/>
              </a:lnSpc>
              <a:buClrTx/>
            </a:pPr>
            <a:endParaRPr lang="ru-RU" altLang="en-US" sz="1798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● </a:t>
            </a:r>
            <a:r>
              <a:rPr lang="ru-RU" altLang="en-US" sz="1798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Тесты взаимодействия (</a:t>
            </a:r>
            <a:r>
              <a:rPr lang="ru-RU" altLang="en-US" sz="1798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interaction</a:t>
            </a:r>
            <a:r>
              <a:rPr lang="ru-RU" altLang="en-US" sz="1798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en-US" sz="1798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tests</a:t>
            </a:r>
            <a:r>
              <a:rPr lang="ru-RU" altLang="en-US" sz="1798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ru-RU" altLang="en-US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— это тесты, в которых тестируемый объект производит манипуляции с другими объектами. Применяются, когда требуется удостовериться, что тестируемый объект корректно взаимодействует с другими объектами. </a:t>
            </a:r>
            <a:endParaRPr lang="en-US" altLang="en-US" sz="1798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en-US" altLang="en-US" sz="1798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● Базируются на </a:t>
            </a:r>
            <a:r>
              <a:rPr lang="ru-RU" altLang="en-US" sz="1798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Mock</a:t>
            </a:r>
            <a:r>
              <a:rPr lang="ru-RU" altLang="en-US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объектах</a:t>
            </a:r>
            <a:r>
              <a:rPr lang="en-US" altLang="en-US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en-US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которые являются </a:t>
            </a:r>
            <a:r>
              <a:rPr lang="ru-RU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замен</a:t>
            </a:r>
            <a:r>
              <a:rPr lang="en-US" sz="1798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ой</a:t>
            </a:r>
            <a:r>
              <a:rPr lang="ru-RU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реальны</a:t>
            </a:r>
            <a:r>
              <a:rPr lang="en-US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</a:t>
            </a:r>
            <a:r>
              <a:rPr lang="ru-RU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объект</a:t>
            </a:r>
            <a:r>
              <a:rPr lang="en-US" sz="1798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ов</a:t>
            </a:r>
            <a:r>
              <a:rPr lang="ru-RU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системы и позволяют</a:t>
            </a:r>
            <a:r>
              <a:rPr lang="en-US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проверить вызовы своих членов</a:t>
            </a:r>
            <a:r>
              <a:rPr lang="en-US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тестируемым</a:t>
            </a:r>
            <a:br>
              <a:rPr lang="ru-RU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классом</a:t>
            </a:r>
            <a:endParaRPr lang="en-US" altLang="en-US" sz="1798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en-US" altLang="en-US" sz="1798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ru-RU" altLang="en-US" sz="1798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 descr="Картинки по запросу unit test m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39" y="3418465"/>
            <a:ext cx="5855530" cy="32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225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2337765" y="7051755"/>
            <a:ext cx="1586" cy="287066"/>
          </a:xfrm>
          <a:prstGeom prst="line">
            <a:avLst/>
          </a:prstGeom>
          <a:noFill/>
          <a:ln w="19080">
            <a:solidFill>
              <a:srgbClr val="2277B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798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en-US" altLang="en-US" sz="23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Основные</a:t>
            </a:r>
            <a:r>
              <a:rPr lang="en-US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23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виды</a:t>
            </a:r>
            <a:r>
              <a:rPr lang="en-US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ru-RU" altLang="en-US" sz="23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Unit</a:t>
            </a: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-</a:t>
            </a:r>
            <a:r>
              <a:rPr lang="en-US" altLang="en-US" sz="23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тестов</a:t>
            </a:r>
            <a:endParaRPr lang="en-GB" altLang="en-US" sz="23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4A8AA3C-625E-4FF3-9172-F373ADF1D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1335087"/>
            <a:ext cx="96393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26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2337765" y="7051755"/>
            <a:ext cx="1586" cy="287066"/>
          </a:xfrm>
          <a:prstGeom prst="line">
            <a:avLst/>
          </a:prstGeom>
          <a:noFill/>
          <a:ln w="19080">
            <a:solidFill>
              <a:srgbClr val="2277B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798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en-GB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Unit tests</a:t>
            </a:r>
            <a:endParaRPr lang="ru-RU" altLang="en-US" sz="23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81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</a:pPr>
            <a:r>
              <a:rPr lang="ru-RU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Расположение тестов. Именование проектов, классов.</a:t>
            </a:r>
          </a:p>
          <a:p>
            <a:pPr algn="ctr" eaLnBrk="1">
              <a:lnSpc>
                <a:spcPct val="100000"/>
              </a:lnSpc>
              <a:buClrTx/>
            </a:pPr>
            <a:endParaRPr lang="ru-RU" altLang="en-US" sz="17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Тесты должны быть частью контроля версий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(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находиться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в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репозитории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проекта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)</a:t>
            </a:r>
            <a:endParaRPr lang="en-GB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Каждый тестирующий класс должен тестировать только одну сущность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(</a:t>
            </a:r>
            <a:r>
              <a:rPr lang="en-US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класс</a:t>
            </a:r>
            <a:r>
              <a:rPr lang="en-US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)</a:t>
            </a: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. </a:t>
            </a: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Если приложение монолитное – все тесты размещаются в директории </a:t>
            </a:r>
            <a:r>
              <a:rPr lang="ru-RU" altLang="en-US" sz="1798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tests</a:t>
            </a:r>
            <a:endParaRPr lang="ru-RU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Если приложение состоит из компонентов – тесты следует размещать в директории с тестируемым компонентом</a:t>
            </a: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Выносите тесты в отдельный проект</a:t>
            </a: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● Добавляйте к каждому проекту его собственный тестовый проект</a:t>
            </a:r>
          </a:p>
          <a:p>
            <a:pPr algn="just" eaLnBrk="1">
              <a:lnSpc>
                <a:spcPct val="100000"/>
              </a:lnSpc>
              <a:buClrTx/>
            </a:pPr>
            <a:endParaRPr lang="ru-RU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ru-RU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ru-RU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en-GB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00331" y="3967433"/>
            <a:ext cx="4055683" cy="119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latin typeface="Open Sans" charset="0"/>
                <a:cs typeface="DejaVu Sans" charset="0"/>
              </a:rPr>
              <a:t>Проекты с тестами:</a:t>
            </a: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chemeClr val="accent2"/>
                </a:solidFill>
                <a:latin typeface="Open Sans" charset="0"/>
                <a:cs typeface="DejaVu Sans" charset="0"/>
              </a:rPr>
              <a:t>&lt;</a:t>
            </a:r>
            <a:r>
              <a:rPr lang="en-GB" altLang="en-US" sz="1798" dirty="0">
                <a:solidFill>
                  <a:schemeClr val="accent2"/>
                </a:solidFill>
                <a:latin typeface="Open Sans" charset="0"/>
                <a:cs typeface="DejaVu Sans" charset="0"/>
              </a:rPr>
              <a:t>PROJECT_NAME&gt;.</a:t>
            </a:r>
            <a:r>
              <a:rPr lang="en-GB" altLang="en-US" sz="1798" dirty="0" err="1">
                <a:solidFill>
                  <a:schemeClr val="accent2"/>
                </a:solidFill>
                <a:latin typeface="Open Sans" charset="0"/>
                <a:cs typeface="DejaVu Sans" charset="0"/>
              </a:rPr>
              <a:t>Core.</a:t>
            </a:r>
            <a:r>
              <a:rPr lang="en-GB" altLang="en-US" sz="1798" b="1" dirty="0" err="1">
                <a:solidFill>
                  <a:schemeClr val="accent2"/>
                </a:solidFill>
                <a:latin typeface="Open Sans" charset="0"/>
                <a:cs typeface="DejaVu Sans" charset="0"/>
              </a:rPr>
              <a:t>Tests</a:t>
            </a:r>
            <a:endParaRPr lang="en-GB" altLang="en-US" sz="1798" b="1" dirty="0">
              <a:solidFill>
                <a:schemeClr val="accent2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en-GB" altLang="en-US" sz="1798" dirty="0">
                <a:solidFill>
                  <a:schemeClr val="accent2"/>
                </a:solidFill>
                <a:latin typeface="Open Sans" charset="0"/>
                <a:cs typeface="DejaVu Sans" charset="0"/>
              </a:rPr>
              <a:t>&lt;PROJECT_NAME&gt;.B</a:t>
            </a:r>
            <a:r>
              <a:rPr lang="ru-RU" altLang="en-US" sz="1798" dirty="0">
                <a:solidFill>
                  <a:schemeClr val="accent2"/>
                </a:solidFill>
                <a:latin typeface="Open Sans" charset="0"/>
                <a:cs typeface="DejaVu Sans" charset="0"/>
              </a:rPr>
              <a:t>L</a:t>
            </a:r>
            <a:r>
              <a:rPr lang="en-GB" altLang="en-US" sz="1798" dirty="0">
                <a:solidFill>
                  <a:schemeClr val="accent2"/>
                </a:solidFill>
                <a:latin typeface="Open Sans" charset="0"/>
                <a:cs typeface="DejaVu Sans" charset="0"/>
              </a:rPr>
              <a:t>.</a:t>
            </a:r>
            <a:r>
              <a:rPr lang="en-GB" altLang="en-US" sz="1798" b="1" dirty="0">
                <a:solidFill>
                  <a:schemeClr val="accent2"/>
                </a:solidFill>
                <a:latin typeface="Open Sans" charset="0"/>
                <a:cs typeface="DejaVu Sans" charset="0"/>
              </a:rPr>
              <a:t>Tests</a:t>
            </a:r>
          </a:p>
          <a:p>
            <a:pPr algn="just" eaLnBrk="1">
              <a:lnSpc>
                <a:spcPct val="100000"/>
              </a:lnSpc>
              <a:buClrTx/>
            </a:pPr>
            <a:r>
              <a:rPr lang="en-GB" altLang="en-US" sz="1798" dirty="0">
                <a:solidFill>
                  <a:schemeClr val="accent2"/>
                </a:solidFill>
                <a:latin typeface="Open Sans" charset="0"/>
                <a:cs typeface="DejaVu Sans" charset="0"/>
              </a:rPr>
              <a:t>&lt;PROJECT_NAME&gt;.</a:t>
            </a:r>
            <a:r>
              <a:rPr lang="en-GB" altLang="en-US" sz="1798" dirty="0" err="1">
                <a:solidFill>
                  <a:schemeClr val="accent2"/>
                </a:solidFill>
                <a:latin typeface="Open Sans" charset="0"/>
                <a:cs typeface="DejaVu Sans" charset="0"/>
              </a:rPr>
              <a:t>Web.</a:t>
            </a:r>
            <a:r>
              <a:rPr lang="en-GB" altLang="en-US" sz="1798" b="1" dirty="0" err="1">
                <a:solidFill>
                  <a:schemeClr val="accent2"/>
                </a:solidFill>
                <a:latin typeface="Open Sans" charset="0"/>
                <a:cs typeface="DejaVu Sans" charset="0"/>
              </a:rPr>
              <a:t>Tests</a:t>
            </a:r>
            <a:endParaRPr lang="ru-RU" altLang="en-US" sz="1798" b="1" dirty="0">
              <a:solidFill>
                <a:schemeClr val="accent2"/>
              </a:solidFill>
              <a:latin typeface="Open Sans" charset="0"/>
              <a:cs typeface="DejaVu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798" y="3967433"/>
            <a:ext cx="3316325" cy="119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latin typeface="Open Sans" charset="0"/>
                <a:cs typeface="DejaVu Sans" charset="0"/>
              </a:rPr>
              <a:t>Проекты:</a:t>
            </a:r>
          </a:p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chemeClr val="accent2"/>
                </a:solidFill>
                <a:latin typeface="Open Sans" charset="0"/>
                <a:cs typeface="DejaVu Sans" charset="0"/>
              </a:rPr>
              <a:t>&lt;</a:t>
            </a:r>
            <a:r>
              <a:rPr lang="en-GB" altLang="en-US" sz="1798" dirty="0">
                <a:solidFill>
                  <a:schemeClr val="accent2"/>
                </a:solidFill>
                <a:latin typeface="Open Sans" charset="0"/>
                <a:cs typeface="DejaVu Sans" charset="0"/>
              </a:rPr>
              <a:t>PROJECT_NAME&gt;.Core</a:t>
            </a:r>
          </a:p>
          <a:p>
            <a:pPr algn="just" eaLnBrk="1">
              <a:lnSpc>
                <a:spcPct val="100000"/>
              </a:lnSpc>
              <a:buClrTx/>
            </a:pPr>
            <a:r>
              <a:rPr lang="en-GB" altLang="en-US" sz="1798" dirty="0">
                <a:solidFill>
                  <a:schemeClr val="accent2"/>
                </a:solidFill>
                <a:latin typeface="Open Sans" charset="0"/>
                <a:cs typeface="DejaVu Sans" charset="0"/>
              </a:rPr>
              <a:t>&lt;PROJECT_NAME&gt;.B</a:t>
            </a:r>
            <a:r>
              <a:rPr lang="ru-RU" altLang="en-US" sz="1798" dirty="0">
                <a:solidFill>
                  <a:schemeClr val="accent2"/>
                </a:solidFill>
                <a:latin typeface="Open Sans" charset="0"/>
                <a:cs typeface="DejaVu Sans" charset="0"/>
              </a:rPr>
              <a:t>L</a:t>
            </a:r>
            <a:endParaRPr lang="en-GB" altLang="en-US" sz="1798" dirty="0">
              <a:solidFill>
                <a:schemeClr val="accent2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en-GB" altLang="en-US" sz="1798" dirty="0">
                <a:solidFill>
                  <a:schemeClr val="accent2"/>
                </a:solidFill>
                <a:latin typeface="Open Sans" charset="0"/>
                <a:cs typeface="DejaVu Sans" charset="0"/>
              </a:rPr>
              <a:t>&lt;PROJECT_NAME&gt;.Web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9153" y="5364663"/>
            <a:ext cx="3316325" cy="922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latin typeface="Open Sans" charset="0"/>
                <a:cs typeface="DejaVu Sans" charset="0"/>
              </a:rPr>
              <a:t>Классы и методы:</a:t>
            </a:r>
          </a:p>
          <a:p>
            <a:pPr algn="just" eaLnBrk="1">
              <a:lnSpc>
                <a:spcPct val="100000"/>
              </a:lnSpc>
              <a:buClrTx/>
            </a:pPr>
            <a:r>
              <a:rPr lang="en-GB" altLang="en-US" sz="1798" dirty="0" err="1">
                <a:solidFill>
                  <a:schemeClr val="accent2"/>
                </a:solidFill>
                <a:latin typeface="Open Sans" charset="0"/>
                <a:cs typeface="DejaVu Sans" charset="0"/>
              </a:rPr>
              <a:t>ClassName</a:t>
            </a:r>
            <a:endParaRPr lang="en-GB" altLang="en-US" sz="1798" dirty="0">
              <a:solidFill>
                <a:schemeClr val="accent2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en-GB" altLang="en-US" sz="1798" dirty="0" err="1">
                <a:solidFill>
                  <a:schemeClr val="accent2"/>
                </a:solidFill>
                <a:latin typeface="Open Sans" charset="0"/>
                <a:cs typeface="DejaVu Sans" charset="0"/>
              </a:rPr>
              <a:t>ClassName.Method</a:t>
            </a:r>
            <a:endParaRPr lang="en-GB" altLang="en-US" sz="1798" dirty="0">
              <a:solidFill>
                <a:schemeClr val="accent2"/>
              </a:solidFill>
              <a:latin typeface="Open Sans" charset="0"/>
              <a:cs typeface="DejaVu San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00331" y="5364664"/>
            <a:ext cx="5539377" cy="147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latin typeface="Open Sans" charset="0"/>
                <a:cs typeface="DejaVu Sans" charset="0"/>
              </a:rPr>
              <a:t>Тестовые классы и методы:</a:t>
            </a:r>
          </a:p>
          <a:p>
            <a:pPr algn="just" eaLnBrk="1">
              <a:lnSpc>
                <a:spcPct val="100000"/>
              </a:lnSpc>
              <a:buClrTx/>
            </a:pPr>
            <a:r>
              <a:rPr lang="en-GB" altLang="en-US" sz="1798" dirty="0" err="1">
                <a:solidFill>
                  <a:schemeClr val="accent2"/>
                </a:solidFill>
                <a:latin typeface="Open Sans" charset="0"/>
                <a:cs typeface="DejaVu Sans" charset="0"/>
              </a:rPr>
              <a:t>ClassName</a:t>
            </a:r>
            <a:r>
              <a:rPr lang="en-GB" altLang="en-US" sz="1798" b="1" dirty="0" err="1">
                <a:solidFill>
                  <a:schemeClr val="accent2"/>
                </a:solidFill>
                <a:latin typeface="Open Sans" charset="0"/>
                <a:cs typeface="DejaVu Sans" charset="0"/>
              </a:rPr>
              <a:t>Tests</a:t>
            </a:r>
            <a:endParaRPr lang="en-GB" altLang="en-US" sz="1798" b="1" dirty="0">
              <a:solidFill>
                <a:schemeClr val="accent2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en-GB" altLang="en-US" sz="1798" dirty="0" err="1">
                <a:solidFill>
                  <a:schemeClr val="accent2"/>
                </a:solidFill>
                <a:latin typeface="Open Sans" charset="0"/>
                <a:cs typeface="DejaVu Sans" charset="0"/>
              </a:rPr>
              <a:t>ClassNameTests.</a:t>
            </a:r>
            <a:r>
              <a:rPr lang="en-GB" altLang="en-US" sz="1798" b="1" dirty="0" err="1">
                <a:solidFill>
                  <a:schemeClr val="accent2"/>
                </a:solidFill>
                <a:latin typeface="Open Sans" charset="0"/>
                <a:cs typeface="DejaVu Sans" charset="0"/>
              </a:rPr>
              <a:t>Method_Scenario_ExpectedResult</a:t>
            </a:r>
            <a:endParaRPr lang="en-GB" altLang="en-US" sz="1798" b="1" dirty="0">
              <a:solidFill>
                <a:schemeClr val="accent2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en-GB" altLang="en-US" sz="1798" b="1" dirty="0">
                <a:solidFill>
                  <a:schemeClr val="accent2"/>
                </a:solidFill>
                <a:latin typeface="Open Sans" charset="0"/>
                <a:cs typeface="DejaVu Sans" charset="0"/>
              </a:rPr>
              <a:t>Sum_5plus3_8returned</a:t>
            </a:r>
          </a:p>
        </p:txBody>
      </p:sp>
    </p:spTree>
    <p:extLst>
      <p:ext uri="{BB962C8B-B14F-4D97-AF65-F5344CB8AC3E}">
        <p14:creationId xmlns:p14="http://schemas.microsoft.com/office/powerpoint/2010/main" val="1569676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2337765" y="7051755"/>
            <a:ext cx="1586" cy="287066"/>
          </a:xfrm>
          <a:prstGeom prst="line">
            <a:avLst/>
          </a:prstGeom>
          <a:noFill/>
          <a:ln w="19080">
            <a:solidFill>
              <a:srgbClr val="2277B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798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en-GB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Test Driven Development (TDD)</a:t>
            </a:r>
            <a:endParaRPr lang="ru-RU" altLang="en-US" sz="23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4" name="Picture 2" descr="http://www.agilenutshell.com/assets/test-driven-development/tdd-circle-of-lif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1" y="3867571"/>
            <a:ext cx="3413736" cy="26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s://raw.githubusercontent.com/mjhea0/flaskr-tdd/master/td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052" y="3891380"/>
            <a:ext cx="2925034" cy="288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171" y="1284690"/>
            <a:ext cx="10071100" cy="240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98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через тестирование (TDD) процесс применения юнит-тестов, при котором сначала пишутся тесты, а потом уже программный код, достаточный для выполнения этих тестов.</a:t>
            </a:r>
            <a:endParaRPr lang="en-GB" sz="1798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1798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1798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Использование TDD позволяет снизить количество потенциальных багов в приложении. Создавая тесты перед написанием кода, мы тем самым описываем способ поведения будущих компонентов, не связывая себя при этом с конкретной реализацией этих тестируемых компонентов (тем более что реализация на момент создания теста еще не существует). </a:t>
            </a:r>
            <a:endParaRPr lang="en-GB" sz="1798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9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en-US" altLang="en-US" sz="23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Немного</a:t>
            </a:r>
            <a:r>
              <a:rPr lang="en-US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о </a:t>
            </a:r>
            <a:r>
              <a:rPr lang="en-US" altLang="en-US" sz="2398" b="1" dirty="0" err="1">
                <a:solidFill>
                  <a:srgbClr val="000000"/>
                </a:solidFill>
                <a:latin typeface="Open Sans" charset="0"/>
                <a:cs typeface="DejaVu Sans" charset="0"/>
              </a:rPr>
              <a:t>себе</a:t>
            </a:r>
            <a:endParaRPr lang="ru-RU" altLang="en-US" sz="23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81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200000"/>
              </a:lnSpc>
              <a:buClrTx/>
            </a:pPr>
            <a:r>
              <a:rPr lang="ru-RU" altLang="en-US" sz="19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Артамонов Николай	</a:t>
            </a:r>
          </a:p>
          <a:p>
            <a:pPr eaLnBrk="1">
              <a:lnSpc>
                <a:spcPct val="200000"/>
              </a:lnSpc>
              <a:buClrTx/>
            </a:pPr>
            <a:r>
              <a:rPr lang="ru-RU" altLang="en-US" sz="19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Окончил УлГТУ по специальности </a:t>
            </a:r>
            <a:r>
              <a:rPr lang="ru-RU" altLang="en-US" sz="1998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ИСТд</a:t>
            </a:r>
            <a:endParaRPr lang="ru-RU" altLang="en-US" sz="1998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>
              <a:lnSpc>
                <a:spcPct val="200000"/>
              </a:lnSpc>
              <a:buClrTx/>
            </a:pPr>
            <a:r>
              <a:rPr lang="ru-RU" altLang="en-US" sz="19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Опыт работы на коммерческих проектах более </a:t>
            </a:r>
            <a:r>
              <a:rPr lang="en-US" altLang="en-US" sz="19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ru-RU" altLang="en-US" sz="19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лет.</a:t>
            </a:r>
          </a:p>
          <a:p>
            <a:pPr eaLnBrk="1">
              <a:lnSpc>
                <a:spcPct val="200000"/>
              </a:lnSpc>
              <a:buClrTx/>
            </a:pPr>
            <a:r>
              <a:rPr lang="ru-RU" altLang="en-US" sz="19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Принимал активное участие более чем в </a:t>
            </a:r>
            <a:r>
              <a:rPr lang="en-US" altLang="en-US" sz="19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r>
              <a:rPr lang="ru-RU" altLang="en-US" sz="19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проектах.</a:t>
            </a:r>
          </a:p>
          <a:p>
            <a:pPr eaLnBrk="1">
              <a:lnSpc>
                <a:spcPct val="250000"/>
              </a:lnSpc>
              <a:buClrTx/>
            </a:pPr>
            <a:endParaRPr lang="ru-RU" altLang="en-US" sz="2398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85777F-F7F0-4BAC-9FE6-562CB22C2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41" y="4135922"/>
            <a:ext cx="3330699" cy="251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2337765" y="7051755"/>
            <a:ext cx="1586" cy="287066"/>
          </a:xfrm>
          <a:prstGeom prst="line">
            <a:avLst/>
          </a:prstGeom>
          <a:noFill/>
          <a:ln w="19080">
            <a:solidFill>
              <a:srgbClr val="2277B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798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en-GB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Continuous Integration(</a:t>
            </a: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CI</a:t>
            </a:r>
            <a:r>
              <a:rPr lang="en-GB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)</a:t>
            </a:r>
            <a:endParaRPr lang="ru-RU" altLang="en-US" sz="23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2" name="Picture 2" descr="https://www.mera.ru/media/attachments/2016/08/16/201220120251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003" y="2977754"/>
            <a:ext cx="5908431" cy="403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87513" y="1418657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9pPr>
          </a:lstStyle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ru-RU" altLang="en-US" sz="17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Непрерывная интеграция </a:t>
            </a: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— </a:t>
            </a:r>
            <a:r>
              <a:rPr lang="ru-RU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это </a:t>
            </a:r>
            <a:r>
              <a:rPr lang="en-US" sz="1798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среда</a:t>
            </a:r>
            <a:r>
              <a:rPr lang="ru-RU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которая следит за вашим </a:t>
            </a:r>
            <a:r>
              <a:rPr lang="en-US" sz="1798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репозиторием</a:t>
            </a:r>
            <a:r>
              <a:rPr lang="ru-RU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и при появлении там изменений автоматически стягивает их, </a:t>
            </a:r>
            <a:r>
              <a:rPr lang="ru-RU" sz="1798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билдит</a:t>
            </a:r>
            <a:r>
              <a:rPr lang="ru-RU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выполняет тесты (конечно, если их пишут) и возможно </a:t>
            </a:r>
            <a:r>
              <a:rPr lang="en-US" sz="1798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выкладывает</a:t>
            </a:r>
            <a:r>
              <a:rPr lang="en-US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98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готовую</a:t>
            </a:r>
            <a:r>
              <a:rPr lang="en-US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98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версию</a:t>
            </a:r>
            <a:r>
              <a:rPr lang="en-US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98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</a:t>
            </a:r>
            <a:r>
              <a:rPr lang="en-US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98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тестовый</a:t>
            </a:r>
            <a:r>
              <a:rPr lang="en-US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98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стенд</a:t>
            </a:r>
            <a:r>
              <a:rPr lang="ru-RU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случае же неудачи она дает об этом знать всем заинтересованным лицам, в первую очередь – последнему </a:t>
            </a:r>
            <a:r>
              <a:rPr lang="ru-RU" sz="1798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коммитеру</a:t>
            </a:r>
            <a:r>
              <a:rPr lang="ru-RU" sz="1798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GB" altLang="en-US" sz="1798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779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2337765" y="7051755"/>
            <a:ext cx="1586" cy="287066"/>
          </a:xfrm>
          <a:prstGeom prst="line">
            <a:avLst/>
          </a:prstGeom>
          <a:noFill/>
          <a:ln w="19080">
            <a:solidFill>
              <a:srgbClr val="2277B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798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en-GB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Continuous Integration(</a:t>
            </a: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CI</a:t>
            </a:r>
            <a:r>
              <a:rPr lang="en-GB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)</a:t>
            </a:r>
            <a:endParaRPr lang="ru-RU" altLang="en-US" sz="23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4" name="Picture 4" descr="https://blog.jetbrains.com/teamcity/files/2012/03/image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765" y="3975230"/>
            <a:ext cx="5395571" cy="286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87513" y="1418657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 Unicode MS" charset="0"/>
              </a:defRPr>
            </a:lvl9pPr>
          </a:lstStyle>
          <a:p>
            <a:pPr algn="just" eaLnBrk="1">
              <a:lnSpc>
                <a:spcPct val="100000"/>
              </a:lnSpc>
              <a:buClrTx/>
            </a:pPr>
            <a:r>
              <a:rPr lang="ru-RU" altLang="en-US" sz="1798" dirty="0">
                <a:solidFill>
                  <a:srgbClr val="000000"/>
                </a:solidFill>
                <a:latin typeface="Open Sans" charset="0"/>
                <a:cs typeface="DejaVu Sans" charset="0"/>
              </a:rPr>
              <a:t> </a:t>
            </a:r>
            <a:r>
              <a:rPr lang="ru-RU" sz="1798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 нам это дает? </a:t>
            </a:r>
            <a:endParaRPr lang="ru-RU" sz="1798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sz="1599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 первых – в любой момент времени мы имеем достоверную информацию о состоянии исходников в системе. Если последний </a:t>
            </a:r>
            <a:r>
              <a:rPr lang="ru-RU" sz="1599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билд</a:t>
            </a:r>
            <a:r>
              <a:rPr lang="ru-RU" sz="1599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был неудачным («упал»), значит брать свежую версию из </a:t>
            </a:r>
            <a:r>
              <a:rPr lang="ru-RU" sz="1599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сорц-контрола</a:t>
            </a:r>
            <a:r>
              <a:rPr lang="ru-RU" sz="1599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нельзя – он может даже не </a:t>
            </a:r>
            <a:r>
              <a:rPr lang="ru-RU" sz="1599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компилится</a:t>
            </a:r>
            <a:r>
              <a:rPr lang="ru-RU" sz="1599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а если зелёненький, удачный – значит все отлично. </a:t>
            </a:r>
          </a:p>
          <a:p>
            <a:pPr algn="just" eaLnBrk="1">
              <a:lnSpc>
                <a:spcPct val="100000"/>
              </a:lnSpc>
              <a:buClrTx/>
            </a:pPr>
            <a:endParaRPr lang="ru-RU" sz="1599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>
              <a:lnSpc>
                <a:spcPct val="100000"/>
              </a:lnSpc>
              <a:buClrTx/>
            </a:pPr>
            <a:r>
              <a:rPr lang="ru-RU" sz="1599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Во-вторых – очень просто найти виновника «торжества» — скорее всего, это последний </a:t>
            </a:r>
            <a:r>
              <a:rPr lang="ru-RU" sz="1599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коммитер</a:t>
            </a:r>
            <a:r>
              <a:rPr lang="ru-RU" sz="1599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он то и будет отвечать за «ремонт». </a:t>
            </a:r>
            <a:r>
              <a:rPr lang="en-US" sz="1599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</a:t>
            </a:r>
            <a:r>
              <a:rPr lang="ru-RU" sz="1599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подобной среде задачей высочайшего приоритета является исправление </a:t>
            </a:r>
            <a:r>
              <a:rPr lang="ru-RU" sz="1599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билда</a:t>
            </a:r>
            <a:r>
              <a:rPr lang="ru-RU" sz="1599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GB" altLang="en-US" sz="1599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48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2337765" y="7051755"/>
            <a:ext cx="1586" cy="287066"/>
          </a:xfrm>
          <a:prstGeom prst="line">
            <a:avLst/>
          </a:prstGeom>
          <a:noFill/>
          <a:ln w="19080">
            <a:solidFill>
              <a:srgbClr val="2277B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798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en-GB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Continuous Integration(</a:t>
            </a: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CI</a:t>
            </a:r>
            <a:r>
              <a:rPr lang="en-GB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)</a:t>
            </a:r>
            <a:endParaRPr lang="ru-RU" altLang="en-US" sz="23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4" name="Picture 4" descr="https://blog.jetbrains.com/teamcity/files/2012/03/image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1" y="1548112"/>
            <a:ext cx="9314724" cy="494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878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25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</a:pP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Домашнее задание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81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r>
              <a:rPr lang="ru-RU" sz="1798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Доработка существующего приложения</a:t>
            </a:r>
          </a:p>
          <a:p>
            <a:pPr algn="ctr"/>
            <a:endParaRPr lang="ru-RU" sz="1798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591" indent="-342591">
              <a:buAutoNum type="arabicPeriod"/>
            </a:pPr>
            <a:r>
              <a:rPr lang="ru-RU" sz="1798" dirty="0">
                <a:solidFill>
                  <a:srgbClr val="000000"/>
                </a:solidFill>
                <a:latin typeface="Times New Roman" panose="02020603050405020304" pitchFamily="18" charset="0"/>
              </a:rPr>
              <a:t>Добавить тестовый проект для вашего решения</a:t>
            </a:r>
          </a:p>
          <a:p>
            <a:endParaRPr lang="ru-RU" sz="1798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591" indent="-342591">
              <a:buAutoNum type="arabicPeriod" startAt="2"/>
            </a:pPr>
            <a:r>
              <a:rPr lang="ru-RU" sz="1798" dirty="0">
                <a:solidFill>
                  <a:srgbClr val="000000"/>
                </a:solidFill>
                <a:latin typeface="Times New Roman" panose="02020603050405020304" pitchFamily="18" charset="0"/>
              </a:rPr>
              <a:t>Максимально возможно покрыть тестами весь основной функционал вашего приложения. Проявите фантазию!</a:t>
            </a: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291" y="2914970"/>
            <a:ext cx="3488507" cy="348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58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25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</a:pP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Практика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81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/>
            <a:r>
              <a:rPr lang="ru-RU" sz="1798" b="1" dirty="0">
                <a:solidFill>
                  <a:srgbClr val="000000"/>
                </a:solidFill>
                <a:latin typeface="Times New Roman" panose="02020603050405020304" pitchFamily="18" charset="0"/>
              </a:rPr>
              <a:t>Создать простое приложение с несколькими тестами</a:t>
            </a:r>
          </a:p>
          <a:p>
            <a:pPr algn="ctr"/>
            <a:endParaRPr lang="ru-RU" sz="1798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591" indent="-342591">
              <a:buAutoNum type="arabicPeriod"/>
            </a:pPr>
            <a:r>
              <a:rPr lang="ru-RU" sz="1798" dirty="0">
                <a:solidFill>
                  <a:srgbClr val="000000"/>
                </a:solidFill>
                <a:latin typeface="Times New Roman" panose="02020603050405020304" pitchFamily="18" charset="0"/>
              </a:rPr>
              <a:t>Создать простое приложение (консоль)</a:t>
            </a:r>
          </a:p>
          <a:p>
            <a:pPr marL="342591" indent="-342591">
              <a:buAutoNum type="arabicPeriod"/>
            </a:pPr>
            <a:endParaRPr lang="ru-RU" sz="1798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591" indent="-342591">
              <a:buAutoNum type="arabicPeriod"/>
            </a:pPr>
            <a:r>
              <a:rPr lang="ru-RU" sz="1798" dirty="0">
                <a:solidFill>
                  <a:srgbClr val="000000"/>
                </a:solidFill>
                <a:latin typeface="Times New Roman" panose="02020603050405020304" pitchFamily="18" charset="0"/>
              </a:rPr>
              <a:t>Реализовать простой поставщик данных (Можно без коннекта к БД)</a:t>
            </a:r>
          </a:p>
          <a:p>
            <a:pPr marL="342591" indent="-342591">
              <a:buAutoNum type="arabicPeriod"/>
            </a:pPr>
            <a:endParaRPr lang="ru-RU" sz="1798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591" indent="-342591">
              <a:buAutoNum type="arabicPeriod"/>
            </a:pPr>
            <a:r>
              <a:rPr lang="ru-RU" sz="1798" dirty="0">
                <a:solidFill>
                  <a:srgbClr val="000000"/>
                </a:solidFill>
                <a:latin typeface="Times New Roman" panose="02020603050405020304" pitchFamily="18" charset="0"/>
              </a:rPr>
              <a:t>Реализовать класс “Принтер” который будет принимать поставщик данных (через интерфейс)</a:t>
            </a:r>
          </a:p>
          <a:p>
            <a:pPr marL="342591" indent="-342591">
              <a:buAutoNum type="arabicPeriod"/>
            </a:pPr>
            <a:endParaRPr lang="ru-RU" sz="1798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591" indent="-342591">
              <a:buAutoNum type="arabicPeriod"/>
            </a:pPr>
            <a:r>
              <a:rPr lang="ru-RU" sz="1798" dirty="0">
                <a:solidFill>
                  <a:srgbClr val="000000"/>
                </a:solidFill>
                <a:latin typeface="Times New Roman" panose="02020603050405020304" pitchFamily="18" charset="0"/>
              </a:rPr>
              <a:t>Создать класс юнит тестов и реализовать фейковый поставщик данных</a:t>
            </a:r>
          </a:p>
          <a:p>
            <a:pPr marL="342591" indent="-342591">
              <a:buAutoNum type="arabicPeriod"/>
            </a:pPr>
            <a:endParaRPr lang="ru-RU" sz="1798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591" indent="-342591">
              <a:buAutoNum type="arabicPeriod"/>
            </a:pPr>
            <a:r>
              <a:rPr lang="ru-RU" sz="1798" dirty="0">
                <a:solidFill>
                  <a:srgbClr val="000000"/>
                </a:solidFill>
                <a:latin typeface="Times New Roman" panose="02020603050405020304" pitchFamily="18" charset="0"/>
              </a:rPr>
              <a:t>Написать тесты (1-2)</a:t>
            </a: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262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35"/>
          <p:cNvSpPr txBox="1"/>
          <p:nvPr/>
        </p:nvSpPr>
        <p:spPr>
          <a:xfrm>
            <a:off x="576261" y="4464048"/>
            <a:ext cx="9921854" cy="482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0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Спасибо за внимание!</a:t>
            </a:r>
          </a:p>
        </p:txBody>
      </p:sp>
      <p:sp>
        <p:nvSpPr>
          <p:cNvPr id="246" name="Shape 36"/>
          <p:cNvSpPr txBox="1"/>
          <p:nvPr/>
        </p:nvSpPr>
        <p:spPr>
          <a:xfrm>
            <a:off x="576261" y="5219698"/>
            <a:ext cx="9921854" cy="12179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0" lvl="1">
              <a:lnSpc>
                <a:spcPct val="100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400">
                <a:solidFill>
                  <a:srgbClr val="FFFFFF"/>
                </a:solidFill>
                <a:latin typeface="Open Sans" panose="020B0806030504020204"/>
                <a:ea typeface="Open Sans" panose="020B0806030504020204"/>
                <a:cs typeface="Open Sans" panose="020B0806030504020204"/>
                <a:sym typeface="Open Sans" panose="020B0806030504020204"/>
              </a:defRPr>
            </a:pPr>
            <a:r>
              <a:rPr lang="ru-RU" dirty="0"/>
              <a:t>Артамонов Николай</a:t>
            </a:r>
            <a:r>
              <a:rPr dirty="0"/>
              <a:t> </a:t>
            </a:r>
            <a:r>
              <a:rPr lang="ru-RU" dirty="0"/>
              <a:t>(</a:t>
            </a:r>
            <a:r>
              <a:rPr dirty="0">
                <a:sym typeface="+mn-ea"/>
              </a:rPr>
              <a:t>Skype </a:t>
            </a:r>
            <a:r>
              <a:rPr lang="ru-RU" dirty="0">
                <a:sym typeface="+mn-ea"/>
              </a:rPr>
              <a:t>–</a:t>
            </a:r>
            <a:r>
              <a:rPr dirty="0">
                <a:sym typeface="+mn-ea"/>
              </a:rPr>
              <a:t> </a:t>
            </a:r>
            <a:r>
              <a:rPr lang="en-US" dirty="0">
                <a:sym typeface="+mn-ea"/>
              </a:rPr>
              <a:t>art732009</a:t>
            </a:r>
            <a:r>
              <a:rPr lang="ru-RU" dirty="0"/>
              <a:t>)</a:t>
            </a:r>
          </a:p>
          <a:p>
            <a:pPr>
              <a:lnSpc>
                <a:spcPct val="100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400">
                <a:solidFill>
                  <a:srgbClr val="FFFFFF"/>
                </a:solidFill>
                <a:latin typeface="Open Sans" panose="020B0806030504020204"/>
                <a:ea typeface="Open Sans" panose="020B0806030504020204"/>
                <a:cs typeface="Open Sans" panose="020B0806030504020204"/>
                <a:sym typeface="Open Sans" panose="020B0806030504020204"/>
              </a:defRPr>
            </a:pPr>
            <a:r>
              <a:rPr dirty="0" err="1"/>
              <a:t>Разработчик</a:t>
            </a:r>
            <a:r>
              <a:rPr dirty="0"/>
              <a:t> .</a:t>
            </a:r>
            <a:r>
              <a:rPr lang="en-US" dirty="0"/>
              <a:t>NET</a:t>
            </a:r>
            <a:endParaRPr dirty="0"/>
          </a:p>
          <a:p>
            <a:pPr>
              <a:lnSpc>
                <a:spcPct val="100000"/>
              </a:lnSpc>
              <a:spcBef>
                <a:spcPts val="1100"/>
              </a:spcBef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400">
                <a:solidFill>
                  <a:srgbClr val="FFFFFF"/>
                </a:solidFill>
                <a:latin typeface="Open Sans" panose="020B0806030504020204"/>
                <a:ea typeface="Open Sans" panose="020B0806030504020204"/>
                <a:cs typeface="Open Sans" panose="020B0806030504020204"/>
                <a:sym typeface="Open Sans" panose="020B0806030504020204"/>
              </a:defRPr>
            </a:pPr>
            <a:r>
              <a:rPr dirty="0"/>
              <a:t>+7 (8422) 44-66-91</a:t>
            </a:r>
          </a:p>
          <a:p>
            <a:pPr>
              <a:lnSpc>
                <a:spcPct val="100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400">
                <a:solidFill>
                  <a:srgbClr val="FFFFFF"/>
                </a:solidFill>
                <a:latin typeface="Open Sans" panose="020B0806030504020204"/>
                <a:ea typeface="Open Sans" panose="020B0806030504020204"/>
                <a:cs typeface="Open Sans" panose="020B0806030504020204"/>
                <a:sym typeface="Open Sans" panose="020B0806030504020204"/>
              </a:defRPr>
            </a:pPr>
            <a:r>
              <a:rPr dirty="0"/>
              <a:t>+7 (495) 133-90-01</a:t>
            </a:r>
          </a:p>
          <a:p>
            <a:pPr>
              <a:lnSpc>
                <a:spcPct val="100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400">
                <a:solidFill>
                  <a:srgbClr val="FFFFFF"/>
                </a:solidFill>
                <a:latin typeface="Open Sans" panose="020B0806030504020204"/>
                <a:ea typeface="Open Sans" panose="020B0806030504020204"/>
                <a:cs typeface="Open Sans" panose="020B0806030504020204"/>
                <a:sym typeface="Open Sans" panose="020B0806030504020204"/>
              </a:defRPr>
            </a:pPr>
            <a:r>
              <a:rPr dirty="0"/>
              <a:t>www.simbirsoft.com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Что будем рассматривать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81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marL="285493" indent="-285493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ru-RU" altLang="en-US" sz="279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Тестирование – что это и зачем?</a:t>
            </a:r>
          </a:p>
          <a:p>
            <a:pPr marL="285493" indent="-285493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ru-RU" altLang="en-US" sz="279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Модульные (</a:t>
            </a:r>
            <a:r>
              <a:rPr lang="en-GB" altLang="en-US" sz="279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</a:t>
            </a:r>
            <a:r>
              <a:rPr lang="ru-RU" altLang="en-US" sz="279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GB" altLang="en-US" sz="279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en-US" sz="279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тесты</a:t>
            </a:r>
            <a:endParaRPr lang="en-US" altLang="en-US" sz="2797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493" indent="-285493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GB" altLang="en-US" sz="279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TDD</a:t>
            </a:r>
            <a:r>
              <a:rPr lang="ru-RU" altLang="en-US" sz="279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(разработка через тесты)</a:t>
            </a:r>
          </a:p>
          <a:p>
            <a:pPr marL="285493" indent="-285493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ru-RU" altLang="en-US" sz="279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CI(Непрерывная интеграция)</a:t>
            </a:r>
            <a:endParaRPr lang="en-US" altLang="en-US" sz="2797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493" indent="-285493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ru-RU" altLang="en-US" sz="279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DI(</a:t>
            </a:r>
            <a:r>
              <a:rPr lang="en-US" altLang="en-US" sz="2797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Внедрение</a:t>
            </a:r>
            <a:r>
              <a:rPr lang="en-US" altLang="en-US" sz="279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797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зависимости</a:t>
            </a:r>
            <a:r>
              <a:rPr lang="ru-RU" altLang="en-US" sz="279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285493" indent="-285493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797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Практика</a:t>
            </a:r>
            <a:r>
              <a:rPr lang="ru-RU" altLang="en-US" sz="279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altLang="en-US" sz="279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797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Библиотеки</a:t>
            </a:r>
            <a:r>
              <a:rPr lang="en-US" altLang="en-US" sz="279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797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</a:t>
            </a:r>
            <a:r>
              <a:rPr lang="en-US" altLang="en-US" sz="279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797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юнит</a:t>
            </a:r>
            <a:r>
              <a:rPr lang="en-US" altLang="en-US" sz="279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797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тестов</a:t>
            </a:r>
            <a:r>
              <a:rPr lang="en-US" altLang="en-US" sz="279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en-US" sz="279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GB" altLang="en-US" sz="2797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327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Тестирование – что это и зачем?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81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</a:pPr>
            <a:endParaRPr lang="ru-RU" altLang="en-US" sz="1798" b="1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  <a:p>
            <a:pPr algn="just" eaLnBrk="1">
              <a:lnSpc>
                <a:spcPct val="100000"/>
              </a:lnSpc>
              <a:buClrTx/>
            </a:pPr>
            <a:endParaRPr lang="en-GB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AutoShape 6" descr="https://project-management.com/wp-content/uploads/2015/09/project-management-checklist.png"/>
          <p:cNvSpPr>
            <a:spLocks noChangeAspect="1" noChangeArrowheads="1"/>
          </p:cNvSpPr>
          <p:nvPr/>
        </p:nvSpPr>
        <p:spPr bwMode="auto">
          <a:xfrm>
            <a:off x="155428" y="-142342"/>
            <a:ext cx="304512" cy="30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354" tIns="45677" rIns="91354" bIns="45677" numCol="1" anchor="t" anchorCtr="0" compatLnSpc="1">
            <a:prstTxWarp prst="textNoShape">
              <a:avLst/>
            </a:prstTxWarp>
          </a:bodyPr>
          <a:lstStyle/>
          <a:p>
            <a:endParaRPr lang="ru-RU" sz="1798"/>
          </a:p>
        </p:txBody>
      </p:sp>
      <p:pic>
        <p:nvPicPr>
          <p:cNvPr id="1036" name="Picture 12" descr="Картинки по запросу check li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32" y="3094238"/>
            <a:ext cx="3383287" cy="323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59807" y="1419874"/>
            <a:ext cx="9496075" cy="1634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98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Простыми словами </a:t>
            </a:r>
            <a:r>
              <a:rPr lang="ru-RU" sz="1798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это то, чем мы занимаемся ежедневно</a:t>
            </a:r>
            <a:r>
              <a:rPr lang="en-US" sz="1798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sz="1798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Этот процесс стал просто неотъемлемой частью нашей жизни, что порой мы даже не замечаем его и он проходит на автомате. </a:t>
            </a:r>
          </a:p>
          <a:p>
            <a:r>
              <a:rPr lang="ru-RU" sz="1798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Мы просто каждый раз проверяем что результат значимых для нас действий совпадает с тем, что мы ожидали от этого действия и данный результат не приведет к каким-либо нежелательным последствиям.</a:t>
            </a:r>
          </a:p>
        </p:txBody>
      </p:sp>
    </p:spTree>
    <p:extLst>
      <p:ext uri="{BB962C8B-B14F-4D97-AF65-F5344CB8AC3E}">
        <p14:creationId xmlns:p14="http://schemas.microsoft.com/office/powerpoint/2010/main" val="3516875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Тестирование – что это и зачем?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81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</a:pPr>
            <a:endParaRPr lang="en-GB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64853" y="1529328"/>
            <a:ext cx="9496074" cy="1634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98" dirty="0">
                <a:latin typeface="Verdana" panose="020B0604030504040204" pitchFamily="34" charset="0"/>
              </a:rPr>
              <a:t>Тестирование ПО — процесс исследования, испытания программного продукта, имеющий две различные цели:</a:t>
            </a:r>
          </a:p>
          <a:p>
            <a:pPr marL="285493" indent="-285493" algn="just">
              <a:buFont typeface="Arial" panose="020B0604020202020204" pitchFamily="34" charset="0"/>
              <a:buChar char="•"/>
            </a:pPr>
            <a:r>
              <a:rPr lang="ru-RU" sz="1798" dirty="0">
                <a:latin typeface="Verdana" panose="020B0604030504040204" pitchFamily="34" charset="0"/>
              </a:rPr>
              <a:t>продемонстрировать разработчикам и заказчикам, что программа соответствует</a:t>
            </a:r>
            <a:r>
              <a:rPr lang="en-US" sz="1798" dirty="0">
                <a:latin typeface="Verdana" panose="020B0604030504040204" pitchFamily="34" charset="0"/>
              </a:rPr>
              <a:t> </a:t>
            </a:r>
            <a:r>
              <a:rPr lang="en-US" sz="1798" dirty="0" err="1">
                <a:latin typeface="Verdana" panose="020B0604030504040204" pitchFamily="34" charset="0"/>
              </a:rPr>
              <a:t>поставленым</a:t>
            </a:r>
            <a:r>
              <a:rPr lang="ru-RU" sz="1798" dirty="0">
                <a:latin typeface="Verdana" panose="020B0604030504040204" pitchFamily="34" charset="0"/>
              </a:rPr>
              <a:t> требованиям;</a:t>
            </a:r>
          </a:p>
          <a:p>
            <a:pPr marL="285493" indent="-285493" algn="just">
              <a:buFont typeface="Arial" panose="020B0604020202020204" pitchFamily="34" charset="0"/>
              <a:buChar char="•"/>
            </a:pPr>
            <a:r>
              <a:rPr lang="ru-RU" sz="1798" dirty="0">
                <a:latin typeface="Verdana" panose="020B0604030504040204" pitchFamily="34" charset="0"/>
              </a:rPr>
              <a:t>выявить ситуации, в которых поведение программы является неправильным, нежелательным или не соответствующим спецификации.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765" y="3766145"/>
            <a:ext cx="5140901" cy="30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74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Тестирование – что это и зачем?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81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</a:pPr>
            <a:endParaRPr lang="en-GB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64853" y="1529329"/>
            <a:ext cx="9496074" cy="60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98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Основная задача тестирования </a:t>
            </a:r>
            <a:r>
              <a:rPr lang="ru-RU" altLang="en-US" sz="1798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altLang="en-US" sz="1798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 </a:t>
            </a:r>
            <a:r>
              <a:rPr lang="en-US" altLang="en-US" sz="1798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ru-RU" altLang="en-US" sz="1798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найти как можно больше ошибок</a:t>
            </a:r>
            <a:r>
              <a:rPr lang="en-US" altLang="en-US" sz="1798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”, </a:t>
            </a:r>
            <a:r>
              <a:rPr lang="ru-RU" altLang="en-US" sz="1798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</a:t>
            </a:r>
            <a:r>
              <a:rPr lang="ru-RU" altLang="en-US" sz="1798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пропустить как можно меньше</a:t>
            </a:r>
            <a:r>
              <a:rPr lang="en-US" altLang="en-US" sz="1798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en-US" sz="1798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критических неисправностей.</a:t>
            </a:r>
            <a:r>
              <a:rPr lang="ru-RU" sz="1798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pic>
        <p:nvPicPr>
          <p:cNvPr id="7170" name="Picture 2" descr="http://myppc.ru/uploads/posts/2014-09/1411542454_c146d3a1d1a55b70a8d04d529bf821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033" y="2771091"/>
            <a:ext cx="5406571" cy="320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167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Тестирование – что это и зачем?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81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</a:pPr>
            <a:endParaRPr lang="en-GB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4" name="Picture 2" descr="http://cs9.pikabu.ru/post_img/2016/11/19/10/14795772941666945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296" y="3094239"/>
            <a:ext cx="6726423" cy="328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87513" y="1474847"/>
            <a:ext cx="9207870" cy="863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98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Настоящий</a:t>
            </a:r>
            <a:r>
              <a:rPr lang="en-US" sz="1798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1798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проект имеет свойство разрастаться. Серьезные баги начинают эволюционировать, и это приводит к тому, что с каждым днём такой баг исправить всё сложнее и дороже.</a:t>
            </a:r>
          </a:p>
        </p:txBody>
      </p:sp>
    </p:spTree>
    <p:extLst>
      <p:ext uri="{BB962C8B-B14F-4D97-AF65-F5344CB8AC3E}">
        <p14:creationId xmlns:p14="http://schemas.microsoft.com/office/powerpoint/2010/main" val="1792255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589939" y="7086647"/>
            <a:ext cx="6905444" cy="2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ru-RU" altLang="en-US" sz="1399" dirty="0">
                <a:solidFill>
                  <a:srgbClr val="000000"/>
                </a:solidFill>
                <a:latin typeface="Open Sans" charset="0"/>
                <a:cs typeface="DejaVu Sans" charset="0"/>
              </a:rPr>
              <a:t>+7 (8422) 44-66-91     +7 (495) 133-90-01     www.simbirsoft.com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" y="1985"/>
            <a:ext cx="10071100" cy="15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200000"/>
              </a:lnSpc>
              <a:buClrTx/>
              <a:buFontTx/>
              <a:buNone/>
            </a:pPr>
            <a:r>
              <a:rPr lang="ru-RU" altLang="en-US" sz="2398" b="1" dirty="0">
                <a:solidFill>
                  <a:srgbClr val="000000"/>
                </a:solidFill>
                <a:latin typeface="Open Sans" charset="0"/>
                <a:cs typeface="DejaVu Sans" charset="0"/>
              </a:rPr>
              <a:t>Тестирование – что это и зачем?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87513" y="1548111"/>
            <a:ext cx="9496075" cy="52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</a:pPr>
            <a:endParaRPr lang="en-GB" altLang="en-US" sz="1798" dirty="0">
              <a:solidFill>
                <a:srgbClr val="000000"/>
              </a:solidFill>
              <a:latin typeface="Open Sans" charset="0"/>
              <a:cs typeface="DejaVu Sans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5" y="7012105"/>
            <a:ext cx="1365546" cy="3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77" y="1253134"/>
            <a:ext cx="4969382" cy="554659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909" y="1296085"/>
            <a:ext cx="4186470" cy="55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28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8945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8945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8945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8945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2622</Words>
  <Application>Microsoft Office PowerPoint</Application>
  <PresentationFormat>Произвольный</PresentationFormat>
  <Paragraphs>279</Paragraphs>
  <Slides>35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5" baseType="lpstr">
      <vt:lpstr>Arial</vt:lpstr>
      <vt:lpstr>Arial Unicode MS</vt:lpstr>
      <vt:lpstr>DejaVu Sans</vt:lpstr>
      <vt:lpstr>Helvetica</vt:lpstr>
      <vt:lpstr>Open Sans</vt:lpstr>
      <vt:lpstr>Open Sans Bold</vt:lpstr>
      <vt:lpstr>Segoe UI</vt:lpstr>
      <vt:lpstr>Times New Roman</vt:lpstr>
      <vt:lpstr>Verdana</vt:lpstr>
      <vt:lpstr>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11</cp:revision>
  <dcterms:created xsi:type="dcterms:W3CDTF">2018-05-10T07:01:40Z</dcterms:created>
  <dcterms:modified xsi:type="dcterms:W3CDTF">2018-05-31T13:55:27Z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1049-10.2.0.6020</vt:lpwstr>
  </property>
</Properties>
</file>