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anose="020B05030301010600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6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12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8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7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21e67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21e67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44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NBA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Jasmeet Bajwa, Jordan Nesbitt, Criselda Dimacali, Inna Gurevitch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716773" y="351662"/>
            <a:ext cx="4879781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Initial Correlations: All Positions</a:t>
            </a:r>
            <a:endParaRPr sz="2000" dirty="0"/>
          </a:p>
        </p:txBody>
      </p:sp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9A36E091-C0C2-F142-B6F9-756AEFECA76F}"/>
              </a:ext>
            </a:extLst>
          </p:cNvPr>
          <p:cNvSpPr txBox="1">
            <a:spLocks/>
          </p:cNvSpPr>
          <p:nvPr/>
        </p:nvSpPr>
        <p:spPr>
          <a:xfrm>
            <a:off x="286951" y="565943"/>
            <a:ext cx="2660118" cy="216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sz="1400" u="sng" dirty="0"/>
              <a:t>Independent variables: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weight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age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Years_played</a:t>
            </a:r>
            <a:r>
              <a:rPr lang="en-US" sz="1400" dirty="0"/>
              <a:t> (end-start)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Team_rank</a:t>
            </a:r>
            <a:endParaRPr lang="en-US" sz="1400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sp>
        <p:nvSpPr>
          <p:cNvPr id="5" name="Google Shape;79;p14">
            <a:extLst>
              <a:ext uri="{FF2B5EF4-FFF2-40B4-BE49-F238E27FC236}">
                <a16:creationId xmlns:a16="http://schemas.microsoft.com/office/drawing/2014/main" id="{A22F3C3A-B3DD-3F4B-85CE-F7907B143EA9}"/>
              </a:ext>
            </a:extLst>
          </p:cNvPr>
          <p:cNvSpPr txBox="1">
            <a:spLocks/>
          </p:cNvSpPr>
          <p:nvPr/>
        </p:nvSpPr>
        <p:spPr>
          <a:xfrm>
            <a:off x="2778369" y="987062"/>
            <a:ext cx="2360286" cy="174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Set1: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Player Efficiency Rating'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True Shooting %' 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'Assist Percentage'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Block Percentage'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'Win Shares Per 48 Minutes'</a:t>
            </a:r>
          </a:p>
        </p:txBody>
      </p:sp>
      <p:sp>
        <p:nvSpPr>
          <p:cNvPr id="9" name="Google Shape;79;p14">
            <a:extLst>
              <a:ext uri="{FF2B5EF4-FFF2-40B4-BE49-F238E27FC236}">
                <a16:creationId xmlns:a16="http://schemas.microsoft.com/office/drawing/2014/main" id="{7285A05C-F74A-FD45-965D-198056A7042B}"/>
              </a:ext>
            </a:extLst>
          </p:cNvPr>
          <p:cNvSpPr txBox="1">
            <a:spLocks/>
          </p:cNvSpPr>
          <p:nvPr/>
        </p:nvSpPr>
        <p:spPr>
          <a:xfrm>
            <a:off x="5200251" y="985848"/>
            <a:ext cx="2660118" cy="158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Set2: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Free Throw Rate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Total Rebound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Steal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Turnover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Usage Percentage</a:t>
            </a:r>
          </a:p>
        </p:txBody>
      </p:sp>
      <p:sp>
        <p:nvSpPr>
          <p:cNvPr id="11" name="Google Shape;79;p14">
            <a:extLst>
              <a:ext uri="{FF2B5EF4-FFF2-40B4-BE49-F238E27FC236}">
                <a16:creationId xmlns:a16="http://schemas.microsoft.com/office/drawing/2014/main" id="{F102EADF-D5C9-1D4B-AC63-7099DD672426}"/>
              </a:ext>
            </a:extLst>
          </p:cNvPr>
          <p:cNvSpPr txBox="1">
            <a:spLocks/>
          </p:cNvSpPr>
          <p:nvPr/>
        </p:nvSpPr>
        <p:spPr>
          <a:xfrm>
            <a:off x="2778369" y="2746107"/>
            <a:ext cx="2660118" cy="19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Set3: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Win Shares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2-Point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3-Point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Effective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Free Throw Percentage</a:t>
            </a:r>
          </a:p>
        </p:txBody>
      </p:sp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DEB829F6-F2A7-7642-A7CD-6A72CA62B808}"/>
              </a:ext>
            </a:extLst>
          </p:cNvPr>
          <p:cNvSpPr txBox="1">
            <a:spLocks/>
          </p:cNvSpPr>
          <p:nvPr/>
        </p:nvSpPr>
        <p:spPr>
          <a:xfrm>
            <a:off x="5570371" y="2865161"/>
            <a:ext cx="2660118" cy="1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Set4: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Total Rebounds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Steals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Turnovers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Personal Fouls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Points</a:t>
            </a:r>
          </a:p>
        </p:txBody>
      </p:sp>
    </p:spTree>
    <p:extLst>
      <p:ext uri="{BB962C8B-B14F-4D97-AF65-F5344CB8AC3E}">
        <p14:creationId xmlns:p14="http://schemas.microsoft.com/office/powerpoint/2010/main" val="298240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11265" y="479235"/>
            <a:ext cx="6321600" cy="373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Initial Correlations: All Positions</a:t>
            </a:r>
            <a:endParaRPr sz="20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11135" y="479235"/>
            <a:ext cx="2276188" cy="2167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Position groups: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All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G_Positions</a:t>
            </a:r>
            <a:r>
              <a:rPr lang="en-US" sz="1400" dirty="0"/>
              <a:t>: G; G-F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C_Positions</a:t>
            </a:r>
            <a:r>
              <a:rPr lang="en-US" sz="1400" dirty="0"/>
              <a:t>: C; C-F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F_Positions</a:t>
            </a:r>
            <a:r>
              <a:rPr lang="en-US" sz="1400" dirty="0"/>
              <a:t>: F; F-G; F-C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F87039D9-9DD7-A34A-9B8C-52B1AAECA132}"/>
              </a:ext>
            </a:extLst>
          </p:cNvPr>
          <p:cNvSpPr txBox="1">
            <a:spLocks/>
          </p:cNvSpPr>
          <p:nvPr/>
        </p:nvSpPr>
        <p:spPr>
          <a:xfrm>
            <a:off x="395654" y="2918052"/>
            <a:ext cx="2360286" cy="174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Set1: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Player Efficiency Rating'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True Shooting %' 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'Assist Percentage'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Block Percentage'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'Win Shares Per 48 Minutes'</a:t>
            </a:r>
          </a:p>
        </p:txBody>
      </p:sp>
      <p:pic>
        <p:nvPicPr>
          <p:cNvPr id="7" name="Picture 6" descr="A picture containing sitting, different, white&#10;&#10;Description automatically generated">
            <a:extLst>
              <a:ext uri="{FF2B5EF4-FFF2-40B4-BE49-F238E27FC236}">
                <a16:creationId xmlns:a16="http://schemas.microsoft.com/office/drawing/2014/main" id="{F8FECDF3-1156-574A-9D4B-D46B1277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9" y="852854"/>
            <a:ext cx="4967704" cy="39741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D25BF6C-C60E-D741-9191-33EC791DA0B0}"/>
              </a:ext>
            </a:extLst>
          </p:cNvPr>
          <p:cNvGrpSpPr/>
          <p:nvPr/>
        </p:nvGrpSpPr>
        <p:grpSpPr>
          <a:xfrm>
            <a:off x="7328598" y="110087"/>
            <a:ext cx="1774537" cy="1665959"/>
            <a:chOff x="7328598" y="110087"/>
            <a:chExt cx="1774537" cy="1665959"/>
          </a:xfrm>
        </p:grpSpPr>
        <p:pic>
          <p:nvPicPr>
            <p:cNvPr id="9" name="Picture 8" descr="A picture containing cabinet&#10;&#10;Description automatically generated">
              <a:extLst>
                <a:ext uri="{FF2B5EF4-FFF2-40B4-BE49-F238E27FC236}">
                  <a16:creationId xmlns:a16="http://schemas.microsoft.com/office/drawing/2014/main" id="{CB6C649A-0BDF-1C4A-8477-61612658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598" y="356417"/>
              <a:ext cx="1774537" cy="1419629"/>
            </a:xfrm>
            <a:prstGeom prst="rect">
              <a:avLst/>
            </a:prstGeom>
          </p:spPr>
        </p:pic>
        <p:sp>
          <p:nvSpPr>
            <p:cNvPr id="12" name="Google Shape;79;p14">
              <a:extLst>
                <a:ext uri="{FF2B5EF4-FFF2-40B4-BE49-F238E27FC236}">
                  <a16:creationId xmlns:a16="http://schemas.microsoft.com/office/drawing/2014/main" id="{49D84F6D-886C-A843-ADB2-FDDC852EAA25}"/>
                </a:ext>
              </a:extLst>
            </p:cNvPr>
            <p:cNvSpPr txBox="1">
              <a:spLocks/>
            </p:cNvSpPr>
            <p:nvPr/>
          </p:nvSpPr>
          <p:spPr>
            <a:xfrm>
              <a:off x="7473273" y="110087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C_Positions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1BC8B-EE6F-124A-B00C-BC4AB29F4C93}"/>
              </a:ext>
            </a:extLst>
          </p:cNvPr>
          <p:cNvGrpSpPr/>
          <p:nvPr/>
        </p:nvGrpSpPr>
        <p:grpSpPr>
          <a:xfrm>
            <a:off x="7248333" y="1691971"/>
            <a:ext cx="1909472" cy="1759558"/>
            <a:chOff x="7225968" y="1807544"/>
            <a:chExt cx="1909472" cy="1759558"/>
          </a:xfrm>
        </p:grpSpPr>
        <p:pic>
          <p:nvPicPr>
            <p:cNvPr id="11" name="Picture 10" descr="A picture containing cabinet, display&#10;&#10;Description automatically generated">
              <a:extLst>
                <a:ext uri="{FF2B5EF4-FFF2-40B4-BE49-F238E27FC236}">
                  <a16:creationId xmlns:a16="http://schemas.microsoft.com/office/drawing/2014/main" id="{EB59F1AF-EA5F-1F4B-AE29-03C84E22F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5968" y="2039524"/>
              <a:ext cx="1909472" cy="1527578"/>
            </a:xfrm>
            <a:prstGeom prst="rect">
              <a:avLst/>
            </a:prstGeom>
          </p:spPr>
        </p:pic>
        <p:sp>
          <p:nvSpPr>
            <p:cNvPr id="16" name="Google Shape;79;p14">
              <a:extLst>
                <a:ext uri="{FF2B5EF4-FFF2-40B4-BE49-F238E27FC236}">
                  <a16:creationId xmlns:a16="http://schemas.microsoft.com/office/drawing/2014/main" id="{ED7601DA-F9BF-7340-BAE6-56D00934AA89}"/>
                </a:ext>
              </a:extLst>
            </p:cNvPr>
            <p:cNvSpPr txBox="1">
              <a:spLocks/>
            </p:cNvSpPr>
            <p:nvPr/>
          </p:nvSpPr>
          <p:spPr>
            <a:xfrm>
              <a:off x="7332449" y="1807544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F_Positions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D7C5F-367D-664A-99F3-33A55788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663" y="3615922"/>
            <a:ext cx="1909472" cy="1527578"/>
          </a:xfrm>
          <a:prstGeom prst="rect">
            <a:avLst/>
          </a:prstGeom>
        </p:spPr>
      </p:pic>
      <p:sp>
        <p:nvSpPr>
          <p:cNvPr id="20" name="Google Shape;79;p14">
            <a:extLst>
              <a:ext uri="{FF2B5EF4-FFF2-40B4-BE49-F238E27FC236}">
                <a16:creationId xmlns:a16="http://schemas.microsoft.com/office/drawing/2014/main" id="{A8ED39B8-643F-FA4C-AE70-7659174C62CB}"/>
              </a:ext>
            </a:extLst>
          </p:cNvPr>
          <p:cNvSpPr txBox="1">
            <a:spLocks/>
          </p:cNvSpPr>
          <p:nvPr/>
        </p:nvSpPr>
        <p:spPr>
          <a:xfrm>
            <a:off x="7354814" y="3364154"/>
            <a:ext cx="1103457" cy="39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000" b="1" dirty="0" err="1">
                <a:solidFill>
                  <a:schemeClr val="bg2"/>
                </a:solidFill>
              </a:rPr>
              <a:t>G_Positions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87323" y="285866"/>
            <a:ext cx="6321600" cy="373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Initial Correlations: All Positions</a:t>
            </a:r>
            <a:endParaRPr sz="20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105628" y="479235"/>
            <a:ext cx="2276188" cy="2167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Position groups: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All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G_Positions</a:t>
            </a:r>
            <a:r>
              <a:rPr lang="en-US" sz="1400" dirty="0"/>
              <a:t>: G; G-F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C_Positions</a:t>
            </a:r>
            <a:r>
              <a:rPr lang="en-US" sz="1400" dirty="0"/>
              <a:t>: C; C-F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F_Positions</a:t>
            </a:r>
            <a:r>
              <a:rPr lang="en-US" sz="1400" dirty="0"/>
              <a:t>: F; F-G; F-C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758AED7E-03E9-B64A-BBC7-575CC86776F1}"/>
              </a:ext>
            </a:extLst>
          </p:cNvPr>
          <p:cNvSpPr txBox="1">
            <a:spLocks/>
          </p:cNvSpPr>
          <p:nvPr/>
        </p:nvSpPr>
        <p:spPr>
          <a:xfrm>
            <a:off x="39093" y="2898113"/>
            <a:ext cx="2444625" cy="158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Set2: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Free Throw Rate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Total Rebound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Steal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Turnover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Usage Percentage</a:t>
            </a:r>
          </a:p>
        </p:txBody>
      </p:sp>
      <p:pic>
        <p:nvPicPr>
          <p:cNvPr id="3" name="Picture 2" descr="All_positions_set2">
            <a:extLst>
              <a:ext uri="{FF2B5EF4-FFF2-40B4-BE49-F238E27FC236}">
                <a16:creationId xmlns:a16="http://schemas.microsoft.com/office/drawing/2014/main" id="{2F9C9E12-B3BC-1348-B108-6AE11641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69" y="659485"/>
            <a:ext cx="5168095" cy="4134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EE768-7C9F-7842-A94F-788EA348A8FC}"/>
              </a:ext>
            </a:extLst>
          </p:cNvPr>
          <p:cNvGrpSpPr/>
          <p:nvPr/>
        </p:nvGrpSpPr>
        <p:grpSpPr>
          <a:xfrm>
            <a:off x="7264278" y="3364154"/>
            <a:ext cx="1859456" cy="1693087"/>
            <a:chOff x="7264278" y="3364154"/>
            <a:chExt cx="1859456" cy="1693087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7075AB4-CB8E-EB45-9FA8-40EB0496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4278" y="3569677"/>
              <a:ext cx="1859456" cy="1487564"/>
            </a:xfrm>
            <a:prstGeom prst="rect">
              <a:avLst/>
            </a:prstGeom>
          </p:spPr>
        </p:pic>
        <p:sp>
          <p:nvSpPr>
            <p:cNvPr id="13" name="Google Shape;79;p14">
              <a:extLst>
                <a:ext uri="{FF2B5EF4-FFF2-40B4-BE49-F238E27FC236}">
                  <a16:creationId xmlns:a16="http://schemas.microsoft.com/office/drawing/2014/main" id="{5D53C1D2-FD5B-7145-A64F-BE7815EBADE2}"/>
                </a:ext>
              </a:extLst>
            </p:cNvPr>
            <p:cNvSpPr txBox="1">
              <a:spLocks/>
            </p:cNvSpPr>
            <p:nvPr/>
          </p:nvSpPr>
          <p:spPr>
            <a:xfrm>
              <a:off x="7354814" y="3364154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G_Positions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8C6C1-24CC-5246-BA07-571266E664A6}"/>
              </a:ext>
            </a:extLst>
          </p:cNvPr>
          <p:cNvGrpSpPr/>
          <p:nvPr/>
        </p:nvGrpSpPr>
        <p:grpSpPr>
          <a:xfrm>
            <a:off x="7252174" y="1691971"/>
            <a:ext cx="1859455" cy="1698378"/>
            <a:chOff x="7252174" y="1691971"/>
            <a:chExt cx="1859455" cy="1698378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BF6493F-B116-6E41-8768-5EE9FC0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2174" y="1902785"/>
              <a:ext cx="1859455" cy="1487564"/>
            </a:xfrm>
            <a:prstGeom prst="rect">
              <a:avLst/>
            </a:prstGeom>
          </p:spPr>
        </p:pic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27D045E-7B9A-8B4F-87D8-BD42BABAA85E}"/>
                </a:ext>
              </a:extLst>
            </p:cNvPr>
            <p:cNvSpPr txBox="1">
              <a:spLocks/>
            </p:cNvSpPr>
            <p:nvPr/>
          </p:nvSpPr>
          <p:spPr>
            <a:xfrm>
              <a:off x="7354814" y="1691971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F_Positions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7299B1-1E18-CE49-BE8B-DF7F0503C44E}"/>
              </a:ext>
            </a:extLst>
          </p:cNvPr>
          <p:cNvGrpSpPr/>
          <p:nvPr/>
        </p:nvGrpSpPr>
        <p:grpSpPr>
          <a:xfrm>
            <a:off x="7268462" y="124561"/>
            <a:ext cx="1769910" cy="1688099"/>
            <a:chOff x="7268462" y="124561"/>
            <a:chExt cx="1769910" cy="1688099"/>
          </a:xfrm>
        </p:grpSpPr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9CDB5A6-9AC8-FE4B-91F9-A5CF666EC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9687" y="413711"/>
              <a:ext cx="1748685" cy="1398949"/>
            </a:xfrm>
            <a:prstGeom prst="rect">
              <a:avLst/>
            </a:prstGeom>
          </p:spPr>
        </p:pic>
        <p:sp>
          <p:nvSpPr>
            <p:cNvPr id="21" name="Google Shape;79;p14">
              <a:extLst>
                <a:ext uri="{FF2B5EF4-FFF2-40B4-BE49-F238E27FC236}">
                  <a16:creationId xmlns:a16="http://schemas.microsoft.com/office/drawing/2014/main" id="{57B000E2-53C8-2147-AF95-C0EFAAEE0BD8}"/>
                </a:ext>
              </a:extLst>
            </p:cNvPr>
            <p:cNvSpPr txBox="1">
              <a:spLocks/>
            </p:cNvSpPr>
            <p:nvPr/>
          </p:nvSpPr>
          <p:spPr>
            <a:xfrm>
              <a:off x="7268462" y="124561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C_Positions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99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15F83-F923-F747-AB8A-BAC7A81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63" y="589944"/>
            <a:ext cx="5428176" cy="4342541"/>
          </a:xfrm>
          <a:prstGeom prst="rect">
            <a:avLst/>
          </a:prstGeom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87323" y="14521"/>
            <a:ext cx="6321600" cy="373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Initial Correlations: All Positions</a:t>
            </a:r>
            <a:endParaRPr sz="20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11135" y="479235"/>
            <a:ext cx="2276188" cy="2167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Position groups: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All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G_Positions</a:t>
            </a:r>
            <a:r>
              <a:rPr lang="en-US" sz="1400" dirty="0"/>
              <a:t>: G; G-F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C_Positions</a:t>
            </a:r>
            <a:r>
              <a:rPr lang="en-US" sz="1400" dirty="0"/>
              <a:t>: C; C-F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F_Positions</a:t>
            </a:r>
            <a:r>
              <a:rPr lang="en-US" sz="1400" dirty="0"/>
              <a:t>: F; F-G; F-C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3B6EF331-011B-C346-806A-DB105710136C}"/>
              </a:ext>
            </a:extLst>
          </p:cNvPr>
          <p:cNvSpPr txBox="1">
            <a:spLocks/>
          </p:cNvSpPr>
          <p:nvPr/>
        </p:nvSpPr>
        <p:spPr>
          <a:xfrm>
            <a:off x="211135" y="2646567"/>
            <a:ext cx="2276188" cy="228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Set3: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Win Shares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2-Point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3-Point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Effective Field Goal Percentage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Free Throw Percentage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0A587F-3750-5042-A7DA-48213A583E98}"/>
              </a:ext>
            </a:extLst>
          </p:cNvPr>
          <p:cNvGrpSpPr/>
          <p:nvPr/>
        </p:nvGrpSpPr>
        <p:grpSpPr>
          <a:xfrm>
            <a:off x="7171251" y="145089"/>
            <a:ext cx="1972749" cy="1867132"/>
            <a:chOff x="7171251" y="145089"/>
            <a:chExt cx="1972749" cy="1867132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DCCA367-BB35-E146-A58B-8C519D8E3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251" y="434022"/>
              <a:ext cx="1972749" cy="1578199"/>
            </a:xfrm>
            <a:prstGeom prst="rect">
              <a:avLst/>
            </a:prstGeom>
          </p:spPr>
        </p:pic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CF1FBC4E-B752-D84E-8253-094169D299F4}"/>
                </a:ext>
              </a:extLst>
            </p:cNvPr>
            <p:cNvSpPr txBox="1">
              <a:spLocks/>
            </p:cNvSpPr>
            <p:nvPr/>
          </p:nvSpPr>
          <p:spPr>
            <a:xfrm>
              <a:off x="7294839" y="145089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C_Positions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6F206-E2AF-3047-93C3-75D00E69DBE7}"/>
              </a:ext>
            </a:extLst>
          </p:cNvPr>
          <p:cNvGrpSpPr/>
          <p:nvPr/>
        </p:nvGrpSpPr>
        <p:grpSpPr>
          <a:xfrm>
            <a:off x="7171252" y="1849647"/>
            <a:ext cx="1972748" cy="1823133"/>
            <a:chOff x="7107989" y="1900131"/>
            <a:chExt cx="1972748" cy="1823133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6510D4F-4B88-2D44-AABC-1B9355470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7989" y="2145065"/>
              <a:ext cx="1972748" cy="1578199"/>
            </a:xfrm>
            <a:prstGeom prst="rect">
              <a:avLst/>
            </a:prstGeom>
          </p:spPr>
        </p:pic>
        <p:sp>
          <p:nvSpPr>
            <p:cNvPr id="15" name="Google Shape;79;p14">
              <a:extLst>
                <a:ext uri="{FF2B5EF4-FFF2-40B4-BE49-F238E27FC236}">
                  <a16:creationId xmlns:a16="http://schemas.microsoft.com/office/drawing/2014/main" id="{911D8165-AEF3-D94A-AD1F-F768FA9FC531}"/>
                </a:ext>
              </a:extLst>
            </p:cNvPr>
            <p:cNvSpPr txBox="1">
              <a:spLocks/>
            </p:cNvSpPr>
            <p:nvPr/>
          </p:nvSpPr>
          <p:spPr>
            <a:xfrm>
              <a:off x="7224562" y="1900131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F_Positions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9F359-96C4-D846-8C1B-AA1319B85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52" y="3565302"/>
            <a:ext cx="1972748" cy="1578198"/>
          </a:xfrm>
          <a:prstGeom prst="rect">
            <a:avLst/>
          </a:prstGeom>
        </p:spPr>
      </p:pic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AC432A64-2D81-944A-8A38-446379EC03B3}"/>
              </a:ext>
            </a:extLst>
          </p:cNvPr>
          <p:cNvSpPr txBox="1">
            <a:spLocks/>
          </p:cNvSpPr>
          <p:nvPr/>
        </p:nvSpPr>
        <p:spPr>
          <a:xfrm>
            <a:off x="7287824" y="3354718"/>
            <a:ext cx="1103457" cy="39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000" b="1" dirty="0" err="1">
                <a:solidFill>
                  <a:schemeClr val="bg2"/>
                </a:solidFill>
              </a:rPr>
              <a:t>G_Positions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6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87323" y="15523"/>
            <a:ext cx="6321600" cy="373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Initial Correlations: All Positions</a:t>
            </a:r>
            <a:endParaRPr sz="20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11135" y="479234"/>
            <a:ext cx="2065079" cy="237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Position groups: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All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G_Positions</a:t>
            </a:r>
            <a:r>
              <a:rPr lang="en-US" sz="1400" dirty="0"/>
              <a:t>: G; G-F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C_Positions</a:t>
            </a:r>
            <a:r>
              <a:rPr lang="en-US" sz="1400" dirty="0"/>
              <a:t>: C; C-F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err="1"/>
              <a:t>F_Positions</a:t>
            </a:r>
            <a:r>
              <a:rPr lang="en-US" sz="1400" dirty="0"/>
              <a:t>: F; F-G; F-C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C46429C4-43D7-CF41-807E-43051906DBA6}"/>
              </a:ext>
            </a:extLst>
          </p:cNvPr>
          <p:cNvSpPr txBox="1">
            <a:spLocks/>
          </p:cNvSpPr>
          <p:nvPr/>
        </p:nvSpPr>
        <p:spPr>
          <a:xfrm>
            <a:off x="211135" y="2988254"/>
            <a:ext cx="1995734" cy="15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Lato"/>
              <a:buNone/>
            </a:pPr>
            <a:r>
              <a:rPr lang="en-US" sz="1200" dirty="0">
                <a:solidFill>
                  <a:srgbClr val="0018EF"/>
                </a:solidFill>
              </a:rPr>
              <a:t>Dependent variables, Set4: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Total Rebounds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Steals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Turnovers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Personal Fouls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</a:pPr>
            <a:r>
              <a:rPr lang="en-US" sz="1200" dirty="0"/>
              <a:t># Points</a:t>
            </a:r>
          </a:p>
        </p:txBody>
      </p:sp>
      <p:pic>
        <p:nvPicPr>
          <p:cNvPr id="3" name="Picture 2" descr="A picture containing cabinet, drawing, display&#10;&#10;Description automatically generated">
            <a:extLst>
              <a:ext uri="{FF2B5EF4-FFF2-40B4-BE49-F238E27FC236}">
                <a16:creationId xmlns:a16="http://schemas.microsoft.com/office/drawing/2014/main" id="{386CCA2F-D55F-6C47-BB07-323979FC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69" y="638580"/>
            <a:ext cx="5429252" cy="43434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50FC28-46A6-2D44-9179-D3442A31F55A}"/>
              </a:ext>
            </a:extLst>
          </p:cNvPr>
          <p:cNvGrpSpPr/>
          <p:nvPr/>
        </p:nvGrpSpPr>
        <p:grpSpPr>
          <a:xfrm>
            <a:off x="7241246" y="3289471"/>
            <a:ext cx="1902754" cy="1771641"/>
            <a:chOff x="7241246" y="3289471"/>
            <a:chExt cx="1902754" cy="1771641"/>
          </a:xfrm>
        </p:grpSpPr>
        <p:sp>
          <p:nvSpPr>
            <p:cNvPr id="9" name="Google Shape;79;p14">
              <a:extLst>
                <a:ext uri="{FF2B5EF4-FFF2-40B4-BE49-F238E27FC236}">
                  <a16:creationId xmlns:a16="http://schemas.microsoft.com/office/drawing/2014/main" id="{0797907F-F613-C241-B565-718562FD2ABB}"/>
                </a:ext>
              </a:extLst>
            </p:cNvPr>
            <p:cNvSpPr txBox="1">
              <a:spLocks/>
            </p:cNvSpPr>
            <p:nvPr/>
          </p:nvSpPr>
          <p:spPr>
            <a:xfrm>
              <a:off x="7406528" y="3289471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G_Positions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7" descr="A picture containing cabinet&#10;&#10;Description automatically generated">
              <a:extLst>
                <a:ext uri="{FF2B5EF4-FFF2-40B4-BE49-F238E27FC236}">
                  <a16:creationId xmlns:a16="http://schemas.microsoft.com/office/drawing/2014/main" id="{03618313-0AB0-E940-A4D8-2EF4C0E4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246" y="3538909"/>
              <a:ext cx="1902754" cy="152220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13F06D-3705-B548-B11B-D31F3410D565}"/>
              </a:ext>
            </a:extLst>
          </p:cNvPr>
          <p:cNvGrpSpPr/>
          <p:nvPr/>
        </p:nvGrpSpPr>
        <p:grpSpPr>
          <a:xfrm>
            <a:off x="7317814" y="1655520"/>
            <a:ext cx="1826185" cy="1740107"/>
            <a:chOff x="7317814" y="1655520"/>
            <a:chExt cx="1826185" cy="1740107"/>
          </a:xfrm>
        </p:grpSpPr>
        <p:pic>
          <p:nvPicPr>
            <p:cNvPr id="12" name="Picture 11" descr="A picture containing cabinet&#10;&#10;Description automatically generated">
              <a:extLst>
                <a:ext uri="{FF2B5EF4-FFF2-40B4-BE49-F238E27FC236}">
                  <a16:creationId xmlns:a16="http://schemas.microsoft.com/office/drawing/2014/main" id="{25871C67-6F1C-1748-B42E-113AE12D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7814" y="1934679"/>
              <a:ext cx="1826185" cy="1460948"/>
            </a:xfrm>
            <a:prstGeom prst="rect">
              <a:avLst/>
            </a:prstGeom>
          </p:spPr>
        </p:pic>
        <p:sp>
          <p:nvSpPr>
            <p:cNvPr id="15" name="Google Shape;79;p14">
              <a:extLst>
                <a:ext uri="{FF2B5EF4-FFF2-40B4-BE49-F238E27FC236}">
                  <a16:creationId xmlns:a16="http://schemas.microsoft.com/office/drawing/2014/main" id="{37CA445B-4A06-D447-8FC9-4CA939AC4283}"/>
                </a:ext>
              </a:extLst>
            </p:cNvPr>
            <p:cNvSpPr txBox="1">
              <a:spLocks/>
            </p:cNvSpPr>
            <p:nvPr/>
          </p:nvSpPr>
          <p:spPr>
            <a:xfrm>
              <a:off x="7387159" y="1655520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F_Positions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5C4F10-4C61-AE46-B0EA-3DA696090980}"/>
              </a:ext>
            </a:extLst>
          </p:cNvPr>
          <p:cNvGrpSpPr/>
          <p:nvPr/>
        </p:nvGrpSpPr>
        <p:grpSpPr>
          <a:xfrm>
            <a:off x="7406528" y="133451"/>
            <a:ext cx="1723238" cy="1631321"/>
            <a:chOff x="7406528" y="133451"/>
            <a:chExt cx="1723238" cy="1631321"/>
          </a:xfrm>
        </p:grpSpPr>
        <p:pic>
          <p:nvPicPr>
            <p:cNvPr id="16" name="Picture 15" descr="A picture containing cabinet&#10;&#10;Description automatically generated">
              <a:extLst>
                <a:ext uri="{FF2B5EF4-FFF2-40B4-BE49-F238E27FC236}">
                  <a16:creationId xmlns:a16="http://schemas.microsoft.com/office/drawing/2014/main" id="{2DFBD4BC-9775-D445-AA50-EF1AF6D08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6528" y="386181"/>
              <a:ext cx="1723238" cy="1378591"/>
            </a:xfrm>
            <a:prstGeom prst="rect">
              <a:avLst/>
            </a:prstGeom>
          </p:spPr>
        </p:pic>
        <p:sp>
          <p:nvSpPr>
            <p:cNvPr id="19" name="Google Shape;79;p14">
              <a:extLst>
                <a:ext uri="{FF2B5EF4-FFF2-40B4-BE49-F238E27FC236}">
                  <a16:creationId xmlns:a16="http://schemas.microsoft.com/office/drawing/2014/main" id="{A3E9B543-2594-B64C-9233-19999D1EFEAC}"/>
                </a:ext>
              </a:extLst>
            </p:cNvPr>
            <p:cNvSpPr txBox="1">
              <a:spLocks/>
            </p:cNvSpPr>
            <p:nvPr/>
          </p:nvSpPr>
          <p:spPr>
            <a:xfrm>
              <a:off x="7486805" y="133451"/>
              <a:ext cx="1103457" cy="398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ato"/>
                <a:buChar char="●"/>
                <a:defRPr sz="18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●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Char char="○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Lato"/>
                <a:buChar char="■"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400"/>
                </a:spcAft>
                <a:buFont typeface="Lato"/>
                <a:buNone/>
              </a:pPr>
              <a:r>
                <a:rPr lang="en-US" sz="1000" b="1" dirty="0" err="1">
                  <a:solidFill>
                    <a:schemeClr val="bg2"/>
                  </a:solidFill>
                </a:rPr>
                <a:t>C_Positions</a:t>
              </a:r>
              <a:endParaRPr lang="en-US" sz="10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62878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397</Words>
  <Application>Microsoft Macintosh PowerPoint</Application>
  <PresentationFormat>On-screen Show (16:9)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Swiss</vt:lpstr>
      <vt:lpstr>Project NBA</vt:lpstr>
      <vt:lpstr>Initial Correlations: All Positions</vt:lpstr>
      <vt:lpstr>Initial Correlations: All Positions</vt:lpstr>
      <vt:lpstr>Initial Correlations: All Positions</vt:lpstr>
      <vt:lpstr>Initial Correlations: All Positions</vt:lpstr>
      <vt:lpstr>Initial Correlations: All 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NBA</dc:title>
  <cp:lastModifiedBy>Inna Gurevitch</cp:lastModifiedBy>
  <cp:revision>15</cp:revision>
  <dcterms:modified xsi:type="dcterms:W3CDTF">2020-04-16T19:46:54Z</dcterms:modified>
</cp:coreProperties>
</file>