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720262" cy="64801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3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85640" y="1515600"/>
            <a:ext cx="874728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85640" y="3478680"/>
            <a:ext cx="874728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3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85640" y="15156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68000" y="15156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85640" y="347868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968000" y="347868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3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85640" y="1515600"/>
            <a:ext cx="281628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443040" y="1515600"/>
            <a:ext cx="281628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00440" y="1515600"/>
            <a:ext cx="281628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85640" y="3478680"/>
            <a:ext cx="281628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443040" y="3478680"/>
            <a:ext cx="281628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00440" y="3478680"/>
            <a:ext cx="281628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3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85640" y="1515600"/>
            <a:ext cx="874728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3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85640" y="1515600"/>
            <a:ext cx="874728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3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85640" y="151560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68000" y="151560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3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85640" y="258120"/>
            <a:ext cx="8747280" cy="501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3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85640" y="15156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968000" y="151560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85640" y="347868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3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85640" y="151560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68000" y="15156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968000" y="347868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03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85640" y="15156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68000" y="15156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85640" y="3478680"/>
            <a:ext cx="874728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659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85640" y="258120"/>
            <a:ext cx="874728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030" spc="-1" strike="noStrike">
                <a:latin typeface="Arial"/>
              </a:rPr>
              <a:t>Click to edit the title text format</a:t>
            </a:r>
            <a:endParaRPr b="0" lang="en-US" sz="503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85640" y="1515600"/>
            <a:ext cx="874728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61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59" spc="-1" strike="noStrike">
                <a:latin typeface="Arial"/>
              </a:rPr>
              <a:t>Click to edit the outline text format</a:t>
            </a:r>
            <a:endParaRPr b="0" lang="en-US" sz="3659" spc="-1" strike="noStrike">
              <a:latin typeface="Arial"/>
            </a:endParaRPr>
          </a:p>
          <a:p>
            <a:pPr lvl="1" marL="864000" indent="-324000">
              <a:spcBef>
                <a:spcPts val="129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latin typeface="Arial"/>
              </a:rPr>
              <a:t>Second Outline Level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Bef>
                <a:spcPts val="9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40" spc="-1" strike="noStrike">
                <a:latin typeface="Arial"/>
              </a:rPr>
              <a:t>Third Outline Level</a:t>
            </a:r>
            <a:endParaRPr b="0" lang="en-US" sz="2740" spc="-1" strike="noStrike">
              <a:latin typeface="Arial"/>
            </a:endParaRPr>
          </a:p>
          <a:p>
            <a:pPr lvl="3" marL="1728000" indent="-216000">
              <a:spcBef>
                <a:spcPts val="64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Fourth Outline Level</a:t>
            </a:r>
            <a:endParaRPr b="0" lang="en-US" sz="2280" spc="-1" strike="noStrike">
              <a:latin typeface="Arial"/>
            </a:endParaRPr>
          </a:p>
          <a:p>
            <a:pPr lvl="4" marL="2160000" indent="-216000"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80" spc="-1" strike="noStrike">
                <a:latin typeface="Arial"/>
              </a:rPr>
              <a:t>Fifth Outline Level</a:t>
            </a:r>
            <a:endParaRPr b="0" lang="en-US" sz="2280" spc="-1" strike="noStrike">
              <a:latin typeface="Arial"/>
            </a:endParaRPr>
          </a:p>
          <a:p>
            <a:pPr lvl="5" marL="2592000" indent="-216000"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80" spc="-1" strike="noStrike">
                <a:latin typeface="Arial"/>
              </a:rPr>
              <a:t>Sixth Outline Level</a:t>
            </a:r>
            <a:endParaRPr b="0" lang="en-US" sz="2280" spc="-1" strike="noStrike">
              <a:latin typeface="Arial"/>
            </a:endParaRPr>
          </a:p>
          <a:p>
            <a:pPr lvl="6" marL="3024000" indent="-216000"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80" spc="-1" strike="noStrike">
                <a:latin typeface="Arial"/>
              </a:rPr>
              <a:t>Seventh Outline Level</a:t>
            </a:r>
            <a:endParaRPr b="0" lang="en-US" sz="228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85640" y="5902560"/>
            <a:ext cx="2264400" cy="44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323880" y="5902560"/>
            <a:ext cx="3080880" cy="44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68520" y="5902560"/>
            <a:ext cx="2264400" cy="44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8B91C1E-0B14-464A-B4C8-FAD13F21D88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xfroggie.com/" TargetMode="External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xfroggie.com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261800" y="1357920"/>
            <a:ext cx="719532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latin typeface="Arial"/>
                <a:ea typeface="Noto Sans CJK SC"/>
              </a:rPr>
              <a:t>Hands-on: Band structure and DOS </a:t>
            </a:r>
            <a:r>
              <a:rPr b="1" lang="en-US" sz="2200" spc="-1" strike="noStrike">
                <a:latin typeface="Arial"/>
              </a:rPr>
              <a:t>metals/insulators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164680" y="1997280"/>
            <a:ext cx="5389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Tutors: Stephane Kenmoe and Fatema Mohamed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1262520" y="412920"/>
            <a:ext cx="719532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c9211e"/>
                </a:solidFill>
                <a:latin typeface="Arial"/>
              </a:rPr>
              <a:t>Projected Density of State (PDOS) for Si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68080" y="1071720"/>
            <a:ext cx="8954280" cy="71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The PDOS allows us to get the contribution from each atom in the cell and/or each of their orbital contributions. We can achieve it using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Noto Sans CJK SC"/>
              </a:rPr>
              <a:t>projwfc.x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excusable.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807840" y="3034800"/>
            <a:ext cx="3266640" cy="192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&amp;PROJWFC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highlight>
                  <a:srgbClr val="ffffff"/>
                </a:highlight>
                <a:latin typeface="Arial"/>
              </a:rPr>
              <a:t>outdir = ’./tmp’,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highlight>
                  <a:srgbClr val="ffffff"/>
                </a:highlight>
                <a:latin typeface="Arial"/>
              </a:rPr>
              <a:t>prefix=’Si’,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highlight>
                  <a:srgbClr val="ffbf00"/>
                </a:highlight>
                <a:latin typeface="Arial"/>
              </a:rPr>
              <a:t>filpdos=’si.dos’,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/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583920" y="2573640"/>
            <a:ext cx="2678040" cy="122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Input file si.pdos.in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77" name="Line 5"/>
          <p:cNvSpPr/>
          <p:nvPr/>
        </p:nvSpPr>
        <p:spPr>
          <a:xfrm flipH="1">
            <a:off x="2169360" y="3970440"/>
            <a:ext cx="1058040" cy="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Shape 6"/>
          <p:cNvSpPr txBox="1"/>
          <p:nvPr/>
        </p:nvSpPr>
        <p:spPr>
          <a:xfrm>
            <a:off x="3230280" y="3790080"/>
            <a:ext cx="4244040" cy="33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See the difference w.r.t dos.x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TextShape 7"/>
          <p:cNvSpPr txBox="1"/>
          <p:nvPr/>
        </p:nvSpPr>
        <p:spPr>
          <a:xfrm>
            <a:off x="573480" y="1898280"/>
            <a:ext cx="95706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The calculation steps are similar, the differences are in the input files for dos and pdos.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Shape 8"/>
          <p:cNvSpPr txBox="1"/>
          <p:nvPr/>
        </p:nvSpPr>
        <p:spPr>
          <a:xfrm>
            <a:off x="609840" y="4515480"/>
            <a:ext cx="6613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run the PDOS calculation, execute ‘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projwfc.x</a:t>
            </a:r>
            <a:r>
              <a:rPr b="0" lang="en-US" sz="1800" spc="-1" strike="noStrike">
                <a:latin typeface="Arial"/>
              </a:rPr>
              <a:t>’ as: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TextShape 9"/>
          <p:cNvSpPr txBox="1"/>
          <p:nvPr/>
        </p:nvSpPr>
        <p:spPr>
          <a:xfrm>
            <a:off x="609840" y="5235840"/>
            <a:ext cx="91101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Output</a:t>
            </a:r>
            <a:r>
              <a:rPr b="0" lang="en-US" sz="1800" spc="-1" strike="noStrike">
                <a:latin typeface="Arial"/>
              </a:rPr>
              <a:t>: Have a look at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si.pdos.out</a:t>
            </a:r>
            <a:r>
              <a:rPr b="0" lang="en-US" sz="1800" spc="-1" strike="noStrike">
                <a:latin typeface="Arial"/>
              </a:rPr>
              <a:t> file. the PDOS values are written in the file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</a:rPr>
              <a:t>{filpdos}.pdos_atm#N(Si)_wfc#M(l)</a:t>
            </a:r>
            <a:r>
              <a:rPr b="0" lang="en-US" sz="1800" spc="-1" strike="noStrike">
                <a:latin typeface="Arial"/>
              </a:rPr>
              <a:t>, where N, M, and l are the atom number, wfc number, and atomic wavefunction read from pseudopotential file.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TextShape 10"/>
          <p:cNvSpPr txBox="1"/>
          <p:nvPr/>
        </p:nvSpPr>
        <p:spPr>
          <a:xfrm>
            <a:off x="609840" y="4876200"/>
            <a:ext cx="6065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$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</a:rPr>
              <a:t>projwfc.x &lt; si.pdos.in | tee si.pdos.out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14920" y="5653440"/>
            <a:ext cx="9290160" cy="38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50" spc="-1" strike="noStrike">
                <a:solidFill>
                  <a:srgbClr val="000000"/>
                </a:solidFill>
                <a:latin typeface="Arial"/>
              </a:rPr>
              <a:t>To Plot the data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: use </a:t>
            </a:r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xFroggie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 or gnuplot script </a:t>
            </a:r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plot_pdos.gp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 on your directory </a:t>
            </a:r>
            <a:endParaRPr b="0" lang="en-US" sz="205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659600" y="944640"/>
            <a:ext cx="6400800" cy="4434840"/>
          </a:xfrm>
          <a:prstGeom prst="rect">
            <a:avLst/>
          </a:prstGeom>
          <a:ln>
            <a:noFill/>
          </a:ln>
        </p:spPr>
      </p:pic>
      <p:sp>
        <p:nvSpPr>
          <p:cNvPr id="85" name="TextShape 2"/>
          <p:cNvSpPr txBox="1"/>
          <p:nvPr/>
        </p:nvSpPr>
        <p:spPr>
          <a:xfrm>
            <a:off x="1262880" y="413280"/>
            <a:ext cx="719532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c9211e"/>
                </a:solidFill>
                <a:latin typeface="Arial"/>
              </a:rPr>
              <a:t>Projected Density of State (PDOS) for Si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262520" y="1358640"/>
            <a:ext cx="719532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0000"/>
                </a:solidFill>
                <a:latin typeface="Arial"/>
              </a:rPr>
              <a:t>Exercise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262520" y="1976040"/>
            <a:ext cx="719532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2a6099"/>
                </a:solidFill>
                <a:latin typeface="Arial"/>
              </a:rPr>
              <a:t>Band structure for Si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261800" y="412560"/>
            <a:ext cx="719532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c9211e"/>
                </a:solidFill>
                <a:latin typeface="Arial"/>
              </a:rPr>
              <a:t>Band Structure of Silicon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68080" y="1071360"/>
            <a:ext cx="8954280" cy="42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scheme to compute the band structure is the following: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538560" y="1688760"/>
            <a:ext cx="8954280" cy="321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SCF </a:t>
            </a:r>
            <a:r>
              <a:rPr b="0" lang="en-US" sz="2000" spc="-1" strike="noStrike">
                <a:solidFill>
                  <a:srgbClr val="c9211e"/>
                </a:solidFill>
                <a:latin typeface="Arial"/>
              </a:rPr>
              <a:t>pw.x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calculation (</a:t>
            </a:r>
            <a:r>
              <a:rPr b="0" lang="en-US" sz="2000" spc="-1" strike="noStrike">
                <a:solidFill>
                  <a:srgbClr val="c9211e"/>
                </a:solidFill>
                <a:latin typeface="Arial"/>
              </a:rPr>
              <a:t>calculation = ’scf’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bands”-type non-SCF </a:t>
            </a:r>
            <a:r>
              <a:rPr b="0" lang="en-US" sz="2000" spc="-1" strike="noStrike">
                <a:solidFill>
                  <a:srgbClr val="c9211e"/>
                </a:solidFill>
                <a:latin typeface="Arial"/>
              </a:rPr>
              <a:t>pw.x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calculation (fixed-potential) with: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c9211e"/>
                </a:solidFill>
                <a:latin typeface="Arial"/>
              </a:rPr>
              <a:t>bands.x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calculation, which, among others, produces data-files for the plot.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636120" y="5108760"/>
            <a:ext cx="8954280" cy="68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Important:  we must keep the prefix same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outdir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prefix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for “nscf” and “scf”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pw.x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calculations and for the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bands.x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calculation.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TextShape 5"/>
          <p:cNvSpPr txBox="1"/>
          <p:nvPr/>
        </p:nvSpPr>
        <p:spPr>
          <a:xfrm>
            <a:off x="653760" y="2777040"/>
            <a:ext cx="4636440" cy="38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calculation = ’bands’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93" name="TextShape 6"/>
          <p:cNvSpPr txBox="1"/>
          <p:nvPr/>
        </p:nvSpPr>
        <p:spPr>
          <a:xfrm>
            <a:off x="653760" y="3728880"/>
            <a:ext cx="8307360" cy="65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a suitable path of k-points is specified in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Noto Sans CJK SC"/>
              </a:rPr>
              <a:t>K-POINTS</a:t>
            </a:r>
            <a:r>
              <a:rPr b="0" lang="en-US" sz="1800" spc="-1" strike="noStrike">
                <a:latin typeface="Arial"/>
                <a:ea typeface="Noto Sans CJK SC"/>
              </a:rPr>
              <a:t> card. 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he k-point path must be continuous in k-space.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TextShape 7"/>
          <p:cNvSpPr txBox="1"/>
          <p:nvPr/>
        </p:nvSpPr>
        <p:spPr>
          <a:xfrm>
            <a:off x="654120" y="3245040"/>
            <a:ext cx="5929560" cy="38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number of bands (variable</a:t>
            </a:r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 nbnd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) is specified</a:t>
            </a:r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 </a:t>
            </a:r>
            <a:endParaRPr b="0" lang="en-US" sz="2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261800" y="412560"/>
            <a:ext cx="719532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c9211e"/>
                </a:solidFill>
                <a:latin typeface="Arial"/>
                <a:ea typeface="Noto Sans CJK SC"/>
              </a:rPr>
              <a:t>k-path for Band Structure </a:t>
            </a:r>
            <a:r>
              <a:rPr b="1" lang="en-US" sz="2200" spc="-1" strike="noStrike">
                <a:solidFill>
                  <a:srgbClr val="c9211e"/>
                </a:solidFill>
                <a:latin typeface="Arial"/>
              </a:rPr>
              <a:t>calculation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68080" y="1071360"/>
            <a:ext cx="8954280" cy="42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The</a:t>
            </a:r>
            <a:r>
              <a:rPr b="0" lang="en-US" sz="2000" spc="-1" strike="noStrike">
                <a:solidFill>
                  <a:srgbClr val="c9211e"/>
                </a:solidFill>
                <a:latin typeface="Arial"/>
                <a:ea typeface="Noto Sans CJK SC"/>
              </a:rPr>
              <a:t> k-path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in BZ</a:t>
            </a:r>
            <a:r>
              <a:rPr b="0" lang="en-US" sz="2000" spc="-1" strike="noStrike">
                <a:solidFill>
                  <a:srgbClr val="c9211e"/>
                </a:solidFill>
                <a:latin typeface="Arial"/>
                <a:ea typeface="Noto Sans CJK SC"/>
              </a:rPr>
              <a:t> </a:t>
            </a:r>
            <a:r>
              <a:rPr b="0" lang="en-US" sz="2000" spc="-1" strike="noStrike">
                <a:latin typeface="Arial"/>
                <a:ea typeface="Noto Sans CJK SC"/>
              </a:rPr>
              <a:t>for fcc crystal can be specified using </a:t>
            </a:r>
            <a:r>
              <a:rPr b="0" lang="en-US" sz="2000" spc="-1" strike="noStrike">
                <a:solidFill>
                  <a:srgbClr val="c9211e"/>
                </a:solidFill>
                <a:latin typeface="Arial"/>
                <a:ea typeface="Noto Sans CJK SC"/>
              </a:rPr>
              <a:t>xcrysden</a:t>
            </a:r>
            <a:r>
              <a:rPr b="0" lang="en-US" sz="2000" spc="-1" strike="noStrike">
                <a:latin typeface="Arial"/>
                <a:ea typeface="Noto Sans CJK SC"/>
              </a:rPr>
              <a:t> as follow: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766560" y="1645920"/>
            <a:ext cx="54864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4"/>
          <p:cNvSpPr txBox="1"/>
          <p:nvPr/>
        </p:nvSpPr>
        <p:spPr>
          <a:xfrm>
            <a:off x="574560" y="1868760"/>
            <a:ext cx="8954280" cy="326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Open the file </a:t>
            </a:r>
            <a:r>
              <a:rPr b="0" lang="en-US" sz="2000" spc="-1" strike="noStrike">
                <a:solidFill>
                  <a:srgbClr val="c9211e"/>
                </a:solidFill>
                <a:latin typeface="Arial"/>
                <a:ea typeface="Noto Sans CJK SC"/>
              </a:rPr>
              <a:t>si.scf.in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with</a:t>
            </a:r>
            <a:r>
              <a:rPr b="0" lang="en-US" sz="2000" spc="-1" strike="noStrike">
                <a:solidFill>
                  <a:srgbClr val="c9211e"/>
                </a:solidFill>
                <a:latin typeface="Arial"/>
                <a:ea typeface="Noto Sans CJK SC"/>
              </a:rPr>
              <a:t> xcrysden.</a:t>
            </a:r>
            <a:r>
              <a:rPr b="0" lang="en-US" sz="2000" spc="-1" strike="noStrike">
                <a:solidFill>
                  <a:srgbClr val="c9211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Select: Tools → k-path selection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Select the path by clicking on a sequence of high-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  <a:ea typeface="Noto Sans CJK SC"/>
              </a:rPr>
              <a:t>symmetry points: W – Γ – X – W – L – Γ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  <a:ea typeface="Noto Sans CJK SC"/>
              </a:rPr>
              <a:t> </a:t>
            </a:r>
            <a:r>
              <a:rPr b="0" lang="en-US" sz="2000" spc="-1" strike="noStrike">
                <a:latin typeface="Arial"/>
                <a:ea typeface="Noto Sans CJK SC"/>
              </a:rPr>
              <a:t>Specify how many k points to be calculated (Ex: 100)</a:t>
            </a: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save the k-path to file. (.pwscf extension is required for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formatting the file for pw.x)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6378480" y="1481760"/>
            <a:ext cx="2743200" cy="27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07840" y="617760"/>
            <a:ext cx="2758320" cy="589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&amp;CONTROL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    </a:t>
            </a:r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calculation='bands'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restart_mode='from_scratch',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prefix = 'Si',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pseudo_dir = '../../pseudo'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outdir='./tmp'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verbosity = 'high'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/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&amp;SYSTEM   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ibrav = 2,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celldm(1) = 10.262,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nat =  2,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ntyp = 1,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ecutwfc = 12.0,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ecutrho = 200.0,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nbnd=8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 </a:t>
            </a:r>
            <a:r>
              <a:rPr b="0" lang="en-US" sz="1200" spc="-1" strike="noStrike">
                <a:latin typeface="Arial"/>
              </a:rPr>
              <a:t>/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&amp;ELECTRONS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/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ATOMIC_SPECIES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</a:t>
            </a:r>
            <a:r>
              <a:rPr b="0" lang="en-US" sz="1200" spc="-1" strike="noStrike">
                <a:latin typeface="Arial"/>
              </a:rPr>
              <a:t>Si  28.086  Si.pbe-rrkj.UPF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ATOMIC_POSITIONS alat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</a:t>
            </a:r>
            <a:r>
              <a:rPr b="0" lang="en-US" sz="1200" spc="-1" strike="noStrike">
                <a:latin typeface="Arial"/>
              </a:rPr>
              <a:t>Si 0.00 0.00 0.00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</a:t>
            </a:r>
            <a:r>
              <a:rPr b="0" lang="en-US" sz="1200" spc="-1" strike="noStrike">
                <a:latin typeface="Arial"/>
              </a:rPr>
              <a:t>Si 0.25 0.25 0.25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K_POINTS {crystal_b}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  </a:t>
            </a:r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6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  </a:t>
            </a:r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0.50  0.25  0.75  30   !W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  </a:t>
            </a:r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0.00  0.00  0.00  30   !G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  </a:t>
            </a:r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0.50  0.00  0.50  30   !X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  </a:t>
            </a:r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0.50  0.25  0.75  30   !W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  </a:t>
            </a:r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0.50  0.50  0.50  30   !L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  </a:t>
            </a:r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0.00  0.00  0.00  30   !G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83200" y="192600"/>
            <a:ext cx="64548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Input file si.bands.in</a:t>
            </a:r>
            <a:endParaRPr b="0" lang="en-US" sz="2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07840" y="1594800"/>
            <a:ext cx="3266640" cy="169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&amp;BANDS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highlight>
                  <a:srgbClr val="ffbf00"/>
                </a:highlight>
                <a:latin typeface="Arial"/>
              </a:rPr>
              <a:t>outdir = ’./tmp’,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highlight>
                  <a:srgbClr val="ffbf00"/>
                </a:highlight>
                <a:latin typeface="Arial"/>
              </a:rPr>
              <a:t>prefix=’Si’,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highlight>
                  <a:srgbClr val="ff8000"/>
                </a:highlight>
                <a:latin typeface="Arial"/>
              </a:rPr>
              <a:t>filband=’si_bands’,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83200" y="629640"/>
            <a:ext cx="9292320" cy="74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An input file for the data post processing program </a:t>
            </a:r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bands.x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. This program </a:t>
            </a:r>
            <a:endParaRPr b="0" lang="en-US" sz="2050" spc="-1" strike="noStrike">
              <a:latin typeface="Arial"/>
            </a:endParaRPr>
          </a:p>
          <a:p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print the eigenvalues to the file specified in ”</a:t>
            </a:r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filband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H="1">
            <a:off x="2564640" y="2381040"/>
            <a:ext cx="1058040" cy="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4"/>
          <p:cNvSpPr txBox="1"/>
          <p:nvPr/>
        </p:nvSpPr>
        <p:spPr>
          <a:xfrm>
            <a:off x="3733560" y="2237040"/>
            <a:ext cx="5660640" cy="33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The same as in the scf and bands input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" name="Line 5"/>
          <p:cNvSpPr/>
          <p:nvPr/>
        </p:nvSpPr>
        <p:spPr>
          <a:xfrm flipH="1">
            <a:off x="2877120" y="2777400"/>
            <a:ext cx="1058040" cy="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6"/>
          <p:cNvSpPr txBox="1"/>
          <p:nvPr/>
        </p:nvSpPr>
        <p:spPr>
          <a:xfrm>
            <a:off x="4046040" y="2633040"/>
            <a:ext cx="3562560" cy="33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Contains data for bands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TextShape 7"/>
          <p:cNvSpPr txBox="1"/>
          <p:nvPr/>
        </p:nvSpPr>
        <p:spPr>
          <a:xfrm>
            <a:off x="583200" y="3510000"/>
            <a:ext cx="9292320" cy="38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Run the postprocessing calculation (</a:t>
            </a:r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bands.x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):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09" name="TextShape 8"/>
          <p:cNvSpPr txBox="1"/>
          <p:nvPr/>
        </p:nvSpPr>
        <p:spPr>
          <a:xfrm>
            <a:off x="609840" y="4012200"/>
            <a:ext cx="6065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$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</a:rPr>
              <a:t>bands.x &lt; bands.in | tee  bands.out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Shape 9"/>
          <p:cNvSpPr txBox="1"/>
          <p:nvPr/>
        </p:nvSpPr>
        <p:spPr>
          <a:xfrm>
            <a:off x="583200" y="4502880"/>
            <a:ext cx="9292320" cy="96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50" spc="-1" strike="noStrike">
                <a:latin typeface="Arial"/>
              </a:rPr>
              <a:t>bands data are stored in three files with different formats, among which we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50" spc="-1" strike="noStrike">
                <a:latin typeface="Arial"/>
              </a:rPr>
              <a:t>have </a:t>
            </a:r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bands.dat.gnu</a:t>
            </a:r>
            <a:r>
              <a:rPr b="0" lang="en-US" sz="2050" spc="-1" strike="noStrike">
                <a:latin typeface="Arial"/>
              </a:rPr>
              <a:t> (can be plotted with </a:t>
            </a:r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gnuplot</a:t>
            </a:r>
            <a:r>
              <a:rPr b="0" lang="en-US" sz="2050" spc="-1" strike="noStrike">
                <a:latin typeface="Arial"/>
              </a:rPr>
              <a:t>) and </a:t>
            </a:r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bands.dat</a:t>
            </a:r>
            <a:r>
              <a:rPr b="0" lang="en-US" sz="2050" spc="-1" strike="noStrike">
                <a:latin typeface="Arial"/>
              </a:rPr>
              <a:t>  can be 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50" spc="-1" strike="noStrike">
                <a:latin typeface="Arial"/>
              </a:rPr>
              <a:t>visualized using the program </a:t>
            </a:r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plotband.x.</a:t>
            </a:r>
            <a:endParaRPr b="0" lang="en-US" sz="2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83200" y="629640"/>
            <a:ext cx="9018000" cy="74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50" spc="-1" strike="noStrike">
                <a:latin typeface="Arial"/>
              </a:rPr>
              <a:t>The program </a:t>
            </a:r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plotband.x</a:t>
            </a:r>
            <a:r>
              <a:rPr b="0" lang="en-US" sz="2050" spc="-1" strike="noStrike">
                <a:latin typeface="Arial"/>
              </a:rPr>
              <a:t> can be to obtain a postscript file of the band</a:t>
            </a:r>
            <a:endParaRPr b="0" lang="en-US" sz="2050" spc="-1" strike="noStrike">
              <a:latin typeface="Arial"/>
            </a:endParaRPr>
          </a:p>
          <a:p>
            <a:r>
              <a:rPr b="0" lang="en-US" sz="2050" spc="-1" strike="noStrike">
                <a:latin typeface="Arial"/>
              </a:rPr>
              <a:t> </a:t>
            </a:r>
            <a:r>
              <a:rPr b="0" lang="en-US" sz="2050" spc="-1" strike="noStrike">
                <a:latin typeface="Arial"/>
              </a:rPr>
              <a:t>structure and a set of data files that can be plotted with xmgr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83200" y="1530000"/>
            <a:ext cx="9292320" cy="38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plotband.x</a:t>
            </a:r>
            <a:r>
              <a:rPr b="0" lang="en-US" sz="2050" spc="-1" strike="noStrike">
                <a:latin typeface="Arial"/>
              </a:rPr>
              <a:t> prompts for terminal input: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583200" y="1890000"/>
            <a:ext cx="9292320" cy="38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$ </a:t>
            </a:r>
            <a:r>
              <a:rPr b="0" lang="en-US" sz="2050" spc="-1" strike="noStrike">
                <a:solidFill>
                  <a:srgbClr val="00a933"/>
                </a:solidFill>
                <a:latin typeface="Arial"/>
              </a:rPr>
              <a:t>plotband.x</a:t>
            </a:r>
            <a:endParaRPr b="0" lang="en-US" sz="205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850320" y="2436120"/>
            <a:ext cx="7315200" cy="329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734840" y="1159200"/>
            <a:ext cx="5962320" cy="4476240"/>
          </a:xfrm>
          <a:prstGeom prst="rect">
            <a:avLst/>
          </a:prstGeom>
          <a:ln>
            <a:noFill/>
          </a:ln>
        </p:spPr>
      </p:pic>
      <p:sp>
        <p:nvSpPr>
          <p:cNvPr id="116" name="TextShape 1"/>
          <p:cNvSpPr txBox="1"/>
          <p:nvPr/>
        </p:nvSpPr>
        <p:spPr>
          <a:xfrm>
            <a:off x="1262160" y="412920"/>
            <a:ext cx="719532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c9211e"/>
                </a:solidFill>
                <a:latin typeface="Arial"/>
              </a:rPr>
              <a:t>Band Structure of Silicon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21200" y="5760720"/>
            <a:ext cx="5522400" cy="38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50" spc="-1" strike="noStrike">
                <a:latin typeface="Arial"/>
              </a:rPr>
              <a:t>Try to plot with xFroggie: </a:t>
            </a:r>
            <a:r>
              <a:rPr b="0" lang="en-US" sz="2050" spc="-1" strike="noStrike">
                <a:latin typeface="Arial"/>
                <a:hlinkClick r:id="rId2"/>
              </a:rPr>
              <a:t>https://xfroggie.com/</a:t>
            </a:r>
            <a:r>
              <a:rPr b="0" lang="en-US" sz="2050" spc="-1" strike="noStrike">
                <a:latin typeface="Arial"/>
              </a:rPr>
              <a:t> </a:t>
            </a:r>
            <a:endParaRPr b="0" lang="en-US" sz="2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262520" y="1358640"/>
            <a:ext cx="719532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0000"/>
                </a:solidFill>
                <a:latin typeface="Arial"/>
              </a:rPr>
              <a:t>Exercise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262520" y="1976040"/>
            <a:ext cx="719532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2a6099"/>
                </a:solidFill>
                <a:latin typeface="Arial"/>
              </a:rPr>
              <a:t>A metallic example: Aluminum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58800" y="886320"/>
            <a:ext cx="3615120" cy="39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Topics of Day3 hands-on session: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58800" y="1709280"/>
            <a:ext cx="8863200" cy="185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How to run post-processing calculations to plot DOS (dos.x), PDOS (projwfc.x) and band-structure (bands.x).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How to choose the smearing and the broadening parameters for metals.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How to compute forces and stresses.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262520" y="412920"/>
            <a:ext cx="719532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c9211e"/>
                </a:solidFill>
                <a:latin typeface="Arial"/>
              </a:rPr>
              <a:t>A metallic example: Aluminum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68080" y="1071360"/>
            <a:ext cx="8954280" cy="78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Let us consider </a:t>
            </a:r>
            <a:r>
              <a:rPr b="0" lang="en-US" sz="2000" spc="-1" strike="noStrike">
                <a:solidFill>
                  <a:srgbClr val="c9211e"/>
                </a:solidFill>
                <a:latin typeface="Arial"/>
                <a:ea typeface="Noto Sans CJK SC"/>
              </a:rPr>
              <a:t>Aluminum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, in the </a:t>
            </a:r>
            <a:r>
              <a:rPr b="0" lang="en-US" sz="2000" spc="-1" strike="noStrike">
                <a:solidFill>
                  <a:srgbClr val="c9211e"/>
                </a:solidFill>
                <a:latin typeface="Arial"/>
                <a:ea typeface="Noto Sans CJK SC"/>
              </a:rPr>
              <a:t>fcc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 phase. 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 is a metal, only valence bands and a few k-points will not suffice.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914760" y="1879560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move to the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Day3/example2.Al</a:t>
            </a:r>
            <a:r>
              <a:rPr b="0" lang="en-US" sz="1800" spc="-1" strike="noStrike">
                <a:latin typeface="Arial"/>
              </a:rPr>
              <a:t> directory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914760" y="2291400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read the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pw.x</a:t>
            </a:r>
            <a:r>
              <a:rPr b="0" lang="en-US" sz="1800" spc="-1" strike="noStrike">
                <a:latin typeface="Arial"/>
              </a:rPr>
              <a:t> input file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al.scf.in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TextShape 5"/>
          <p:cNvSpPr txBox="1"/>
          <p:nvPr/>
        </p:nvSpPr>
        <p:spPr>
          <a:xfrm>
            <a:off x="914760" y="2703600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notice the presence of new variables: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occupations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smearing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degauss</a:t>
            </a:r>
            <a:r>
              <a:rPr b="0" lang="en-US" sz="1800" spc="-1" strike="noStrike">
                <a:latin typeface="Arial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TextShape 6"/>
          <p:cNvSpPr txBox="1"/>
          <p:nvPr/>
        </p:nvSpPr>
        <p:spPr>
          <a:xfrm>
            <a:off x="914760" y="3115080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run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pw.x</a:t>
            </a:r>
            <a:r>
              <a:rPr b="0" lang="en-US" sz="1800" spc="-1" strike="noStrike">
                <a:latin typeface="Arial"/>
              </a:rPr>
              <a:t> as: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TextShape 7"/>
          <p:cNvSpPr txBox="1"/>
          <p:nvPr/>
        </p:nvSpPr>
        <p:spPr>
          <a:xfrm>
            <a:off x="1674360" y="3663360"/>
            <a:ext cx="5732280" cy="3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$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</a:rPr>
              <a:t>pw.x &lt; al.scf.in | tee al.scf.out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TextShape 8"/>
          <p:cNvSpPr txBox="1"/>
          <p:nvPr/>
        </p:nvSpPr>
        <p:spPr>
          <a:xfrm>
            <a:off x="914760" y="4103280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 the output file notice that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TextShape 9"/>
          <p:cNvSpPr txBox="1"/>
          <p:nvPr/>
        </p:nvSpPr>
        <p:spPr>
          <a:xfrm>
            <a:off x="1382040" y="4712040"/>
            <a:ext cx="7770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–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number of bands</a:t>
            </a:r>
            <a:r>
              <a:rPr b="0" lang="en-US" sz="1800" spc="-1" strike="noStrike">
                <a:latin typeface="Arial"/>
              </a:rPr>
              <a:t> (Kohn-Sham states) is automatically set to a value larger than the number of electrons divided by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Shape 10"/>
          <p:cNvSpPr txBox="1"/>
          <p:nvPr/>
        </p:nvSpPr>
        <p:spPr>
          <a:xfrm>
            <a:off x="1382040" y="5411520"/>
            <a:ext cx="777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–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Fermi energy</a:t>
            </a:r>
            <a:r>
              <a:rPr b="0" lang="en-US" sz="1800" spc="-1" strike="noStrike">
                <a:latin typeface="Arial"/>
              </a:rPr>
              <a:t> is computed.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65120" y="412920"/>
            <a:ext cx="878868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c9211e"/>
                </a:solidFill>
                <a:latin typeface="Arial"/>
              </a:rPr>
              <a:t>Convergence with respect to k-points, degauss, and smearing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68080" y="1071360"/>
            <a:ext cx="8954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 this exercise we will compute the total energy for this fcc Al with the following values for degauss, k-point meshes and different smearing variables: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914760" y="2831040"/>
            <a:ext cx="8954280" cy="64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smearing variable, possible values: ’gauss’ (or ’g’), ’marzari-vanderbilt’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(or ’m-v’), ’methfessel-paxton’ (or ’m-p’)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Shape 4"/>
          <p:cNvSpPr txBox="1"/>
          <p:nvPr/>
        </p:nvSpPr>
        <p:spPr>
          <a:xfrm>
            <a:off x="914760" y="2358720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k-points: N×N×N ( 1×1×1) with N=6,8,10, …, 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915120" y="1891080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degauss variable, in range from 0.01 to 0.11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568440" y="4671720"/>
            <a:ext cx="8954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Plot the convergence of the total energy with respect to the number of k-points for the different smearing values.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915120" y="3551040"/>
            <a:ext cx="8228880" cy="38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run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pw.x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run-al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file at different directories in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ex1-conv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65120" y="412920"/>
            <a:ext cx="878868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c9211e"/>
                </a:solidFill>
                <a:latin typeface="Arial"/>
              </a:rPr>
              <a:t>Convergence with respect to k-points, degauss, and smearing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652640" y="1036800"/>
            <a:ext cx="4114800" cy="288036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793080" y="1038240"/>
            <a:ext cx="4114800" cy="288036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793080" y="3590280"/>
            <a:ext cx="4114800" cy="2880360"/>
          </a:xfrm>
          <a:prstGeom prst="rect">
            <a:avLst/>
          </a:prstGeom>
          <a:ln>
            <a:noFill/>
          </a:ln>
        </p:spPr>
      </p:pic>
      <p:sp>
        <p:nvSpPr>
          <p:cNvPr id="141" name="TextShape 2"/>
          <p:cNvSpPr txBox="1"/>
          <p:nvPr/>
        </p:nvSpPr>
        <p:spPr>
          <a:xfrm>
            <a:off x="2316240" y="822600"/>
            <a:ext cx="17154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marzari-vanderbilt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6528240" y="822960"/>
            <a:ext cx="94896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gaussian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3" name="TextShape 4"/>
          <p:cNvSpPr txBox="1"/>
          <p:nvPr/>
        </p:nvSpPr>
        <p:spPr>
          <a:xfrm>
            <a:off x="2316240" y="3810960"/>
            <a:ext cx="174744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methfessel-paxton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65120" y="412920"/>
            <a:ext cx="878868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c9211e"/>
                </a:solidFill>
                <a:latin typeface="Arial"/>
              </a:rPr>
              <a:t>Convergence with respect to k-points, degauss, and smearing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68440" y="1071720"/>
            <a:ext cx="8954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Choose a suitable k-point mesh and plot the total energy as a function of degauss for Marzari-Vanderbilt and Gaussean smearing.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828800" y="1855800"/>
            <a:ext cx="5486400" cy="400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65120" y="412920"/>
            <a:ext cx="878868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c9211e"/>
                </a:solidFill>
                <a:latin typeface="Arial"/>
              </a:rPr>
              <a:t>Density of state (DOS) and Projected DOS (PDOS) for Al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68440" y="1071720"/>
            <a:ext cx="6289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 the procedure given in the instructions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example1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568800" y="1539720"/>
            <a:ext cx="6289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move to Day3/example2.Al/ex2.dos/ directory and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Shape 4"/>
          <p:cNvSpPr txBox="1"/>
          <p:nvPr/>
        </p:nvSpPr>
        <p:spPr>
          <a:xfrm>
            <a:off x="569160" y="2007720"/>
            <a:ext cx="6289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Self-consistent calculation (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pw.x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TextShape 5"/>
          <p:cNvSpPr txBox="1"/>
          <p:nvPr/>
        </p:nvSpPr>
        <p:spPr>
          <a:xfrm>
            <a:off x="569520" y="2475720"/>
            <a:ext cx="912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Select a finer mesh of k points by doing Non self-consistent calculation (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pw.x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TextShape 6"/>
          <p:cNvSpPr txBox="1"/>
          <p:nvPr/>
        </p:nvSpPr>
        <p:spPr>
          <a:xfrm>
            <a:off x="569520" y="2943720"/>
            <a:ext cx="912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dos.x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calculation to calculate DOS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TextShape 7"/>
          <p:cNvSpPr txBox="1"/>
          <p:nvPr/>
        </p:nvSpPr>
        <p:spPr>
          <a:xfrm>
            <a:off x="569520" y="3411720"/>
            <a:ext cx="912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projwfc.x</a:t>
            </a:r>
            <a:r>
              <a:rPr b="0" lang="en-US" sz="1800" spc="-1" strike="noStrike">
                <a:latin typeface="Arial"/>
              </a:rPr>
              <a:t> calculation to calculate PDOS projected to atomic states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65120" y="412920"/>
            <a:ext cx="878868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c9211e"/>
                </a:solidFill>
                <a:latin typeface="Arial"/>
              </a:rPr>
              <a:t>Density of state (DOS) and Projected DOS (PDOS) for Al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07520" y="1554480"/>
            <a:ext cx="4381200" cy="320004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4768920" y="1554480"/>
            <a:ext cx="4381200" cy="320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65120" y="412920"/>
            <a:ext cx="878868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c9211e"/>
                </a:solidFill>
                <a:latin typeface="Arial"/>
              </a:rPr>
              <a:t>Band structure for Al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568440" y="1071720"/>
            <a:ext cx="6289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 the procedure given in the instructions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example1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568800" y="1539720"/>
            <a:ext cx="6289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move to Day3/example2.Al/ex2.bands/ directory and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569160" y="2007720"/>
            <a:ext cx="6289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Self-consistent calculation (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pw.x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569520" y="2475720"/>
            <a:ext cx="9123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Select a k-point path (i.e. by using XCrysDen, ... ) and do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“bands”-type non-SCF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pw.x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calculation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569520" y="3231720"/>
            <a:ext cx="912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bands.x</a:t>
            </a:r>
            <a:r>
              <a:rPr b="0" lang="en-US" sz="1800" spc="-1" strike="noStrike">
                <a:latin typeface="Arial"/>
              </a:rPr>
              <a:t> calculation print the eigenvalues and plot them using gnuplot 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569520" y="3699720"/>
            <a:ext cx="912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Use the program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plotband.x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65120" y="412920"/>
            <a:ext cx="878868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c9211e"/>
                </a:solidFill>
                <a:latin typeface="Arial"/>
              </a:rPr>
              <a:t>Band structure for Al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659600" y="970560"/>
            <a:ext cx="6400800" cy="480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262520" y="1358640"/>
            <a:ext cx="719532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0000"/>
                </a:solidFill>
                <a:latin typeface="Arial"/>
              </a:rPr>
              <a:t>Exercise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262520" y="1976040"/>
            <a:ext cx="719532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2a6099"/>
                </a:solidFill>
                <a:latin typeface="Arial"/>
              </a:rPr>
              <a:t>Density of State (DOS) for Si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261800" y="412560"/>
            <a:ext cx="719532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c9211e"/>
                </a:solidFill>
                <a:latin typeface="Arial"/>
              </a:rPr>
              <a:t>Density of State (DOS) for Si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68080" y="1071360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The scheme to compute the DOS is the following: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914760" y="1688760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Use </a:t>
            </a:r>
            <a:r>
              <a:rPr b="0" lang="en-US" sz="2200" spc="-1" strike="noStrike">
                <a:solidFill>
                  <a:srgbClr val="c9211e"/>
                </a:solidFill>
                <a:latin typeface="Arial"/>
              </a:rPr>
              <a:t>pw.x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to calculate the density (</a:t>
            </a:r>
            <a:r>
              <a:rPr b="0" lang="en-US" sz="2200" spc="-1" strike="noStrike">
                <a:solidFill>
                  <a:srgbClr val="c9211e"/>
                </a:solidFill>
                <a:latin typeface="Arial"/>
              </a:rPr>
              <a:t>calculation = ’scf’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0" name="TextShape 4"/>
          <p:cNvSpPr txBox="1"/>
          <p:nvPr/>
        </p:nvSpPr>
        <p:spPr>
          <a:xfrm>
            <a:off x="914760" y="2265120"/>
            <a:ext cx="8954280" cy="81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Use pw.x to calculate  the electronic eigenvalues on more k-point      grids (</a:t>
            </a:r>
            <a:r>
              <a:rPr b="0" lang="en-US" sz="2200" spc="-1" strike="noStrike">
                <a:solidFill>
                  <a:srgbClr val="c9211e"/>
                </a:solidFill>
                <a:latin typeface="Arial"/>
              </a:rPr>
              <a:t>calculation = ’nscf’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1" name="TextShape 5"/>
          <p:cNvSpPr txBox="1"/>
          <p:nvPr/>
        </p:nvSpPr>
        <p:spPr>
          <a:xfrm>
            <a:off x="914760" y="3252960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Use </a:t>
            </a:r>
            <a:r>
              <a:rPr b="0" lang="en-US" sz="2200" spc="-1" strike="noStrike">
                <a:solidFill>
                  <a:srgbClr val="c9211e"/>
                </a:solidFill>
                <a:latin typeface="Arial"/>
                <a:ea typeface="Noto Sans CJK SC"/>
              </a:rPr>
              <a:t>dos.x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 to compute the total DOS, will be produced in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a data-file.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2" name="TextShape 6"/>
          <p:cNvSpPr txBox="1"/>
          <p:nvPr/>
        </p:nvSpPr>
        <p:spPr>
          <a:xfrm>
            <a:off x="568080" y="4033800"/>
            <a:ext cx="8954280" cy="86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Important:  we must keep the prefix same </a:t>
            </a:r>
            <a:r>
              <a:rPr b="0" lang="en-US" sz="2200" spc="-1" strike="noStrike">
                <a:solidFill>
                  <a:srgbClr val="c9211e"/>
                </a:solidFill>
                <a:latin typeface="Arial"/>
              </a:rPr>
              <a:t>outdir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200" spc="-1" strike="noStrike">
                <a:solidFill>
                  <a:srgbClr val="c9211e"/>
                </a:solidFill>
                <a:latin typeface="Arial"/>
              </a:rPr>
              <a:t>prefix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for “nscf” and “scf” </a:t>
            </a:r>
            <a:r>
              <a:rPr b="0" lang="en-US" sz="2200" spc="-1" strike="noStrike">
                <a:solidFill>
                  <a:srgbClr val="c9211e"/>
                </a:solidFill>
                <a:latin typeface="Arial"/>
              </a:rPr>
              <a:t>pw.x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calculations and for the </a:t>
            </a:r>
            <a:r>
              <a:rPr b="0" lang="en-US" sz="2200" spc="-1" strike="noStrike">
                <a:solidFill>
                  <a:srgbClr val="c9211e"/>
                </a:solidFill>
                <a:latin typeface="Arial"/>
              </a:rPr>
              <a:t>dos.x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calculation.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807840" y="874800"/>
            <a:ext cx="3266640" cy="503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&amp;CONTROL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calculation='scf'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restart_mode='from_scratch',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prefix = 'Si',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pseudo_dir = '../../pseudo'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outdir='./tmp'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/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&amp;SYSTEM   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ibrav = 2,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celldm(1) = 10.262,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nat =  2,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ntyp = 1,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ecutwfc = 20.0,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ecutrho = 200.0,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/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&amp;ELECTRONS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/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ATOMIC_SPECIES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</a:t>
            </a:r>
            <a:r>
              <a:rPr b="0" lang="en-US" sz="1200" spc="-1" strike="noStrike">
                <a:latin typeface="Arial"/>
              </a:rPr>
              <a:t>Si  28.086  Si.pbe-rrkj.UPF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ATOMIC_POSITIONS alat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</a:t>
            </a:r>
            <a:r>
              <a:rPr b="0" lang="en-US" sz="1200" spc="-1" strike="noStrike">
                <a:latin typeface="Arial"/>
              </a:rPr>
              <a:t>Si 0.00 0.00 0.00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</a:t>
            </a:r>
            <a:r>
              <a:rPr b="0" lang="en-US" sz="1200" spc="-1" strike="noStrike">
                <a:latin typeface="Arial"/>
              </a:rPr>
              <a:t>Si 0.25 0.25 0.25 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K_POINTS automatic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</a:t>
            </a:r>
            <a:r>
              <a:rPr b="0" lang="en-US" sz="1200" spc="-1" strike="noStrike">
                <a:latin typeface="Arial"/>
              </a:rPr>
              <a:t>6 6 6   1 1 1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4314240" y="875520"/>
            <a:ext cx="3266640" cy="538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&amp;CONTROL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    </a:t>
            </a:r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calculation='nscf'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restart_mode='from_scratch',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prefix = 'Si',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pseudo_dir = '../../pseudo'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outdir='./tmp'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/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&amp;SYSTEM   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ibrav = 2,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celldm(1) = 10.262,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nat =  2,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ntyp = 1,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ecutwfc = 20.0,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 </a:t>
            </a:r>
            <a:r>
              <a:rPr b="0" lang="en-US" sz="1200" spc="-1" strike="noStrike">
                <a:latin typeface="Arial"/>
              </a:rPr>
              <a:t>ecutrho = 200.0,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</a:t>
            </a:r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 </a:t>
            </a:r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nbnd=-8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    </a:t>
            </a:r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occupations = ’tetrahedra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/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&amp;ELECTRONS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/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ATOMIC_SPECIES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</a:t>
            </a:r>
            <a:r>
              <a:rPr b="0" lang="en-US" sz="1200" spc="-1" strike="noStrike">
                <a:latin typeface="Arial"/>
              </a:rPr>
              <a:t>Si  28.086  Si.pbe-rrkj.UPF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ATOMIC_POSITIONS alat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</a:t>
            </a:r>
            <a:r>
              <a:rPr b="0" lang="en-US" sz="1200" spc="-1" strike="noStrike">
                <a:latin typeface="Arial"/>
              </a:rPr>
              <a:t>Si 0.00 0.00 0.00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  </a:t>
            </a:r>
            <a:r>
              <a:rPr b="0" lang="en-US" sz="1200" spc="-1" strike="noStrike">
                <a:latin typeface="Arial"/>
              </a:rPr>
              <a:t>Si 0.25 0.25 0.25 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K_POINTS automatic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   </a:t>
            </a:r>
            <a:r>
              <a:rPr b="0" lang="en-US" sz="1200" spc="-1" strike="noStrike">
                <a:highlight>
                  <a:srgbClr val="ffbf00"/>
                </a:highlight>
                <a:latin typeface="Arial"/>
              </a:rPr>
              <a:t>12 12 12   1 1 1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583200" y="413640"/>
            <a:ext cx="54486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Input file si.scf.in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6" name="TextShape 4"/>
          <p:cNvSpPr txBox="1"/>
          <p:nvPr/>
        </p:nvSpPr>
        <p:spPr>
          <a:xfrm>
            <a:off x="3812400" y="413640"/>
            <a:ext cx="54486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Input file si.scf.in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7" name="Line 5"/>
          <p:cNvSpPr/>
          <p:nvPr/>
        </p:nvSpPr>
        <p:spPr>
          <a:xfrm flipH="1">
            <a:off x="5418000" y="3556080"/>
            <a:ext cx="1058040" cy="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6"/>
          <p:cNvSpPr txBox="1"/>
          <p:nvPr/>
        </p:nvSpPr>
        <p:spPr>
          <a:xfrm>
            <a:off x="6517800" y="3252960"/>
            <a:ext cx="3310200" cy="78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to calculate unoccupied bands, look at 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number of Kohn-Sham states In the 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si.scf.out.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807840" y="1090800"/>
            <a:ext cx="3266640" cy="192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&amp;dos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highlight>
                  <a:srgbClr val="ffbf00"/>
                </a:highlight>
                <a:latin typeface="Arial"/>
              </a:rPr>
              <a:t>outdir = ’./tmp’,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highlight>
                  <a:srgbClr val="ffbf00"/>
                </a:highlight>
                <a:latin typeface="Arial"/>
              </a:rPr>
              <a:t>prefix=’Si’,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fildos=’si.dos’,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/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83200" y="629640"/>
            <a:ext cx="568152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Input file si.dos.in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1" name="Line 3"/>
          <p:cNvSpPr/>
          <p:nvPr/>
        </p:nvSpPr>
        <p:spPr>
          <a:xfrm flipH="1">
            <a:off x="2168640" y="1769040"/>
            <a:ext cx="1058040" cy="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TextShape 4"/>
          <p:cNvSpPr txBox="1"/>
          <p:nvPr/>
        </p:nvSpPr>
        <p:spPr>
          <a:xfrm>
            <a:off x="3229560" y="1589040"/>
            <a:ext cx="5391360" cy="33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The same as in the scf and nscf input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83200" y="521640"/>
            <a:ext cx="486864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Data file si.dos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83920" y="3834000"/>
            <a:ext cx="3622320" cy="38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50" spc="-1" strike="noStrike">
                <a:solidFill>
                  <a:srgbClr val="c9211e"/>
                </a:solidFill>
                <a:latin typeface="Arial"/>
              </a:rPr>
              <a:t>Gnuplot script: plot_dos.gp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168840" y="4330800"/>
            <a:ext cx="9617760" cy="151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50" spc="-1" strike="noStrike">
                <a:latin typeface="Arial"/>
              </a:rPr>
              <a:t>DOS is shifted such that the Fermi energy corresponds to zero of energy. </a:t>
            </a:r>
            <a:endParaRPr b="0" lang="en-US" sz="2050" spc="-1" strike="noStrike">
              <a:latin typeface="Arial"/>
            </a:endParaRPr>
          </a:p>
          <a:p>
            <a:r>
              <a:rPr b="0" lang="en-US" sz="2050" spc="-1" strike="noStrike">
                <a:latin typeface="Arial"/>
              </a:rPr>
              <a:t>Use the Fermi energy from the file si.nscf.out.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6" name="TextShape 4"/>
          <p:cNvSpPr txBox="1"/>
          <p:nvPr/>
        </p:nvSpPr>
        <p:spPr>
          <a:xfrm>
            <a:off x="169200" y="5153760"/>
            <a:ext cx="9617760" cy="122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50" spc="-1" strike="noStrike">
                <a:latin typeface="Arial"/>
              </a:rPr>
              <a:t>After running the script, visualize the file DOS.eps using evince or okular command.</a:t>
            </a:r>
            <a:endParaRPr b="0" lang="en-US" sz="205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509040" y="1008720"/>
            <a:ext cx="5943600" cy="268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169200" y="5436360"/>
            <a:ext cx="9617760" cy="63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50" spc="-1" strike="noStrike">
                <a:latin typeface="Arial"/>
              </a:rPr>
              <a:t>Try to use xFroggie to plot the DOS: </a:t>
            </a:r>
            <a:r>
              <a:rPr b="0" lang="en-US" sz="2050" spc="-1" strike="noStrike">
                <a:latin typeface="Arial"/>
                <a:hlinkClick r:id="rId1"/>
              </a:rPr>
              <a:t>https://xfroggie.com/</a:t>
            </a:r>
            <a:r>
              <a:rPr b="0" lang="en-US" sz="2050" spc="-1" strike="noStrike">
                <a:latin typeface="Arial"/>
              </a:rPr>
              <a:t>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1262520" y="412920"/>
            <a:ext cx="719532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c9211e"/>
                </a:solidFill>
                <a:latin typeface="Arial"/>
              </a:rPr>
              <a:t>Density of State (DOS) for Si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659600" y="945720"/>
            <a:ext cx="6400800" cy="436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0" y="-131760"/>
            <a:ext cx="12618720" cy="7077600"/>
          </a:xfrm>
          <a:prstGeom prst="rect">
            <a:avLst/>
          </a:prstGeom>
          <a:ln>
            <a:noFill/>
          </a:ln>
        </p:spPr>
      </p:pic>
      <p:sp>
        <p:nvSpPr>
          <p:cNvPr id="72" name="TextShape 1"/>
          <p:cNvSpPr txBox="1"/>
          <p:nvPr/>
        </p:nvSpPr>
        <p:spPr>
          <a:xfrm>
            <a:off x="5965920" y="5901840"/>
            <a:ext cx="37627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200" spc="-1" strike="noStrike">
                <a:latin typeface="Arial"/>
              </a:rPr>
              <a:t>Ab initio Calculation Tutorial: For Materials Analysis, Informatics and Design</a:t>
            </a:r>
            <a:r>
              <a:rPr b="0" lang="en-US" sz="1200" spc="-1" strike="noStrike">
                <a:latin typeface="Arial"/>
              </a:rPr>
              <a:t>, by Ryo Maezono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2023-05-26T10:21:10Z</dcterms:created>
  <dc:creator/>
  <dc:description/>
  <dc:language>en-US</dc:language>
  <cp:lastModifiedBy/>
  <dcterms:modified xsi:type="dcterms:W3CDTF">2023-06-06T10:59:55Z</dcterms:modified>
  <cp:revision>364</cp:revision>
  <dc:subject/>
  <dc:title/>
</cp:coreProperties>
</file>