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1"/>
  </p:notesMasterIdLst>
  <p:handoutMasterIdLst>
    <p:handoutMasterId r:id="rId12"/>
  </p:handoutMasterIdLst>
  <p:sldIdLst>
    <p:sldId id="1066" r:id="rId5"/>
    <p:sldId id="1054" r:id="rId6"/>
    <p:sldId id="1065" r:id="rId7"/>
    <p:sldId id="1062" r:id="rId8"/>
    <p:sldId id="1063" r:id="rId9"/>
    <p:sldId id="105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66"/>
            <p14:sldId id="1054"/>
            <p14:sldId id="1065"/>
            <p14:sldId id="1062"/>
            <p14:sldId id="1063"/>
          </p14:sldIdLst>
        </p14:section>
        <p14:section name="Introduction" id="{8DFF88B6-AEAA-4EED-AE6C-F4E0BA4C6A01}">
          <p14:sldIdLst>
            <p14:sldId id="1055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110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8:56.4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8:57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9:00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56:18.4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A3D-2242-46AC-9383-D2B788CA012C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F59C-5993-42DF-9E74-612D57215CB0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101-5D37-4E19-A5AA-C1F9B3039C6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761-2321-4A1D-ACC2-1C8C396F5C06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736B-F279-4CC7-B7F6-E0402E64B76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C953-7CF1-4C5F-AEC1-24C46D08A3F6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2D61-E4CD-4DA2-BECD-8B115AA8DAB3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3AED-D378-48BB-9DF5-03E6F611D2E3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4011-48D9-44D4-AFD8-5D7F285D4688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A11-D3FE-4528-93AC-1C9A375F52E3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E29630-F8D5-43E9-96AE-6A79C0834EEF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CF2B-60D7-4FD3-9537-EC0BDF74982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7FD37A-2B71-491B-8B8C-D9BA925A043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B9wsUw0aVc&amp;list=PLnK6MrIqGXsJfcBdppW3CKJ858zR8P4eP&amp;index=26" TargetMode="External"/><Relationship Id="rId4" Type="http://schemas.openxmlformats.org/officeDocument/2006/relationships/hyperlink" Target="https://www.youtube.com/watch?v=kbjG9v1T-k8&amp;list=PLnK6MrIqGXsJfcBdppW3CKJ858zR8P4eP&amp;index=2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11" Type="http://schemas.openxmlformats.org/officeDocument/2006/relationships/image" Target="../media/image5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4.xm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3959676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296832"/>
            <a:ext cx="98031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https://www.youtube.com/watch?v=kbjG9v1T-k8&amp;list=PLnK6MrIqGXsJfcBdppW3CKJ858zR8P4eP&amp;index=25</a:t>
            </a:r>
            <a:endParaRPr lang="en-US" sz="14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=GB9wsUw0aVc&amp;list=PLnK6MrIqGXsJfcBdppW3CKJ858zR8P4eP&amp;index=26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51A55-F2FB-4350-8507-8E0CA2EF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49" y="2510195"/>
            <a:ext cx="3553321" cy="12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50048-DD5D-4408-B5C7-4BE73D7D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37" y="2297719"/>
            <a:ext cx="2057687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45C06-DD68-4D91-B76D-93346825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275" y="3097931"/>
            <a:ext cx="390580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15D4C-03FB-4976-9123-8447096FD7F5}"/>
              </a:ext>
            </a:extLst>
          </p:cNvPr>
          <p:cNvSpPr txBox="1"/>
          <p:nvPr/>
        </p:nvSpPr>
        <p:spPr>
          <a:xfrm>
            <a:off x="6753719" y="3429000"/>
            <a:ext cx="147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Tr(AB) = BA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94E94A-9077-4D4C-AF15-FE886F300440}"/>
                  </a:ext>
                </a:extLst>
              </p14:cNvPr>
              <p14:cNvContentPartPr/>
              <p14:nvPr/>
            </p14:nvContentPartPr>
            <p14:xfrm>
              <a:off x="2619849" y="608241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94E94A-9077-4D4C-AF15-FE886F300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0849" y="6073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BCAC38-DDAA-4486-9ECC-BD4337FF42AF}"/>
                  </a:ext>
                </a:extLst>
              </p14:cNvPr>
              <p14:cNvContentPartPr/>
              <p14:nvPr/>
            </p14:nvContentPartPr>
            <p14:xfrm>
              <a:off x="1756929" y="611301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BCAC38-DDAA-4486-9ECC-BD4337FF42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7929" y="61040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D2B750-0AB6-43EF-89BE-3F7C9FF776E2}"/>
                  </a:ext>
                </a:extLst>
              </p14:cNvPr>
              <p14:cNvContentPartPr/>
              <p14:nvPr/>
            </p14:nvContentPartPr>
            <p14:xfrm>
              <a:off x="13006929" y="166449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D2B750-0AB6-43EF-89BE-3F7C9FF776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97929" y="165549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9D164E4-EECC-414B-BB97-787709F8C9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9112" y="3969115"/>
            <a:ext cx="6296534" cy="1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Phase Shift Gate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D4EE5A-AD9D-4CDB-9987-7949D46C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3157499"/>
            <a:ext cx="5268060" cy="54300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DCD3A-A20F-4D7D-BCCF-0649F8920765}"/>
              </a:ext>
            </a:extLst>
          </p:cNvPr>
          <p:cNvSpPr/>
          <p:nvPr/>
        </p:nvSpPr>
        <p:spPr>
          <a:xfrm>
            <a:off x="1097280" y="1902226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A9F2C-B055-4C0F-B5EC-AB46545D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37" y="2297243"/>
            <a:ext cx="1838582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EEF25-13BF-4A7C-A832-E5104C2F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40" y="2482823"/>
            <a:ext cx="2295845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0E77A-E9FE-412F-A793-07E3E953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99" y="2086892"/>
            <a:ext cx="5715798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B877E-608C-4A76-9BB6-DED1AB004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1951279"/>
            <a:ext cx="685885" cy="33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179EC-FF01-4B00-9902-C9A28769D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003" y="3158017"/>
            <a:ext cx="1486107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E99001-D640-4745-A77A-7DCE9009E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3092" y="3131405"/>
            <a:ext cx="6053706" cy="566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9885DD-A42A-4E25-93F2-4E4E46DD7C6E}"/>
              </a:ext>
            </a:extLst>
          </p:cNvPr>
          <p:cNvSpPr/>
          <p:nvPr/>
        </p:nvSpPr>
        <p:spPr>
          <a:xfrm>
            <a:off x="1395899" y="3738572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And this is just the </a:t>
            </a:r>
            <a:r>
              <a:rPr lang="en-US" b="1" i="1" dirty="0" err="1">
                <a:latin typeface="MTMIB"/>
              </a:rPr>
              <a:t>σ</a:t>
            </a:r>
            <a:r>
              <a:rPr lang="en-US" sz="800" b="1" i="1" dirty="0" err="1">
                <a:latin typeface="MTMIB"/>
              </a:rPr>
              <a:t>z</a:t>
            </a:r>
            <a:r>
              <a:rPr lang="en-US" sz="800" b="1" i="1" dirty="0">
                <a:latin typeface="MTMIB"/>
              </a:rPr>
              <a:t>  </a:t>
            </a:r>
            <a:r>
              <a:rPr lang="en-US" dirty="0">
                <a:latin typeface="Times-Roman"/>
              </a:rPr>
              <a:t>matrix, one of the important Pauli matrices. And it is also called the </a:t>
            </a:r>
            <a:r>
              <a:rPr lang="en-US" b="1" dirty="0">
                <a:latin typeface="Times-Bold"/>
              </a:rPr>
              <a:t>Z-gate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776AFB-D563-4835-9B62-843659B94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411" y="4210967"/>
            <a:ext cx="4791744" cy="1543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AB23FE-E7FB-422E-95F6-9869C776B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845" y="4734526"/>
            <a:ext cx="4522569" cy="2480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37AD2-0D4D-47CA-9E92-4DB2198C2B05}"/>
              </a:ext>
            </a:extLst>
          </p:cNvPr>
          <p:cNvCxnSpPr/>
          <p:nvPr/>
        </p:nvCxnSpPr>
        <p:spPr>
          <a:xfrm>
            <a:off x="5932192" y="4883162"/>
            <a:ext cx="18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Phase Shift Gate (Controlled-PS)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E3D361-B1E1-4086-A8CA-B3FC0004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4" y="2367401"/>
            <a:ext cx="3743847" cy="1714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D2C71D-194A-481B-BB05-817A7C94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4374588"/>
            <a:ext cx="4389120" cy="168111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2386B-D83F-45D7-8E3F-EB1921F3A5C6}"/>
              </a:ext>
            </a:extLst>
          </p:cNvPr>
          <p:cNvSpPr/>
          <p:nvPr/>
        </p:nvSpPr>
        <p:spPr>
          <a:xfrm>
            <a:off x="1235520" y="192469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A4A14-11D4-4EC8-80C2-30CA5AAA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88" y="1910137"/>
            <a:ext cx="2715004" cy="4572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3D78A-45F5-41AF-8DF3-2B38AC15F17D}"/>
              </a:ext>
            </a:extLst>
          </p:cNvPr>
          <p:cNvCxnSpPr/>
          <p:nvPr/>
        </p:nvCxnSpPr>
        <p:spPr>
          <a:xfrm>
            <a:off x="2514600" y="2138769"/>
            <a:ext cx="74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E634070-C3E0-4EC4-9BF1-36EFD959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13" y="4527090"/>
            <a:ext cx="2410161" cy="12670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A0BAC0-2F2B-4554-9056-C46958BAEA2C}"/>
              </a:ext>
            </a:extLst>
          </p:cNvPr>
          <p:cNvCxnSpPr>
            <a:cxnSpLocks/>
          </p:cNvCxnSpPr>
          <p:nvPr/>
        </p:nvCxnSpPr>
        <p:spPr>
          <a:xfrm>
            <a:off x="1066800" y="4326530"/>
            <a:ext cx="10145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6D578-4542-4D97-A4E7-F2876D6E946A}"/>
              </a:ext>
            </a:extLst>
          </p:cNvPr>
          <p:cNvCxnSpPr>
            <a:cxnSpLocks/>
          </p:cNvCxnSpPr>
          <p:nvPr/>
        </p:nvCxnSpPr>
        <p:spPr>
          <a:xfrm>
            <a:off x="5943600" y="4326530"/>
            <a:ext cx="0" cy="146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036BDB-0646-462F-9AC3-32B010CF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65249"/>
            <a:ext cx="5334159" cy="102129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02549-B98D-4BF8-B0F0-F87A45BE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66" y="286603"/>
            <a:ext cx="1656119" cy="876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9C666-D696-426B-9A5A-BD347D6E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006335"/>
            <a:ext cx="2762636" cy="4572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1ADA5-1A75-4B91-9EA5-AD58C031CE8B}"/>
              </a:ext>
            </a:extLst>
          </p:cNvPr>
          <p:cNvCxnSpPr/>
          <p:nvPr/>
        </p:nvCxnSpPr>
        <p:spPr>
          <a:xfrm>
            <a:off x="4667636" y="2057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76BDBA-3B4A-4978-BC17-CFECA2968FD2}"/>
              </a:ext>
            </a:extLst>
          </p:cNvPr>
          <p:cNvCxnSpPr>
            <a:cxnSpLocks/>
          </p:cNvCxnSpPr>
          <p:nvPr/>
        </p:nvCxnSpPr>
        <p:spPr>
          <a:xfrm>
            <a:off x="4705736" y="2338248"/>
            <a:ext cx="381000" cy="26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22D185-5727-4E71-B285-33C7A52DAF41}"/>
              </a:ext>
            </a:extLst>
          </p:cNvPr>
          <p:cNvSpPr txBox="1"/>
          <p:nvPr/>
        </p:nvSpPr>
        <p:spPr>
          <a:xfrm>
            <a:off x="5124836" y="1868081"/>
            <a:ext cx="350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Control Qubit</a:t>
            </a:r>
          </a:p>
          <a:p>
            <a:endParaRPr lang="en-US" dirty="0"/>
          </a:p>
          <a:p>
            <a:r>
              <a:rPr lang="en-US" dirty="0"/>
              <a:t>B is Target Qubit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2C26A8-85D1-4384-AD16-D5BBBD49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138505"/>
            <a:ext cx="6739871" cy="1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Toffoli</a:t>
            </a:r>
            <a:r>
              <a:rPr lang="en-US" dirty="0"/>
              <a:t> (Controlled-Controlled NOT, CCNOT) Gate (3-qubit)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1E6904-8CB6-46BD-9139-76A0A628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08344" y="3547463"/>
            <a:ext cx="955681" cy="30995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01DB96-837A-489F-A98C-3B0F1A83A601}"/>
                  </a:ext>
                </a:extLst>
              </p14:cNvPr>
              <p14:cNvContentPartPr/>
              <p14:nvPr/>
            </p14:nvContentPartPr>
            <p14:xfrm>
              <a:off x="10191859" y="62661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01DB96-837A-489F-A98C-3B0F1A83A6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2859" y="6176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F80265E-B41C-4326-AA8B-649CD8B7E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846" y="1220140"/>
            <a:ext cx="4686954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38D86-FB5C-4F96-AF9A-EB80446C8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994521"/>
            <a:ext cx="5868219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3DFA0-0008-46A0-B18E-F61AE6E69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553586"/>
            <a:ext cx="4048690" cy="819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4856E-C577-4D86-8AA7-9805122BBB36}"/>
              </a:ext>
            </a:extLst>
          </p:cNvPr>
          <p:cNvSpPr txBox="1"/>
          <p:nvPr/>
        </p:nvSpPr>
        <p:spPr>
          <a:xfrm>
            <a:off x="2362200" y="3594209"/>
            <a:ext cx="62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Toffoli gate can be used as universal gate in classical circuit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0A0BA-A2CA-4C50-9B61-CC467D55C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435" y="3969316"/>
            <a:ext cx="1754402" cy="180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E0672-1221-4B0A-B80E-CADB0A1DE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027" y="3985259"/>
            <a:ext cx="3819726" cy="18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56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6316</TotalTime>
  <Words>250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MTMIB</vt:lpstr>
      <vt:lpstr>Times-Bold</vt:lpstr>
      <vt:lpstr>Times-BoldItalic</vt:lpstr>
      <vt:lpstr>Times-Roman</vt:lpstr>
      <vt:lpstr>Retrospect</vt:lpstr>
      <vt:lpstr>Introduction to Quantum Computing:                                          From a Layperson to a Programmer in 30 Steps</vt:lpstr>
      <vt:lpstr>Trace</vt:lpstr>
      <vt:lpstr>1-Bit Phase Shift Gate</vt:lpstr>
      <vt:lpstr>2-Bit Phase Shift Gate (Controlled-PS)</vt:lpstr>
      <vt:lpstr>PowerPoint Presentation</vt:lpstr>
      <vt:lpstr>Toffoli (Controlled-Controlled NOT, CCNOT) Gate (3-qubit)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1196</cp:revision>
  <dcterms:created xsi:type="dcterms:W3CDTF">2018-08-11T18:04:59Z</dcterms:created>
  <dcterms:modified xsi:type="dcterms:W3CDTF">2023-01-01T16:20:37Z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