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6"/>
  </p:notesMasterIdLst>
  <p:handoutMasterIdLst>
    <p:handoutMasterId r:id="rId17"/>
  </p:handoutMasterIdLst>
  <p:sldIdLst>
    <p:sldId id="1158" r:id="rId5"/>
    <p:sldId id="1146" r:id="rId6"/>
    <p:sldId id="1147" r:id="rId7"/>
    <p:sldId id="1148" r:id="rId8"/>
    <p:sldId id="1149" r:id="rId9"/>
    <p:sldId id="1150" r:id="rId10"/>
    <p:sldId id="1153" r:id="rId11"/>
    <p:sldId id="1154" r:id="rId12"/>
    <p:sldId id="1157" r:id="rId13"/>
    <p:sldId id="1155" r:id="rId14"/>
    <p:sldId id="11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58"/>
            <p14:sldId id="1146"/>
            <p14:sldId id="1147"/>
            <p14:sldId id="1148"/>
            <p14:sldId id="1149"/>
            <p14:sldId id="1150"/>
            <p14:sldId id="1153"/>
            <p14:sldId id="1154"/>
            <p14:sldId id="1157"/>
            <p14:sldId id="1155"/>
            <p14:sldId id="1156"/>
          </p14:sldIdLst>
        </p14:section>
        <p14:section name="Introduction" id="{8DFF88B6-AEAA-4EED-AE6C-F4E0BA4C6A01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2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5T23:06:50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19185 11712 38 0,'0'-2'25'0,"0"0"-10"0,1 0-13 0,0 0 11 16,-1 1-7-16,2-1-4 0,-1 2 3 0,2-1-4 15,-1-2-1-15,0 2 1 0,-1 0 0 0,2-1-3 16,0 2 1-16,1-1-1 0,0 1-2 0</inkml:trace>
  <inkml:trace contextRef="#ctx0" brushRef="#br0" timeOffset="1764.38">19576 14291 153 0,'-4'-1'92'0,"0"1"-38"0,1-2-29 0,2 0 12 15,-2 2-8-15,3-2-2 0,-2 1-8 0,1 0-13 16,-1-2 1-16,1 2-6 0,1 1-1 0,0 0-2 16,-1-1 1-16,1 0-4 0,0 1 2 0,0 0-2 15,0 0-2-15,2 0 0 0,-3 0-6 0,1 0-5 16,0 0-9-16,3 1-7 0,-3-1-14 0,4 0 34 16,-2 1-26-16,-2-2-4 0</inkml:trace>
  <inkml:trace contextRef="#ctx0" brushRef="#br0" timeOffset="2466.08">19428 15009 61 0,'0'-1'52'15,"1"0"-12"-15,0 1-22 0,-1-3 14 0,0 3-10 16,-1-1-5-16,-1 1-4 0,2 0-2 0,-1-1-8 15,0 1-1-15,3-1-2 0,-1 1-1 0,-1 0-11 16,4 0-13-16,-2 0 22 0,0 0-14 0,-1 0-12 16</inkml:trace>
  <inkml:trace contextRef="#ctx0" brushRef="#br0" timeOffset="3024.65">19330 15602 51 0,'-3'0'60'16,"1"-2"-1"-16,0 0-25 0,-1 1 14 0,1-1-6 16,0 1-7-16,0 1-6 0,2 0-10 0,-1-2-14 15,1 2-2-15,-1-1-3 0,1 1-3 0,-1 0 3 0,1-1-4 0,1 0-1 16,-1 0-1-16,0 0-6 0,1 0-5 0,1 1-3 16,1-1-18-16,0 0 25 0,0 0-19 0,-1 0-6 15</inkml:trace>
  <inkml:trace contextRef="#ctx0" brushRef="#br0" timeOffset="3657.96">19303 16173 62 0,'-2'-1'61'0,"0"0"-16"0,0-1-25 15,1 0 16-15,0 2-9 0,1 0-4 0,0 0-9 16,-1 0-7-16,1 0-4 0,0 0 0 0,0-1-2 15,0 1-1-15,1-2-6 0,-1-1-10 0,0 0-19 16,2 1 27-16,0 0-16 0,1 1-8 0</inkml:trace>
  <inkml:trace contextRef="#ctx0" brushRef="#br0" timeOffset="8204.34">19605 13029 81 0,'-2'-1'55'0,"1"-1"-21"0,1 2-17 0,-2-1 13 15,2-1-10-15,0 1-2 0,-3 0-2 0,4 0-6 16,0 0-1-16,2 0-1 0,-1-1-3 0,1 1-4 15,-2 0 1-15,-1-1 1 0,6 2-2 0,-3 0-3 16,-2 0 1-16,1-1 0 0,-2 1 1 0,1 0 0 16,3 0 3-16,-4 0-5 0,0 0 0 0,0 0 6 15,0 1-1-15,1 0 3 0,0-1 3 0,-1 0 5 16,-2-1 1-16,2 1 2 0,0-1 2 0,0 1-4 16,0-1 1-16,-1 0-4 0,-1 1-3 0,3 1-7 15,-1-1 1-15,-1 1 0 0,-1 0-3 0,0 0 0 16,1-1-2-16,1 3 0 0,0-1-2 0,-1 0 3 0,1 2-6 15,0 0-10-15,1-1-14 0,1 2-12 0,1-1 31 0,-3 1-29 16,1 0-25-16</inkml:trace>
  <inkml:trace contextRef="#ctx0" brushRef="#br0" timeOffset="8981.57">19512 14110 355 0,'-9'-1'113'16,"5"-2"-87"-16,-5 1-23 0,1 0-8 0,-1 1 11 15,3 0-1-15,3 1-3 0,0-1-2 0,0 1-1 16,2 2-4-16,1-1 5 0,0 0-25 0,-2-1-11 16,2 2-28-16,2 0 47 0,2 1-41 0,1 0-24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3T23:15:18.4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14464 11576 1046 0,'0'-1'383'15,"3"1"-245"-15,3 2-87 0,3 0 18 0,0 0-14 16,6-1-16-16,0 2-6 0,3-2-5 0,3 0-7 15,1-1-13-15,0 0 0 0,4-1-5 0,-2-1 0 16,0 1-14-16,1-1-3 0,-8 0-13 0,4-1-16 16,-3 1-43-16,-4-1-33 0,-2 2-58 0,-1 0 117 15,-3 0-80-15,-4 1-37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2421-6A13-4471-B37E-A6FFB8F01AFE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2C3-A029-461E-9451-542F9CC45D4D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8D59-505A-4A1B-9366-92D7F59B6FE8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CAC7-191C-4D08-9892-63D354F609D8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0460-22E2-4180-8E7C-CFAD31F1A5CA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B18E-2BC8-43F0-BF7B-6A5AEC61A344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14C-12B2-4D7B-AD13-B405A01F56D2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8A30-74D0-44C3-AE27-2E69D25363B2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94D-733F-43E0-BFC6-38794DCF2C1A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A40A-6BEB-4F09-9497-C65849D37C4C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48E9D-164F-4957-9211-6175C9CA092B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8DBE-B2AE-4727-9AFE-A5EFD6F1CB59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C95444-4261-4CE9-A4BB-2F02AF640D68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7Qvh-4giszI&amp;list=PLnK6MrIqGXsJfcBdppW3CKJ858zR8P4eP&amp;index=52" TargetMode="External"/><Relationship Id="rId4" Type="http://schemas.openxmlformats.org/officeDocument/2006/relationships/hyperlink" Target="https://www.youtube.com/watch?v=wDXQcGiNU-A&amp;list=PLnK6MrIqGXsJfcBdppW3CKJ858zR8P4eP&amp;index=5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7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9" y="3949379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286535"/>
            <a:ext cx="9803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https://www.youtube.com/watch?v=wDXQcGiNU-A&amp;list=PLnK6MrIqGXsJfcBdppW3CKJ858zR8P4eP&amp;index=51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https://www.youtube.com/watch?v=7Qvh-4giszI&amp;list=PLnK6MrIqGXsJfcBdppW3CKJ858zR8P4eP&amp;index=52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3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45D2-DB52-4655-8050-F22038B3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5BC45-E4A7-4C23-A3FE-448367C77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4EE7B-B827-4456-84D8-2B53A254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6EA34-AC1D-417F-B2CD-4A082027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3BA48-F557-485E-BAC8-DAAA2275A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8600"/>
            <a:ext cx="4713472" cy="2422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DC766-8D65-4A4B-99BE-040928BB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86" y="457200"/>
            <a:ext cx="4905677" cy="53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3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FFB6-A8B4-4151-9DAE-03C86484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58883-22E5-4A39-8D1E-9A6B4391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F1126-06B0-4CF3-BCEF-891E9042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966E2-EB88-4260-8471-1AC8F855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32D01-A6A6-4208-8B38-D247263BA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8600"/>
            <a:ext cx="4713472" cy="242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5E896-A6A8-463C-81BB-EC3E8DA0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1"/>
            <a:ext cx="4848227" cy="912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8D702-17A6-47DD-B184-1B19316A6C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726271"/>
            <a:ext cx="3470179" cy="1668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546F3-D8A3-4FA5-BF9B-4AB0715CF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98" y="2019228"/>
            <a:ext cx="5150115" cy="1409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3D2B1-F7E3-4AE0-95CD-9090FB317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479" y="3988613"/>
            <a:ext cx="5302523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Factoring and Period Finding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5734"/>
            <a:ext cx="10317480" cy="44788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906600" y="4209120"/>
              <a:ext cx="159480" cy="16135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3720" y="4206240"/>
                <a:ext cx="165960" cy="16189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EF50C2E-F1D5-480A-82C1-0B7234780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397" y="1842464"/>
            <a:ext cx="1305107" cy="4001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17CAC1-EC34-4654-B098-CE72043D2962}"/>
              </a:ext>
            </a:extLst>
          </p:cNvPr>
          <p:cNvSpPr/>
          <p:nvPr/>
        </p:nvSpPr>
        <p:spPr>
          <a:xfrm>
            <a:off x="1029471" y="2248593"/>
            <a:ext cx="12568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we usually generate a very big integer number, </a:t>
            </a:r>
            <a:r>
              <a:rPr lang="en-US" i="1" dirty="0">
                <a:latin typeface="MTMI"/>
              </a:rPr>
              <a:t>N</a:t>
            </a:r>
            <a:r>
              <a:rPr lang="en-US" dirty="0">
                <a:latin typeface="Times-Roman"/>
              </a:rPr>
              <a:t>, using two large prime numbers, </a:t>
            </a:r>
            <a:r>
              <a:rPr lang="en-US" i="1" dirty="0">
                <a:latin typeface="MTMI"/>
              </a:rPr>
              <a:t>P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MTMI"/>
              </a:rPr>
              <a:t>Q</a:t>
            </a:r>
            <a:r>
              <a:rPr lang="en-US" dirty="0">
                <a:latin typeface="Times-Roman"/>
              </a:rPr>
              <a:t>, such that </a:t>
            </a:r>
            <a:r>
              <a:rPr lang="en-US" i="1" dirty="0">
                <a:latin typeface="MTMI"/>
              </a:rPr>
              <a:t>N </a:t>
            </a:r>
            <a:r>
              <a:rPr lang="en-US" dirty="0">
                <a:latin typeface="MTSYN"/>
              </a:rPr>
              <a:t>= </a:t>
            </a:r>
            <a:r>
              <a:rPr lang="en-US" i="1" dirty="0">
                <a:latin typeface="MTMI"/>
              </a:rPr>
              <a:t>P </a:t>
            </a:r>
            <a:r>
              <a:rPr lang="en-US" dirty="0">
                <a:latin typeface="MTSYN"/>
              </a:rPr>
              <a:t>× </a:t>
            </a:r>
            <a:r>
              <a:rPr lang="en-US" i="1" dirty="0">
                <a:latin typeface="MTMI"/>
              </a:rPr>
              <a:t>Q</a:t>
            </a:r>
            <a:r>
              <a:rPr lang="en-US" dirty="0">
                <a:latin typeface="Times-Roman"/>
              </a:rPr>
              <a:t>. </a:t>
            </a:r>
          </a:p>
          <a:p>
            <a:r>
              <a:rPr lang="en-US" i="1" dirty="0">
                <a:latin typeface="MTMI"/>
              </a:rPr>
              <a:t>N </a:t>
            </a:r>
            <a:r>
              <a:rPr lang="en-US" dirty="0">
                <a:latin typeface="Times-Roman"/>
              </a:rPr>
              <a:t>is shared with the public, and only the persons who have a key can find </a:t>
            </a:r>
            <a:r>
              <a:rPr lang="en-US" i="1" dirty="0">
                <a:latin typeface="MTMI"/>
              </a:rPr>
              <a:t>P </a:t>
            </a:r>
            <a:r>
              <a:rPr lang="en-US" dirty="0" err="1">
                <a:latin typeface="Times-Roman"/>
              </a:rPr>
              <a:t>and</a:t>
            </a:r>
            <a:r>
              <a:rPr lang="en-US" i="1" dirty="0" err="1">
                <a:latin typeface="MTMI"/>
              </a:rPr>
              <a:t>Q</a:t>
            </a:r>
            <a:r>
              <a:rPr lang="en-US" i="1" dirty="0">
                <a:latin typeface="MTMI"/>
              </a:rPr>
              <a:t> </a:t>
            </a:r>
            <a:r>
              <a:rPr lang="en-US" dirty="0">
                <a:latin typeface="Times-Roman"/>
              </a:rPr>
              <a:t>quickly.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20C87D-D8E8-4EA1-8C74-0447ABAF0B91}"/>
              </a:ext>
            </a:extLst>
          </p:cNvPr>
          <p:cNvSpPr txBox="1"/>
          <p:nvPr/>
        </p:nvSpPr>
        <p:spPr>
          <a:xfrm>
            <a:off x="663197" y="17878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8216C9-042D-4CB3-920A-7406096744A5}"/>
              </a:ext>
            </a:extLst>
          </p:cNvPr>
          <p:cNvSpPr/>
          <p:nvPr/>
        </p:nvSpPr>
        <p:spPr>
          <a:xfrm>
            <a:off x="1097280" y="3156743"/>
            <a:ext cx="286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prime integer factorization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F6B41-B0D6-45B1-81F9-5E047B1E4A0A}"/>
              </a:ext>
            </a:extLst>
          </p:cNvPr>
          <p:cNvSpPr/>
          <p:nvPr/>
        </p:nvSpPr>
        <p:spPr>
          <a:xfrm>
            <a:off x="720254" y="315674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A9E7A-CEF0-4246-940F-88F39536F7BB}"/>
              </a:ext>
            </a:extLst>
          </p:cNvPr>
          <p:cNvSpPr txBox="1"/>
          <p:nvPr/>
        </p:nvSpPr>
        <p:spPr>
          <a:xfrm>
            <a:off x="3977811" y="3156743"/>
            <a:ext cx="1021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 integer factorization of </a:t>
            </a:r>
            <a:r>
              <a:rPr lang="en-US" i="1" dirty="0"/>
              <a:t>N </a:t>
            </a:r>
            <a:r>
              <a:rPr lang="en-US" dirty="0"/>
              <a:t>is related to the </a:t>
            </a:r>
            <a:r>
              <a:rPr lang="en-US" b="1" dirty="0"/>
              <a:t>period finding </a:t>
            </a:r>
            <a:r>
              <a:rPr lang="en-US" dirty="0"/>
              <a:t>of a certain function.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5A5315-A8B0-4D78-B0D9-2443BFC3A4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0074" y="3913804"/>
            <a:ext cx="1971950" cy="590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9EA43E-8E0A-4A5B-B9AF-F5C4A6B6C9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2013" y="3594191"/>
            <a:ext cx="4351988" cy="25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Factoring and Period Finding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207040" y="4164480"/>
              <a:ext cx="124200" cy="7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9840" y="4157640"/>
                <a:ext cx="137520" cy="230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425BDDB-1234-4199-B19A-909D6B9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887573"/>
            <a:ext cx="6382641" cy="140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CC6437-2D38-4C74-89F6-42B037064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3329782"/>
            <a:ext cx="2781688" cy="88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02B1F-C544-4E34-845C-E510C7832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597" y="4154458"/>
            <a:ext cx="6583086" cy="16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8CF20-7895-40AD-B010-B9893C93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2394652"/>
            <a:ext cx="7121491" cy="2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97280" y="2118522"/>
            <a:ext cx="3381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superposition of exponentially many arguments.</a:t>
            </a:r>
          </a:p>
          <a:p>
            <a:r>
              <a:rPr lang="en-US" dirty="0"/>
              <a:t>2. Evaluate the function on a superposition of exponentially many arguments.</a:t>
            </a:r>
          </a:p>
          <a:p>
            <a:r>
              <a:rPr lang="en-US" dirty="0"/>
              <a:t>3. Compute a parallel Fourier transform on the superposition using QFT.</a:t>
            </a:r>
          </a:p>
          <a:p>
            <a:r>
              <a:rPr lang="en-US" dirty="0"/>
              <a:t>4. Sample the Fourier power spectrum to obtain the function’s period.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7F70C2-7FAB-4AEA-BDAE-A84279026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2" y="1845734"/>
            <a:ext cx="6665550" cy="34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8E7C-8967-4D00-A86D-F537E225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B94ED-47A2-4F3F-B22B-E7A38AB45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DDB6C-B76A-4E3F-A1B1-F0E6DD71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B09EC-F581-40AA-BC68-2E4A69EE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5F1B2-6FD1-4870-AB42-10F616959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51344"/>
            <a:ext cx="4713472" cy="2422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692A3-886F-4B7B-9294-ECF609481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8" y="409327"/>
            <a:ext cx="6484558" cy="579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850DC-5D4A-47CA-A18A-43E52CD36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181" y="1992761"/>
            <a:ext cx="1876687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AB21B5-823F-4D4F-ACC3-F6D94CDD9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748292"/>
            <a:ext cx="331516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7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1427-3D7D-4EF6-8123-AF8D9F30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3A7C8-7F4E-4997-9F54-9E91C403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F5DA1-CEC9-4771-9F0B-0E2B7E88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E48CF-328F-419F-8177-CA8539A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01B3-8BE6-4A10-B0FC-5CCBD5BBD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51344"/>
            <a:ext cx="4713472" cy="242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E17D2-5F6E-45B2-9A35-99C9F051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26343"/>
            <a:ext cx="3124200" cy="989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54F76-F151-4952-8060-77955C6C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2582334"/>
            <a:ext cx="3303576" cy="950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FFC5FC-E415-4B0C-93CA-86A9424F7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45" y="1978188"/>
            <a:ext cx="3362794" cy="638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7173DC-DF11-4B88-9706-BDCDF0A04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052" y="2582334"/>
            <a:ext cx="341995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7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1427-3D7D-4EF6-8123-AF8D9F30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3A7C8-7F4E-4997-9F54-9E91C403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F5DA1-CEC9-4771-9F0B-0E2B7E88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E48CF-328F-419F-8177-CA8539A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01B3-8BE6-4A10-B0FC-5CCBD5BBD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51344"/>
            <a:ext cx="4713472" cy="2422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E8F20-ACBF-410A-A181-D71E7A998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18" y="904522"/>
            <a:ext cx="507753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5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4873beb7-5857-4685-be1f-d57550cc96cc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9904</TotalTime>
  <Words>390</Words>
  <Application>Microsoft Macintosh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MTMI</vt:lpstr>
      <vt:lpstr>MTSYN</vt:lpstr>
      <vt:lpstr>Times-Bold</vt:lpstr>
      <vt:lpstr>Times-Roman</vt:lpstr>
      <vt:lpstr>Retrospect</vt:lpstr>
      <vt:lpstr>Introduction to Quantum Computing:                                          From a Layperson to a Programmer in 30 Steps</vt:lpstr>
      <vt:lpstr>Shor’s Algorithm</vt:lpstr>
      <vt:lpstr>Background: Factoring and Period Finding</vt:lpstr>
      <vt:lpstr>Background: Factoring and Period Finding</vt:lpstr>
      <vt:lpstr>PowerPoint Presentation</vt:lpstr>
      <vt:lpstr>Shor’s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1432</cp:revision>
  <cp:lastPrinted>2020-04-15T06:01:03Z</cp:lastPrinted>
  <dcterms:created xsi:type="dcterms:W3CDTF">2018-08-11T18:04:59Z</dcterms:created>
  <dcterms:modified xsi:type="dcterms:W3CDTF">2023-01-02T01:25:57Z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