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15119350"/>
  <p:notesSz cx="9144000" cy="6858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E4E4E4"/>
    <a:srgbClr val="EEEEEE"/>
    <a:srgbClr val="CC66FF"/>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15" autoAdjust="0"/>
    <p:restoredTop sz="94660"/>
  </p:normalViewPr>
  <p:slideViewPr>
    <p:cSldViewPr snapToGrid="0">
      <p:cViewPr varScale="1">
        <p:scale>
          <a:sx n="33" d="100"/>
          <a:sy n="33" d="100"/>
        </p:scale>
        <p:origin x="1416" y="90"/>
      </p:cViewPr>
      <p:guideLst>
        <p:guide orient="horz" pos="4762"/>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2474395"/>
            <a:ext cx="18176081" cy="5263774"/>
          </a:xfrm>
        </p:spPr>
        <p:txBody>
          <a:bodyPr anchor="b"/>
          <a:lstStyle>
            <a:lvl1pPr algn="ctr">
              <a:defRPr sz="13228"/>
            </a:lvl1pPr>
          </a:lstStyle>
          <a:p>
            <a:r>
              <a:rPr lang="en-US"/>
              <a:t>Click to edit Master title style</a:t>
            </a:r>
            <a:endParaRPr lang="en-US" dirty="0"/>
          </a:p>
        </p:txBody>
      </p:sp>
      <p:sp>
        <p:nvSpPr>
          <p:cNvPr id="3" name="Subtitle 2"/>
          <p:cNvSpPr>
            <a:spLocks noGrp="1"/>
          </p:cNvSpPr>
          <p:nvPr>
            <p:ph type="subTitle" idx="1"/>
          </p:nvPr>
        </p:nvSpPr>
        <p:spPr>
          <a:xfrm>
            <a:off x="2672953" y="7941160"/>
            <a:ext cx="16037719" cy="3650342"/>
          </a:xfrm>
        </p:spPr>
        <p:txBody>
          <a:bodyPr/>
          <a:lstStyle>
            <a:lvl1pPr marL="0" indent="0" algn="ctr">
              <a:buNone/>
              <a:defRPr sz="5291"/>
            </a:lvl1pPr>
            <a:lvl2pPr marL="1007943" indent="0" algn="ctr">
              <a:buNone/>
              <a:defRPr sz="4409"/>
            </a:lvl2pPr>
            <a:lvl3pPr marL="2015886" indent="0" algn="ctr">
              <a:buNone/>
              <a:defRPr sz="3968"/>
            </a:lvl3pPr>
            <a:lvl4pPr marL="3023829" indent="0" algn="ctr">
              <a:buNone/>
              <a:defRPr sz="3527"/>
            </a:lvl4pPr>
            <a:lvl5pPr marL="4031772" indent="0" algn="ctr">
              <a:buNone/>
              <a:defRPr sz="3527"/>
            </a:lvl5pPr>
            <a:lvl6pPr marL="5039716" indent="0" algn="ctr">
              <a:buNone/>
              <a:defRPr sz="3527"/>
            </a:lvl6pPr>
            <a:lvl7pPr marL="6047659" indent="0" algn="ctr">
              <a:buNone/>
              <a:defRPr sz="3527"/>
            </a:lvl7pPr>
            <a:lvl8pPr marL="7055602" indent="0" algn="ctr">
              <a:buNone/>
              <a:defRPr sz="3527"/>
            </a:lvl8pPr>
            <a:lvl9pPr marL="8063545" indent="0" algn="ctr">
              <a:buNone/>
              <a:defRPr sz="352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CA23AE-F900-4B86-B88B-E533CD2E5EFB}" type="datetimeFigureOut">
              <a:rPr lang="en-MY" smtClean="0"/>
              <a:t>23/1/2021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272469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A23AE-F900-4B86-B88B-E533CD2E5EFB}" type="datetimeFigureOut">
              <a:rPr lang="en-MY" smtClean="0"/>
              <a:t>23/1/2021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758980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804966"/>
            <a:ext cx="4610844" cy="128129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804966"/>
            <a:ext cx="13565237" cy="1281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A23AE-F900-4B86-B88B-E533CD2E5EFB}" type="datetimeFigureOut">
              <a:rPr lang="en-MY" smtClean="0"/>
              <a:t>23/1/2021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166134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CA23AE-F900-4B86-B88B-E533CD2E5EFB}" type="datetimeFigureOut">
              <a:rPr lang="en-MY" smtClean="0"/>
              <a:t>23/1/2021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853566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3769342"/>
            <a:ext cx="18443377" cy="6289229"/>
          </a:xfrm>
        </p:spPr>
        <p:txBody>
          <a:bodyPr anchor="b"/>
          <a:lstStyle>
            <a:lvl1pPr>
              <a:defRPr sz="13228"/>
            </a:lvl1pPr>
          </a:lstStyle>
          <a:p>
            <a:r>
              <a:rPr lang="en-US"/>
              <a:t>Click to edit Master title style</a:t>
            </a:r>
            <a:endParaRPr lang="en-US" dirty="0"/>
          </a:p>
        </p:txBody>
      </p:sp>
      <p:sp>
        <p:nvSpPr>
          <p:cNvPr id="3" name="Text Placeholder 2"/>
          <p:cNvSpPr>
            <a:spLocks noGrp="1"/>
          </p:cNvSpPr>
          <p:nvPr>
            <p:ph type="body" idx="1"/>
          </p:nvPr>
        </p:nvSpPr>
        <p:spPr>
          <a:xfrm>
            <a:off x="1458988" y="10118069"/>
            <a:ext cx="18443377" cy="3307357"/>
          </a:xfrm>
        </p:spPr>
        <p:txBody>
          <a:bodyPr/>
          <a:lstStyle>
            <a:lvl1pPr marL="0" indent="0">
              <a:buNone/>
              <a:defRPr sz="5291">
                <a:solidFill>
                  <a:schemeClr val="tx1"/>
                </a:solidFill>
              </a:defRPr>
            </a:lvl1pPr>
            <a:lvl2pPr marL="1007943" indent="0">
              <a:buNone/>
              <a:defRPr sz="4409">
                <a:solidFill>
                  <a:schemeClr val="tx1">
                    <a:tint val="75000"/>
                  </a:schemeClr>
                </a:solidFill>
              </a:defRPr>
            </a:lvl2pPr>
            <a:lvl3pPr marL="2015886" indent="0">
              <a:buNone/>
              <a:defRPr sz="3968">
                <a:solidFill>
                  <a:schemeClr val="tx1">
                    <a:tint val="75000"/>
                  </a:schemeClr>
                </a:solidFill>
              </a:defRPr>
            </a:lvl3pPr>
            <a:lvl4pPr marL="3023829" indent="0">
              <a:buNone/>
              <a:defRPr sz="3527">
                <a:solidFill>
                  <a:schemeClr val="tx1">
                    <a:tint val="75000"/>
                  </a:schemeClr>
                </a:solidFill>
              </a:defRPr>
            </a:lvl4pPr>
            <a:lvl5pPr marL="4031772" indent="0">
              <a:buNone/>
              <a:defRPr sz="3527">
                <a:solidFill>
                  <a:schemeClr val="tx1">
                    <a:tint val="75000"/>
                  </a:schemeClr>
                </a:solidFill>
              </a:defRPr>
            </a:lvl5pPr>
            <a:lvl6pPr marL="5039716" indent="0">
              <a:buNone/>
              <a:defRPr sz="3527">
                <a:solidFill>
                  <a:schemeClr val="tx1">
                    <a:tint val="75000"/>
                  </a:schemeClr>
                </a:solidFill>
              </a:defRPr>
            </a:lvl6pPr>
            <a:lvl7pPr marL="6047659" indent="0">
              <a:buNone/>
              <a:defRPr sz="3527">
                <a:solidFill>
                  <a:schemeClr val="tx1">
                    <a:tint val="75000"/>
                  </a:schemeClr>
                </a:solidFill>
              </a:defRPr>
            </a:lvl7pPr>
            <a:lvl8pPr marL="7055602" indent="0">
              <a:buNone/>
              <a:defRPr sz="3527">
                <a:solidFill>
                  <a:schemeClr val="tx1">
                    <a:tint val="75000"/>
                  </a:schemeClr>
                </a:solidFill>
              </a:defRPr>
            </a:lvl8pPr>
            <a:lvl9pPr marL="8063545" indent="0">
              <a:buNone/>
              <a:defRPr sz="352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CA23AE-F900-4B86-B88B-E533CD2E5EFB}" type="datetimeFigureOut">
              <a:rPr lang="en-MY" smtClean="0"/>
              <a:t>23/1/2021</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288176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4024827"/>
            <a:ext cx="9088041" cy="9593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CA23AE-F900-4B86-B88B-E533CD2E5EFB}" type="datetimeFigureOut">
              <a:rPr lang="en-MY" smtClean="0"/>
              <a:t>23/1/2021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2273536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804969"/>
            <a:ext cx="18443377" cy="29223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3706342"/>
            <a:ext cx="9046274"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4" name="Content Placeholder 3"/>
          <p:cNvSpPr>
            <a:spLocks noGrp="1"/>
          </p:cNvSpPr>
          <p:nvPr>
            <p:ph sz="half" idx="2"/>
          </p:nvPr>
        </p:nvSpPr>
        <p:spPr>
          <a:xfrm>
            <a:off x="1472912" y="5522763"/>
            <a:ext cx="9046274"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3706342"/>
            <a:ext cx="9090826" cy="1816421"/>
          </a:xfrm>
        </p:spPr>
        <p:txBody>
          <a:bodyPr anchor="b"/>
          <a:lstStyle>
            <a:lvl1pPr marL="0" indent="0">
              <a:buNone/>
              <a:defRPr sz="5291" b="1"/>
            </a:lvl1pPr>
            <a:lvl2pPr marL="1007943" indent="0">
              <a:buNone/>
              <a:defRPr sz="4409" b="1"/>
            </a:lvl2pPr>
            <a:lvl3pPr marL="2015886" indent="0">
              <a:buNone/>
              <a:defRPr sz="3968" b="1"/>
            </a:lvl3pPr>
            <a:lvl4pPr marL="3023829" indent="0">
              <a:buNone/>
              <a:defRPr sz="3527" b="1"/>
            </a:lvl4pPr>
            <a:lvl5pPr marL="4031772" indent="0">
              <a:buNone/>
              <a:defRPr sz="3527" b="1"/>
            </a:lvl5pPr>
            <a:lvl6pPr marL="5039716" indent="0">
              <a:buNone/>
              <a:defRPr sz="3527" b="1"/>
            </a:lvl6pPr>
            <a:lvl7pPr marL="6047659" indent="0">
              <a:buNone/>
              <a:defRPr sz="3527" b="1"/>
            </a:lvl7pPr>
            <a:lvl8pPr marL="7055602" indent="0">
              <a:buNone/>
              <a:defRPr sz="3527" b="1"/>
            </a:lvl8pPr>
            <a:lvl9pPr marL="8063545" indent="0">
              <a:buNone/>
              <a:defRPr sz="3527" b="1"/>
            </a:lvl9pPr>
          </a:lstStyle>
          <a:p>
            <a:pPr lvl="0"/>
            <a:r>
              <a:rPr lang="en-US"/>
              <a:t>Click to edit Master text styles</a:t>
            </a:r>
          </a:p>
        </p:txBody>
      </p:sp>
      <p:sp>
        <p:nvSpPr>
          <p:cNvPr id="6" name="Content Placeholder 5"/>
          <p:cNvSpPr>
            <a:spLocks noGrp="1"/>
          </p:cNvSpPr>
          <p:nvPr>
            <p:ph sz="quarter" idx="4"/>
          </p:nvPr>
        </p:nvSpPr>
        <p:spPr>
          <a:xfrm>
            <a:off x="10825461" y="5522763"/>
            <a:ext cx="9090826" cy="8123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CA23AE-F900-4B86-B88B-E533CD2E5EFB}" type="datetimeFigureOut">
              <a:rPr lang="en-MY" smtClean="0"/>
              <a:t>23/1/2021</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3774715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CA23AE-F900-4B86-B88B-E533CD2E5EFB}" type="datetimeFigureOut">
              <a:rPr lang="en-MY" smtClean="0"/>
              <a:t>23/1/2021</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314789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CA23AE-F900-4B86-B88B-E533CD2E5EFB}" type="datetimeFigureOut">
              <a:rPr lang="en-MY" smtClean="0"/>
              <a:t>23/1/2021</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509038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Content Placeholder 2"/>
          <p:cNvSpPr>
            <a:spLocks noGrp="1"/>
          </p:cNvSpPr>
          <p:nvPr>
            <p:ph idx="1"/>
          </p:nvPr>
        </p:nvSpPr>
        <p:spPr>
          <a:xfrm>
            <a:off x="9090826" y="2176910"/>
            <a:ext cx="10825460" cy="10744538"/>
          </a:xfrm>
        </p:spPr>
        <p:txBody>
          <a:bodyPr/>
          <a:lstStyle>
            <a:lvl1pPr>
              <a:defRPr sz="7055"/>
            </a:lvl1pPr>
            <a:lvl2pPr>
              <a:defRPr sz="6173"/>
            </a:lvl2pPr>
            <a:lvl3pPr>
              <a:defRPr sz="5291"/>
            </a:lvl3pPr>
            <a:lvl4pPr>
              <a:defRPr sz="4409"/>
            </a:lvl4pPr>
            <a:lvl5pPr>
              <a:defRPr sz="4409"/>
            </a:lvl5pPr>
            <a:lvl6pPr>
              <a:defRPr sz="4409"/>
            </a:lvl6pPr>
            <a:lvl7pPr>
              <a:defRPr sz="4409"/>
            </a:lvl7pPr>
            <a:lvl8pPr>
              <a:defRPr sz="4409"/>
            </a:lvl8pPr>
            <a:lvl9pPr>
              <a:defRPr sz="440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87CA23AE-F900-4B86-B88B-E533CD2E5EFB}" type="datetimeFigureOut">
              <a:rPr lang="en-MY" smtClean="0"/>
              <a:t>23/1/2021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977478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007957"/>
            <a:ext cx="6896776" cy="3527848"/>
          </a:xfrm>
        </p:spPr>
        <p:txBody>
          <a:bodyPr anchor="b"/>
          <a:lstStyle>
            <a:lvl1pPr>
              <a:defRPr sz="7055"/>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2176910"/>
            <a:ext cx="10825460" cy="10744538"/>
          </a:xfrm>
        </p:spPr>
        <p:txBody>
          <a:bodyPr anchor="t"/>
          <a:lstStyle>
            <a:lvl1pPr marL="0" indent="0">
              <a:buNone/>
              <a:defRPr sz="7055"/>
            </a:lvl1pPr>
            <a:lvl2pPr marL="1007943" indent="0">
              <a:buNone/>
              <a:defRPr sz="6173"/>
            </a:lvl2pPr>
            <a:lvl3pPr marL="2015886" indent="0">
              <a:buNone/>
              <a:defRPr sz="5291"/>
            </a:lvl3pPr>
            <a:lvl4pPr marL="3023829" indent="0">
              <a:buNone/>
              <a:defRPr sz="4409"/>
            </a:lvl4pPr>
            <a:lvl5pPr marL="4031772" indent="0">
              <a:buNone/>
              <a:defRPr sz="4409"/>
            </a:lvl5pPr>
            <a:lvl6pPr marL="5039716" indent="0">
              <a:buNone/>
              <a:defRPr sz="4409"/>
            </a:lvl6pPr>
            <a:lvl7pPr marL="6047659" indent="0">
              <a:buNone/>
              <a:defRPr sz="4409"/>
            </a:lvl7pPr>
            <a:lvl8pPr marL="7055602" indent="0">
              <a:buNone/>
              <a:defRPr sz="4409"/>
            </a:lvl8pPr>
            <a:lvl9pPr marL="8063545" indent="0">
              <a:buNone/>
              <a:defRPr sz="4409"/>
            </a:lvl9pPr>
          </a:lstStyle>
          <a:p>
            <a:r>
              <a:rPr lang="en-US"/>
              <a:t>Click icon to add picture</a:t>
            </a:r>
            <a:endParaRPr lang="en-US" dirty="0"/>
          </a:p>
        </p:txBody>
      </p:sp>
      <p:sp>
        <p:nvSpPr>
          <p:cNvPr id="4" name="Text Placeholder 3"/>
          <p:cNvSpPr>
            <a:spLocks noGrp="1"/>
          </p:cNvSpPr>
          <p:nvPr>
            <p:ph type="body" sz="half" idx="2"/>
          </p:nvPr>
        </p:nvSpPr>
        <p:spPr>
          <a:xfrm>
            <a:off x="1472909" y="4535805"/>
            <a:ext cx="6896776" cy="8403140"/>
          </a:xfrm>
        </p:spPr>
        <p:txBody>
          <a:bodyPr/>
          <a:lstStyle>
            <a:lvl1pPr marL="0" indent="0">
              <a:buNone/>
              <a:defRPr sz="3527"/>
            </a:lvl1pPr>
            <a:lvl2pPr marL="1007943" indent="0">
              <a:buNone/>
              <a:defRPr sz="3086"/>
            </a:lvl2pPr>
            <a:lvl3pPr marL="2015886" indent="0">
              <a:buNone/>
              <a:defRPr sz="2646"/>
            </a:lvl3pPr>
            <a:lvl4pPr marL="3023829" indent="0">
              <a:buNone/>
              <a:defRPr sz="2205"/>
            </a:lvl4pPr>
            <a:lvl5pPr marL="4031772" indent="0">
              <a:buNone/>
              <a:defRPr sz="2205"/>
            </a:lvl5pPr>
            <a:lvl6pPr marL="5039716" indent="0">
              <a:buNone/>
              <a:defRPr sz="2205"/>
            </a:lvl6pPr>
            <a:lvl7pPr marL="6047659" indent="0">
              <a:buNone/>
              <a:defRPr sz="2205"/>
            </a:lvl7pPr>
            <a:lvl8pPr marL="7055602" indent="0">
              <a:buNone/>
              <a:defRPr sz="2205"/>
            </a:lvl8pPr>
            <a:lvl9pPr marL="8063545" indent="0">
              <a:buNone/>
              <a:defRPr sz="2205"/>
            </a:lvl9pPr>
          </a:lstStyle>
          <a:p>
            <a:pPr lvl="0"/>
            <a:r>
              <a:rPr lang="en-US"/>
              <a:t>Click to edit Master text styles</a:t>
            </a:r>
          </a:p>
        </p:txBody>
      </p:sp>
      <p:sp>
        <p:nvSpPr>
          <p:cNvPr id="5" name="Date Placeholder 4"/>
          <p:cNvSpPr>
            <a:spLocks noGrp="1"/>
          </p:cNvSpPr>
          <p:nvPr>
            <p:ph type="dt" sz="half" idx="10"/>
          </p:nvPr>
        </p:nvSpPr>
        <p:spPr/>
        <p:txBody>
          <a:bodyPr/>
          <a:lstStyle/>
          <a:p>
            <a:fld id="{87CA23AE-F900-4B86-B88B-E533CD2E5EFB}" type="datetimeFigureOut">
              <a:rPr lang="en-MY" smtClean="0"/>
              <a:t>23/1/2021</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EE150F95-69C4-4F19-B828-B36D00666411}" type="slidenum">
              <a:rPr lang="en-MY" smtClean="0"/>
              <a:t>‹#›</a:t>
            </a:fld>
            <a:endParaRPr lang="en-MY"/>
          </a:p>
        </p:txBody>
      </p:sp>
    </p:spTree>
    <p:extLst>
      <p:ext uri="{BB962C8B-B14F-4D97-AF65-F5344CB8AC3E}">
        <p14:creationId xmlns:p14="http://schemas.microsoft.com/office/powerpoint/2010/main" val="347549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804969"/>
            <a:ext cx="18443377" cy="29223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4024827"/>
            <a:ext cx="18443377" cy="95930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14013401"/>
            <a:ext cx="4811316" cy="804965"/>
          </a:xfrm>
          <a:prstGeom prst="rect">
            <a:avLst/>
          </a:prstGeom>
        </p:spPr>
        <p:txBody>
          <a:bodyPr vert="horz" lIns="91440" tIns="45720" rIns="91440" bIns="45720" rtlCol="0" anchor="ctr"/>
          <a:lstStyle>
            <a:lvl1pPr algn="l">
              <a:defRPr sz="2646">
                <a:solidFill>
                  <a:schemeClr val="tx1">
                    <a:tint val="75000"/>
                  </a:schemeClr>
                </a:solidFill>
              </a:defRPr>
            </a:lvl1pPr>
          </a:lstStyle>
          <a:p>
            <a:fld id="{87CA23AE-F900-4B86-B88B-E533CD2E5EFB}" type="datetimeFigureOut">
              <a:rPr lang="en-MY" smtClean="0"/>
              <a:t>23/1/2021</a:t>
            </a:fld>
            <a:endParaRPr lang="en-MY"/>
          </a:p>
        </p:txBody>
      </p:sp>
      <p:sp>
        <p:nvSpPr>
          <p:cNvPr id="5" name="Footer Placeholder 4"/>
          <p:cNvSpPr>
            <a:spLocks noGrp="1"/>
          </p:cNvSpPr>
          <p:nvPr>
            <p:ph type="ftr" sz="quarter" idx="3"/>
          </p:nvPr>
        </p:nvSpPr>
        <p:spPr>
          <a:xfrm>
            <a:off x="7083326" y="14013401"/>
            <a:ext cx="7216973" cy="804965"/>
          </a:xfrm>
          <a:prstGeom prst="rect">
            <a:avLst/>
          </a:prstGeom>
        </p:spPr>
        <p:txBody>
          <a:bodyPr vert="horz" lIns="91440" tIns="45720" rIns="91440" bIns="45720" rtlCol="0" anchor="ctr"/>
          <a:lstStyle>
            <a:lvl1pPr algn="ctr">
              <a:defRPr sz="2646">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15102185" y="14013401"/>
            <a:ext cx="4811316" cy="804965"/>
          </a:xfrm>
          <a:prstGeom prst="rect">
            <a:avLst/>
          </a:prstGeom>
        </p:spPr>
        <p:txBody>
          <a:bodyPr vert="horz" lIns="91440" tIns="45720" rIns="91440" bIns="45720" rtlCol="0" anchor="ctr"/>
          <a:lstStyle>
            <a:lvl1pPr algn="r">
              <a:defRPr sz="2646">
                <a:solidFill>
                  <a:schemeClr val="tx1">
                    <a:tint val="75000"/>
                  </a:schemeClr>
                </a:solidFill>
              </a:defRPr>
            </a:lvl1pPr>
          </a:lstStyle>
          <a:p>
            <a:fld id="{EE150F95-69C4-4F19-B828-B36D00666411}" type="slidenum">
              <a:rPr lang="en-MY" smtClean="0"/>
              <a:t>‹#›</a:t>
            </a:fld>
            <a:endParaRPr lang="en-MY"/>
          </a:p>
        </p:txBody>
      </p:sp>
    </p:spTree>
    <p:extLst>
      <p:ext uri="{BB962C8B-B14F-4D97-AF65-F5344CB8AC3E}">
        <p14:creationId xmlns:p14="http://schemas.microsoft.com/office/powerpoint/2010/main" val="543419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015886" rtl="0" eaLnBrk="1" latinLnBrk="0" hangingPunct="1">
        <a:lnSpc>
          <a:spcPct val="90000"/>
        </a:lnSpc>
        <a:spcBef>
          <a:spcPct val="0"/>
        </a:spcBef>
        <a:buNone/>
        <a:defRPr sz="9700" kern="1200">
          <a:solidFill>
            <a:schemeClr val="tx1"/>
          </a:solidFill>
          <a:latin typeface="+mj-lt"/>
          <a:ea typeface="+mj-ea"/>
          <a:cs typeface="+mj-cs"/>
        </a:defRPr>
      </a:lvl1pPr>
    </p:titleStyle>
    <p:bodyStyle>
      <a:lvl1pPr marL="503972" indent="-503972" algn="l" defTabSz="2015886" rtl="0" eaLnBrk="1" latinLnBrk="0" hangingPunct="1">
        <a:lnSpc>
          <a:spcPct val="90000"/>
        </a:lnSpc>
        <a:spcBef>
          <a:spcPts val="2205"/>
        </a:spcBef>
        <a:buFont typeface="Arial" panose="020B0604020202020204" pitchFamily="34" charset="0"/>
        <a:buChar char="•"/>
        <a:defRPr sz="6173" kern="1200">
          <a:solidFill>
            <a:schemeClr val="tx1"/>
          </a:solidFill>
          <a:latin typeface="+mn-lt"/>
          <a:ea typeface="+mn-ea"/>
          <a:cs typeface="+mn-cs"/>
        </a:defRPr>
      </a:lvl1pPr>
      <a:lvl2pPr marL="1511915" indent="-503972" algn="l" defTabSz="2015886" rtl="0" eaLnBrk="1" latinLnBrk="0" hangingPunct="1">
        <a:lnSpc>
          <a:spcPct val="90000"/>
        </a:lnSpc>
        <a:spcBef>
          <a:spcPts val="1102"/>
        </a:spcBef>
        <a:buFont typeface="Arial" panose="020B0604020202020204" pitchFamily="34" charset="0"/>
        <a:buChar char="•"/>
        <a:defRPr sz="5291" kern="1200">
          <a:solidFill>
            <a:schemeClr val="tx1"/>
          </a:solidFill>
          <a:latin typeface="+mn-lt"/>
          <a:ea typeface="+mn-ea"/>
          <a:cs typeface="+mn-cs"/>
        </a:defRPr>
      </a:lvl2pPr>
      <a:lvl3pPr marL="2519858" indent="-503972" algn="l" defTabSz="2015886" rtl="0" eaLnBrk="1" latinLnBrk="0" hangingPunct="1">
        <a:lnSpc>
          <a:spcPct val="90000"/>
        </a:lnSpc>
        <a:spcBef>
          <a:spcPts val="1102"/>
        </a:spcBef>
        <a:buFont typeface="Arial" panose="020B0604020202020204" pitchFamily="34" charset="0"/>
        <a:buChar char="•"/>
        <a:defRPr sz="4409" kern="1200">
          <a:solidFill>
            <a:schemeClr val="tx1"/>
          </a:solidFill>
          <a:latin typeface="+mn-lt"/>
          <a:ea typeface="+mn-ea"/>
          <a:cs typeface="+mn-cs"/>
        </a:defRPr>
      </a:lvl3pPr>
      <a:lvl4pPr marL="3527801"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4pPr>
      <a:lvl5pPr marL="4535744"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5pPr>
      <a:lvl6pPr marL="554368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6pPr>
      <a:lvl7pPr marL="6551630"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7pPr>
      <a:lvl8pPr marL="7559573"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8pPr>
      <a:lvl9pPr marL="8567517" indent="-503972" algn="l" defTabSz="2015886" rtl="0" eaLnBrk="1" latinLnBrk="0" hangingPunct="1">
        <a:lnSpc>
          <a:spcPct val="90000"/>
        </a:lnSpc>
        <a:spcBef>
          <a:spcPts val="1102"/>
        </a:spcBef>
        <a:buFont typeface="Arial" panose="020B0604020202020204" pitchFamily="34" charset="0"/>
        <a:buChar char="•"/>
        <a:defRPr sz="3968" kern="1200">
          <a:solidFill>
            <a:schemeClr val="tx1"/>
          </a:solidFill>
          <a:latin typeface="+mn-lt"/>
          <a:ea typeface="+mn-ea"/>
          <a:cs typeface="+mn-cs"/>
        </a:defRPr>
      </a:lvl9pPr>
    </p:bodyStyle>
    <p:otherStyle>
      <a:defPPr>
        <a:defRPr lang="en-US"/>
      </a:defPPr>
      <a:lvl1pPr marL="0" algn="l" defTabSz="2015886" rtl="0" eaLnBrk="1" latinLnBrk="0" hangingPunct="1">
        <a:defRPr sz="3968" kern="1200">
          <a:solidFill>
            <a:schemeClr val="tx1"/>
          </a:solidFill>
          <a:latin typeface="+mn-lt"/>
          <a:ea typeface="+mn-ea"/>
          <a:cs typeface="+mn-cs"/>
        </a:defRPr>
      </a:lvl1pPr>
      <a:lvl2pPr marL="1007943" algn="l" defTabSz="2015886" rtl="0" eaLnBrk="1" latinLnBrk="0" hangingPunct="1">
        <a:defRPr sz="3968" kern="1200">
          <a:solidFill>
            <a:schemeClr val="tx1"/>
          </a:solidFill>
          <a:latin typeface="+mn-lt"/>
          <a:ea typeface="+mn-ea"/>
          <a:cs typeface="+mn-cs"/>
        </a:defRPr>
      </a:lvl2pPr>
      <a:lvl3pPr marL="2015886" algn="l" defTabSz="2015886" rtl="0" eaLnBrk="1" latinLnBrk="0" hangingPunct="1">
        <a:defRPr sz="3968" kern="1200">
          <a:solidFill>
            <a:schemeClr val="tx1"/>
          </a:solidFill>
          <a:latin typeface="+mn-lt"/>
          <a:ea typeface="+mn-ea"/>
          <a:cs typeface="+mn-cs"/>
        </a:defRPr>
      </a:lvl3pPr>
      <a:lvl4pPr marL="3023829" algn="l" defTabSz="2015886" rtl="0" eaLnBrk="1" latinLnBrk="0" hangingPunct="1">
        <a:defRPr sz="3968" kern="1200">
          <a:solidFill>
            <a:schemeClr val="tx1"/>
          </a:solidFill>
          <a:latin typeface="+mn-lt"/>
          <a:ea typeface="+mn-ea"/>
          <a:cs typeface="+mn-cs"/>
        </a:defRPr>
      </a:lvl4pPr>
      <a:lvl5pPr marL="4031772" algn="l" defTabSz="2015886" rtl="0" eaLnBrk="1" latinLnBrk="0" hangingPunct="1">
        <a:defRPr sz="3968" kern="1200">
          <a:solidFill>
            <a:schemeClr val="tx1"/>
          </a:solidFill>
          <a:latin typeface="+mn-lt"/>
          <a:ea typeface="+mn-ea"/>
          <a:cs typeface="+mn-cs"/>
        </a:defRPr>
      </a:lvl5pPr>
      <a:lvl6pPr marL="5039716" algn="l" defTabSz="2015886" rtl="0" eaLnBrk="1" latinLnBrk="0" hangingPunct="1">
        <a:defRPr sz="3968" kern="1200">
          <a:solidFill>
            <a:schemeClr val="tx1"/>
          </a:solidFill>
          <a:latin typeface="+mn-lt"/>
          <a:ea typeface="+mn-ea"/>
          <a:cs typeface="+mn-cs"/>
        </a:defRPr>
      </a:lvl6pPr>
      <a:lvl7pPr marL="6047659" algn="l" defTabSz="2015886" rtl="0" eaLnBrk="1" latinLnBrk="0" hangingPunct="1">
        <a:defRPr sz="3968" kern="1200">
          <a:solidFill>
            <a:schemeClr val="tx1"/>
          </a:solidFill>
          <a:latin typeface="+mn-lt"/>
          <a:ea typeface="+mn-ea"/>
          <a:cs typeface="+mn-cs"/>
        </a:defRPr>
      </a:lvl7pPr>
      <a:lvl8pPr marL="7055602" algn="l" defTabSz="2015886" rtl="0" eaLnBrk="1" latinLnBrk="0" hangingPunct="1">
        <a:defRPr sz="3968" kern="1200">
          <a:solidFill>
            <a:schemeClr val="tx1"/>
          </a:solidFill>
          <a:latin typeface="+mn-lt"/>
          <a:ea typeface="+mn-ea"/>
          <a:cs typeface="+mn-cs"/>
        </a:defRPr>
      </a:lvl8pPr>
      <a:lvl9pPr marL="8063545" algn="l" defTabSz="2015886" rtl="0" eaLnBrk="1" latinLnBrk="0" hangingPunct="1">
        <a:defRPr sz="39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CC66FF"/>
            </a:gs>
            <a:gs pos="100000">
              <a:schemeClr val="accent1">
                <a:lumMod val="45000"/>
                <a:lumOff val="55000"/>
              </a:schemeClr>
            </a:gs>
          </a:gsLst>
          <a:path path="circle">
            <a:fillToRect l="100000" t="100000"/>
          </a:path>
        </a:gradFill>
        <a:effectLst/>
      </p:bgPr>
    </p:bg>
    <p:spTree>
      <p:nvGrpSpPr>
        <p:cNvPr id="1" name=""/>
        <p:cNvGrpSpPr/>
        <p:nvPr/>
      </p:nvGrpSpPr>
      <p:grpSpPr>
        <a:xfrm>
          <a:off x="0" y="0"/>
          <a:ext cx="0" cy="0"/>
          <a:chOff x="0" y="0"/>
          <a:chExt cx="0" cy="0"/>
        </a:xfrm>
      </p:grpSpPr>
      <p:sp>
        <p:nvSpPr>
          <p:cNvPr id="11" name="TextBox 10"/>
          <p:cNvSpPr txBox="1"/>
          <p:nvPr/>
        </p:nvSpPr>
        <p:spPr>
          <a:xfrm>
            <a:off x="261680" y="185674"/>
            <a:ext cx="20830761" cy="2492903"/>
          </a:xfrm>
          <a:prstGeom prst="rect">
            <a:avLst/>
          </a:prstGeom>
          <a:solidFill>
            <a:srgbClr val="F2F2F2"/>
          </a:solidFill>
          <a:ln w="9525">
            <a:solidFill>
              <a:schemeClr val="bg1">
                <a:lumMod val="75000"/>
              </a:schemeClr>
            </a:solidFill>
          </a:ln>
        </p:spPr>
        <p:txBody>
          <a:bodyPr wrap="square" rtlCol="0">
            <a:spAutoFit/>
          </a:bodyPr>
          <a:lstStyle/>
          <a:p>
            <a:endParaRPr lang="en-MY" dirty="0"/>
          </a:p>
        </p:txBody>
      </p:sp>
      <p:pic>
        <p:nvPicPr>
          <p:cNvPr id="12"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752" y="279985"/>
            <a:ext cx="1595556" cy="1978318"/>
          </a:xfrm>
          <a:prstGeom prst="rect">
            <a:avLst/>
          </a:prstGeom>
          <a:ln>
            <a:noFill/>
          </a:ln>
          <a:effectLst>
            <a:reflection blurRad="12700" stA="30000" endPos="30000" dist="5000" dir="5400000" sy="-100000" algn="bl" rotWithShape="0"/>
          </a:effectLst>
          <a:scene3d>
            <a:camera prst="obliqueTopLeft"/>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3" name="Rectangle 12"/>
          <p:cNvSpPr>
            <a:spLocks noChangeArrowheads="1"/>
          </p:cNvSpPr>
          <p:nvPr/>
        </p:nvSpPr>
        <p:spPr bwMode="auto">
          <a:xfrm>
            <a:off x="3978909" y="1068856"/>
            <a:ext cx="81281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eaLnBrk="0" fontAlgn="base" hangingPunct="0">
              <a:spcBef>
                <a:spcPct val="0"/>
              </a:spcBef>
              <a:spcAft>
                <a:spcPct val="0"/>
              </a:spcAft>
            </a:pPr>
            <a:r>
              <a:rPr lang="en-US" altLang="en-US" sz="2000" b="1" i="1" dirty="0">
                <a:latin typeface="Times New Roman" panose="02020603050405020304" pitchFamily="18" charset="0"/>
                <a:ea typeface="Times New Roman" panose="02020603050405020304" pitchFamily="18" charset="0"/>
                <a:cs typeface="Times New Roman" panose="02020603050405020304" pitchFamily="18" charset="0"/>
              </a:rPr>
              <a:t>FACULTY OF COMPUTING</a:t>
            </a:r>
          </a:p>
        </p:txBody>
      </p:sp>
      <p:sp>
        <p:nvSpPr>
          <p:cNvPr id="16" name="Rectangle 15"/>
          <p:cNvSpPr>
            <a:spLocks noChangeArrowheads="1"/>
          </p:cNvSpPr>
          <p:nvPr/>
        </p:nvSpPr>
        <p:spPr bwMode="auto">
          <a:xfrm>
            <a:off x="4004608" y="482659"/>
            <a:ext cx="12219102" cy="386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marL="12700" marR="384810">
              <a:lnSpc>
                <a:spcPct val="101200"/>
              </a:lnSpc>
              <a:spcBef>
                <a:spcPts val="90"/>
              </a:spcBef>
            </a:pPr>
            <a:r>
              <a:rPr lang="en-US" sz="2000" b="1" spc="20" dirty="0">
                <a:latin typeface="Arial"/>
                <a:cs typeface="Arial"/>
              </a:rPr>
              <a:t>IOT BASED DUST ALERTING AND SMARTBIN SYSTEM FOR ASTHMA PATIENT</a:t>
            </a:r>
            <a:endParaRPr lang="en-US" altLang="en-US" sz="3200" b="1" dirty="0">
              <a:latin typeface="Gill Sans MT" panose="020B0502020104020203" pitchFamily="34" charset="0"/>
              <a:ea typeface="Times New Roman" panose="02020603050405020304" pitchFamily="18" charset="0"/>
              <a:cs typeface="Times New Roman" panose="02020603050405020304" pitchFamily="18" charset="0"/>
            </a:endParaRPr>
          </a:p>
        </p:txBody>
      </p:sp>
      <p:sp>
        <p:nvSpPr>
          <p:cNvPr id="17" name="Rectangle 16"/>
          <p:cNvSpPr>
            <a:spLocks noChangeArrowheads="1"/>
          </p:cNvSpPr>
          <p:nvPr/>
        </p:nvSpPr>
        <p:spPr bwMode="auto">
          <a:xfrm>
            <a:off x="3978909" y="1467923"/>
            <a:ext cx="1029593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eaLnBrk="0" fontAlgn="base" hangingPunct="0">
              <a:spcBef>
                <a:spcPct val="0"/>
              </a:spcBef>
              <a:spcAft>
                <a:spcPct val="0"/>
              </a:spcAft>
            </a:pP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rPr>
              <a:t>STUDENT	:     INNARASI A/P PERIASAMY [ </a:t>
            </a:r>
            <a:r>
              <a:rPr lang="en-US" altLang="en-US" sz="2400" b="1" dirty="0">
                <a:latin typeface="Times New Roman" panose="02020603050405020304" pitchFamily="18" charset="0"/>
                <a:cs typeface="Times New Roman" panose="02020603050405020304" pitchFamily="18" charset="0"/>
              </a:rPr>
              <a:t>CB17143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rPr>
              <a:t>]</a:t>
            </a:r>
          </a:p>
          <a:p>
            <a:pPr algn="just"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		</a:t>
            </a:r>
          </a:p>
          <a:p>
            <a:pPr algn="just"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SUPERVISOR	:</a:t>
            </a:r>
            <a:r>
              <a:rPr lang="en-US" altLang="en-US" sz="2400" b="1" dirty="0">
                <a:latin typeface="Times New Roman" panose="02020603050405020304" pitchFamily="18" charset="0"/>
                <a:ea typeface="Times New Roman" panose="02020603050405020304" pitchFamily="18" charset="0"/>
                <a:cs typeface="Times New Roman" panose="02020603050405020304" pitchFamily="18" charset="0"/>
              </a:rPr>
              <a:t>      DR MRITHA RAMALINGAM</a:t>
            </a:r>
            <a:r>
              <a:rPr lang="en-US" altLang="en-US" sz="2400" b="1" dirty="0">
                <a:latin typeface="Times New Roman" panose="02020603050405020304" pitchFamily="18" charset="0"/>
                <a:cs typeface="Times New Roman" panose="02020603050405020304" pitchFamily="18" charset="0"/>
              </a:rPr>
              <a:t>	</a:t>
            </a:r>
          </a:p>
          <a:p>
            <a:pPr algn="just" eaLnBrk="0" fontAlgn="base" hangingPunct="0">
              <a:spcBef>
                <a:spcPct val="0"/>
              </a:spcBef>
              <a:spcAft>
                <a:spcPct val="0"/>
              </a:spcAft>
            </a:pPr>
            <a:endParaRPr lang="en-US" altLang="en-US" sz="20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ounded Rectangle 1"/>
          <p:cNvSpPr/>
          <p:nvPr/>
        </p:nvSpPr>
        <p:spPr>
          <a:xfrm>
            <a:off x="261680" y="3068382"/>
            <a:ext cx="6615370" cy="65689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tx1"/>
                </a:solidFill>
                <a:latin typeface="Times New Roman" panose="02020603050405020304" pitchFamily="18" charset="0"/>
                <a:cs typeface="Times New Roman" panose="02020603050405020304" pitchFamily="18" charset="0"/>
              </a:rPr>
              <a:t>ABSTRACT</a:t>
            </a:r>
          </a:p>
        </p:txBody>
      </p:sp>
      <p:sp>
        <p:nvSpPr>
          <p:cNvPr id="3" name="TextBox 2"/>
          <p:cNvSpPr txBox="1"/>
          <p:nvPr/>
        </p:nvSpPr>
        <p:spPr>
          <a:xfrm>
            <a:off x="274278" y="3776541"/>
            <a:ext cx="6602771" cy="3462871"/>
          </a:xfrm>
          <a:prstGeom prst="rect">
            <a:avLst/>
          </a:prstGeom>
          <a:noFill/>
        </p:spPr>
        <p:txBody>
          <a:bodyPr wrap="square" rtlCol="0">
            <a:spAutoFit/>
          </a:bodyPr>
          <a:lstStyle/>
          <a:p>
            <a:pPr indent="457200" algn="just">
              <a:lnSpc>
                <a:spcPct val="115000"/>
              </a:lnSpc>
              <a:spcAft>
                <a:spcPts val="2400"/>
              </a:spcAft>
            </a:pPr>
            <a:r>
              <a:rPr lang="en-US" sz="2400" dirty="0">
                <a:latin typeface="Arial" panose="020B0604020202020204" pitchFamily="34" charset="0"/>
                <a:ea typeface="Times New Roman" panose="02020603050405020304" pitchFamily="18" charset="0"/>
                <a:cs typeface="Arial" panose="020B0604020202020204" pitchFamily="34" charset="0"/>
              </a:rPr>
              <a:t> This device is a crucial device for an asthma patient ward to overcome the uninformed message to the cleaner. The low air quality effect human health and if the dustbin is full, it may cause some bad smell to the affected patient at the hospital. The are some objectives for this system are implemented using Arduino </a:t>
            </a:r>
            <a:r>
              <a:rPr lang="en-US" sz="2400" dirty="0" err="1">
                <a:latin typeface="Arial" panose="020B0604020202020204" pitchFamily="34" charset="0"/>
                <a:ea typeface="Times New Roman" panose="02020603050405020304" pitchFamily="18" charset="0"/>
                <a:cs typeface="Arial" panose="020B0604020202020204" pitchFamily="34" charset="0"/>
              </a:rPr>
              <a:t>Wemos</a:t>
            </a:r>
            <a:r>
              <a:rPr lang="en-US" sz="2400" dirty="0">
                <a:latin typeface="Arial" panose="020B0604020202020204" pitchFamily="34" charset="0"/>
                <a:ea typeface="Times New Roman" panose="02020603050405020304" pitchFamily="18" charset="0"/>
                <a:cs typeface="Arial" panose="020B0604020202020204" pitchFamily="34" charset="0"/>
              </a:rPr>
              <a:t> D1 R2.</a:t>
            </a:r>
            <a:endParaRPr lang="en-MY"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ounded Rectangle 13"/>
          <p:cNvSpPr/>
          <p:nvPr/>
        </p:nvSpPr>
        <p:spPr>
          <a:xfrm>
            <a:off x="349915" y="7190821"/>
            <a:ext cx="6615370" cy="65689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tx1"/>
                </a:solidFill>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393651" y="7945214"/>
            <a:ext cx="6615370" cy="2308324"/>
          </a:xfrm>
          <a:prstGeom prst="rect">
            <a:avLst/>
          </a:prstGeom>
          <a:noFill/>
        </p:spPr>
        <p:txBody>
          <a:bodyPr wrap="square" rtlCol="0">
            <a:spAutoFit/>
          </a:bodyPr>
          <a:lstStyle/>
          <a:p>
            <a:pPr algn="just"/>
            <a:r>
              <a:rPr lang="en-US" sz="2400" dirty="0">
                <a:solidFill>
                  <a:sysClr val="windowText" lastClr="000000"/>
                </a:solidFill>
                <a:latin typeface="Arial" panose="020B0604020202020204" pitchFamily="34" charset="0"/>
                <a:cs typeface="Arial" panose="020B0604020202020204" pitchFamily="34" charset="0"/>
              </a:rPr>
              <a:t>Invent an idea to develop an Internet of Thing (IoT) Based Dust Alerting And </a:t>
            </a:r>
            <a:r>
              <a:rPr lang="en-US" sz="2400" dirty="0" err="1">
                <a:solidFill>
                  <a:sysClr val="windowText" lastClr="000000"/>
                </a:solidFill>
                <a:latin typeface="Arial" panose="020B0604020202020204" pitchFamily="34" charset="0"/>
                <a:cs typeface="Arial" panose="020B0604020202020204" pitchFamily="34" charset="0"/>
              </a:rPr>
              <a:t>Smartbin</a:t>
            </a:r>
            <a:r>
              <a:rPr lang="en-US" sz="2400" dirty="0">
                <a:solidFill>
                  <a:sysClr val="windowText" lastClr="000000"/>
                </a:solidFill>
                <a:latin typeface="Arial" panose="020B0604020202020204" pitchFamily="34" charset="0"/>
                <a:cs typeface="Arial" panose="020B0604020202020204" pitchFamily="34" charset="0"/>
              </a:rPr>
              <a:t> System For Asthma Patients. First of all, the kit detects the dust and measure the rubbish level in asthma patient ward and then send the notification to the cleaner of the ward to clean.</a:t>
            </a:r>
          </a:p>
        </p:txBody>
      </p:sp>
      <p:sp>
        <p:nvSpPr>
          <p:cNvPr id="20" name="Rounded Rectangle 19"/>
          <p:cNvSpPr/>
          <p:nvPr/>
        </p:nvSpPr>
        <p:spPr>
          <a:xfrm>
            <a:off x="349915" y="10253538"/>
            <a:ext cx="6615370" cy="65689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tx1"/>
                </a:solidFill>
                <a:latin typeface="Times New Roman" panose="02020603050405020304" pitchFamily="18" charset="0"/>
                <a:cs typeface="Times New Roman" panose="02020603050405020304" pitchFamily="18" charset="0"/>
              </a:rPr>
              <a:t>OBJECTIVE</a:t>
            </a:r>
          </a:p>
        </p:txBody>
      </p:sp>
      <p:sp>
        <p:nvSpPr>
          <p:cNvPr id="21" name="TextBox 20"/>
          <p:cNvSpPr txBox="1"/>
          <p:nvPr/>
        </p:nvSpPr>
        <p:spPr>
          <a:xfrm>
            <a:off x="349915" y="10910430"/>
            <a:ext cx="6615370"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To study limitation of IOT based dust alerting and </a:t>
            </a:r>
            <a:r>
              <a:rPr lang="en-US" sz="2400" dirty="0" err="1">
                <a:latin typeface="Arial" panose="020B0604020202020204" pitchFamily="34" charset="0"/>
                <a:cs typeface="Arial" panose="020B0604020202020204" pitchFamily="34" charset="0"/>
              </a:rPr>
              <a:t>smartbin</a:t>
            </a:r>
            <a:r>
              <a:rPr lang="en-US" sz="2400" dirty="0">
                <a:latin typeface="Arial" panose="020B0604020202020204" pitchFamily="34" charset="0"/>
                <a:cs typeface="Arial" panose="020B0604020202020204" pitchFamily="34" charset="0"/>
              </a:rPr>
              <a:t> system for asthma patient that can be detect the dust particles in asthma patient ward and notify the cleaner</a:t>
            </a:r>
            <a:endParaRPr lang="en-MY"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To develop IOT based dust alerting and </a:t>
            </a:r>
            <a:r>
              <a:rPr lang="en-US" sz="2400" dirty="0" err="1">
                <a:latin typeface="Arial" panose="020B0604020202020204" pitchFamily="34" charset="0"/>
                <a:cs typeface="Arial" panose="020B0604020202020204" pitchFamily="34" charset="0"/>
              </a:rPr>
              <a:t>smartbin</a:t>
            </a:r>
            <a:r>
              <a:rPr lang="en-US" sz="2400" dirty="0">
                <a:latin typeface="Arial" panose="020B0604020202020204" pitchFamily="34" charset="0"/>
                <a:cs typeface="Arial" panose="020B0604020202020204" pitchFamily="34" charset="0"/>
              </a:rPr>
              <a:t> system for asthma patient using Arduino and </a:t>
            </a:r>
            <a:r>
              <a:rPr lang="en-US" sz="2400" dirty="0" err="1">
                <a:latin typeface="Arial" panose="020B0604020202020204" pitchFamily="34" charset="0"/>
                <a:cs typeface="Arial" panose="020B0604020202020204" pitchFamily="34" charset="0"/>
              </a:rPr>
              <a:t>blynk</a:t>
            </a:r>
            <a:r>
              <a:rPr lang="en-US" sz="2400" dirty="0">
                <a:latin typeface="Arial" panose="020B0604020202020204" pitchFamily="34" charset="0"/>
                <a:cs typeface="Arial" panose="020B0604020202020204" pitchFamily="34" charset="0"/>
              </a:rPr>
              <a:t>. </a:t>
            </a:r>
            <a:endParaRPr lang="en-MY"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To evaluate the developed IOT based dust alerting and </a:t>
            </a:r>
            <a:r>
              <a:rPr lang="en-US" sz="2400" dirty="0" err="1">
                <a:latin typeface="Arial" panose="020B0604020202020204" pitchFamily="34" charset="0"/>
                <a:cs typeface="Arial" panose="020B0604020202020204" pitchFamily="34" charset="0"/>
              </a:rPr>
              <a:t>smartbin</a:t>
            </a:r>
            <a:r>
              <a:rPr lang="en-US" sz="2400" dirty="0">
                <a:latin typeface="Arial" panose="020B0604020202020204" pitchFamily="34" charset="0"/>
                <a:cs typeface="Arial" panose="020B0604020202020204" pitchFamily="34" charset="0"/>
              </a:rPr>
              <a:t> system for asthma patient. </a:t>
            </a:r>
            <a:r>
              <a:rPr lang="en-US" sz="1400" b="1" dirty="0"/>
              <a:t> </a:t>
            </a:r>
            <a:endParaRPr lang="en-US" sz="1400" dirty="0"/>
          </a:p>
        </p:txBody>
      </p:sp>
      <p:sp>
        <p:nvSpPr>
          <p:cNvPr id="27" name="Rounded Rectangle 26"/>
          <p:cNvSpPr/>
          <p:nvPr/>
        </p:nvSpPr>
        <p:spPr>
          <a:xfrm>
            <a:off x="7369375" y="3068382"/>
            <a:ext cx="6615370" cy="65689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tx1"/>
                </a:solidFill>
                <a:latin typeface="Times New Roman" panose="02020603050405020304" pitchFamily="18" charset="0"/>
                <a:cs typeface="Times New Roman" panose="02020603050405020304" pitchFamily="18" charset="0"/>
              </a:rPr>
              <a:t>PROBLEM STATEMENT</a:t>
            </a:r>
          </a:p>
        </p:txBody>
      </p:sp>
      <p:sp>
        <p:nvSpPr>
          <p:cNvPr id="28" name="Rounded Rectangle 27"/>
          <p:cNvSpPr/>
          <p:nvPr/>
        </p:nvSpPr>
        <p:spPr>
          <a:xfrm>
            <a:off x="7421946" y="7190821"/>
            <a:ext cx="6615370" cy="65689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tx1"/>
                </a:solidFill>
                <a:latin typeface="Times New Roman" panose="02020603050405020304" pitchFamily="18" charset="0"/>
                <a:cs typeface="Times New Roman" panose="02020603050405020304" pitchFamily="18" charset="0"/>
              </a:rPr>
              <a:t>METHODOLOGY</a:t>
            </a:r>
          </a:p>
        </p:txBody>
      </p:sp>
      <p:sp>
        <p:nvSpPr>
          <p:cNvPr id="29" name="TextBox 28"/>
          <p:cNvSpPr txBox="1"/>
          <p:nvPr/>
        </p:nvSpPr>
        <p:spPr>
          <a:xfrm>
            <a:off x="7435954" y="4015282"/>
            <a:ext cx="6482211" cy="4093428"/>
          </a:xfrm>
          <a:prstGeom prst="rect">
            <a:avLst/>
          </a:prstGeom>
          <a:noFill/>
        </p:spPr>
        <p:txBody>
          <a:bodyPr wrap="square" rtlCol="0">
            <a:spAutoFit/>
          </a:bodyPr>
          <a:lstStyle/>
          <a:p>
            <a:pPr marL="303530" marR="5080" indent="-303530" algn="just">
              <a:lnSpc>
                <a:spcPct val="100499"/>
              </a:lnSpc>
              <a:spcBef>
                <a:spcPts val="785"/>
              </a:spcBef>
              <a:buChar char="•"/>
              <a:tabLst>
                <a:tab pos="304165" algn="l"/>
              </a:tabLst>
            </a:pPr>
            <a:r>
              <a:rPr lang="en-US" sz="2400" spc="5" dirty="0">
                <a:latin typeface="Arial" panose="020B0604020202020204" pitchFamily="34" charset="0"/>
                <a:cs typeface="Arial" panose="020B0604020202020204" pitchFamily="34" charset="0"/>
              </a:rPr>
              <a:t> Air quality may put the patient into more severe level of unhealthy and difficulty of breathing </a:t>
            </a:r>
          </a:p>
          <a:p>
            <a:pPr marL="303530" marR="5080" indent="-303530" algn="just">
              <a:lnSpc>
                <a:spcPct val="100499"/>
              </a:lnSpc>
              <a:spcBef>
                <a:spcPts val="785"/>
              </a:spcBef>
              <a:buChar char="•"/>
              <a:tabLst>
                <a:tab pos="304165" algn="l"/>
              </a:tabLst>
            </a:pPr>
            <a:r>
              <a:rPr lang="en-US" sz="2400" spc="5" dirty="0">
                <a:latin typeface="Arial" panose="020B0604020202020204" pitchFamily="34" charset="0"/>
                <a:cs typeface="Arial" panose="020B0604020202020204" pitchFamily="34" charset="0"/>
              </a:rPr>
              <a:t>The cleaner must get the early notification to clean. The low air quality effects human health and if the dustbin is full, it may cause some bad smell to the affected patient at the hospital. </a:t>
            </a:r>
          </a:p>
          <a:p>
            <a:pPr marR="5080" algn="just">
              <a:lnSpc>
                <a:spcPct val="100499"/>
              </a:lnSpc>
              <a:spcBef>
                <a:spcPts val="785"/>
              </a:spcBef>
              <a:tabLst>
                <a:tab pos="304165" algn="l"/>
              </a:tabLst>
            </a:pPr>
            <a:r>
              <a:rPr lang="en-US" sz="2400" spc="5" dirty="0">
                <a:latin typeface="Arial" panose="020B0604020202020204" pitchFamily="34" charset="0"/>
                <a:cs typeface="Arial" panose="020B0604020202020204" pitchFamily="34" charset="0"/>
              </a:rPr>
              <a:t> </a:t>
            </a:r>
          </a:p>
          <a:p>
            <a:pPr marR="5080" algn="just">
              <a:lnSpc>
                <a:spcPct val="100499"/>
              </a:lnSpc>
              <a:spcBef>
                <a:spcPts val="785"/>
              </a:spcBef>
              <a:tabLst>
                <a:tab pos="304165" algn="l"/>
              </a:tabLst>
            </a:pPr>
            <a:r>
              <a:rPr lang="en-US" sz="2400" spc="5"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42" name="Rounded Rectangle 41"/>
          <p:cNvSpPr/>
          <p:nvPr/>
        </p:nvSpPr>
        <p:spPr>
          <a:xfrm>
            <a:off x="14524678" y="8004372"/>
            <a:ext cx="6615370" cy="656892"/>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tx1"/>
                </a:solidFill>
                <a:latin typeface="Times New Roman" panose="02020603050405020304" pitchFamily="18" charset="0"/>
                <a:cs typeface="Times New Roman" panose="02020603050405020304" pitchFamily="18" charset="0"/>
              </a:rPr>
              <a:t>RESULT</a:t>
            </a:r>
          </a:p>
        </p:txBody>
      </p:sp>
      <p:sp>
        <p:nvSpPr>
          <p:cNvPr id="43" name="Rounded Rectangle 42"/>
          <p:cNvSpPr/>
          <p:nvPr/>
        </p:nvSpPr>
        <p:spPr>
          <a:xfrm>
            <a:off x="14528709" y="3068382"/>
            <a:ext cx="6615370" cy="65689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tx1"/>
                </a:solidFill>
                <a:latin typeface="Times New Roman" panose="02020603050405020304" pitchFamily="18" charset="0"/>
                <a:cs typeface="Times New Roman" panose="02020603050405020304" pitchFamily="18" charset="0"/>
              </a:rPr>
              <a:t>SCOPE</a:t>
            </a:r>
          </a:p>
        </p:txBody>
      </p:sp>
      <p:sp>
        <p:nvSpPr>
          <p:cNvPr id="44" name="Rounded Rectangle 43"/>
          <p:cNvSpPr/>
          <p:nvPr/>
        </p:nvSpPr>
        <p:spPr>
          <a:xfrm>
            <a:off x="14477071" y="11253911"/>
            <a:ext cx="6615370" cy="656892"/>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b="1" dirty="0">
                <a:solidFill>
                  <a:schemeClr val="tx1"/>
                </a:solidFill>
                <a:latin typeface="Times New Roman" panose="02020603050405020304" pitchFamily="18" charset="0"/>
                <a:cs typeface="Times New Roman" panose="02020603050405020304" pitchFamily="18" charset="0"/>
              </a:rPr>
              <a:t>CONCLUSION</a:t>
            </a:r>
          </a:p>
        </p:txBody>
      </p:sp>
      <p:sp>
        <p:nvSpPr>
          <p:cNvPr id="45" name="TextBox 44"/>
          <p:cNvSpPr txBox="1"/>
          <p:nvPr/>
        </p:nvSpPr>
        <p:spPr>
          <a:xfrm>
            <a:off x="14477071" y="12100117"/>
            <a:ext cx="6615370" cy="3046988"/>
          </a:xfrm>
          <a:prstGeom prst="rect">
            <a:avLst/>
          </a:prstGeom>
          <a:noFill/>
        </p:spPr>
        <p:txBody>
          <a:bodyPr wrap="square" rtlCol="0">
            <a:spAutoFit/>
          </a:bodyPr>
          <a:lstStyle/>
          <a:p>
            <a:pPr marL="213360" marR="574675" algn="just">
              <a:lnSpc>
                <a:spcPct val="100499"/>
              </a:lnSpc>
              <a:spcBef>
                <a:spcPts val="385"/>
              </a:spcBef>
            </a:pPr>
            <a:r>
              <a:rPr lang="en-US" sz="2400" spc="5" dirty="0">
                <a:latin typeface="Arial"/>
                <a:cs typeface="Arial"/>
              </a:rPr>
              <a:t> This concept inspires from the asthma patient survivor. The system will detect the air impurities quality and the measure the level of the rubbish into the </a:t>
            </a:r>
            <a:r>
              <a:rPr lang="en-US" sz="2400" spc="5" dirty="0" err="1">
                <a:latin typeface="Arial"/>
                <a:cs typeface="Arial"/>
              </a:rPr>
              <a:t>smartbin</a:t>
            </a:r>
            <a:r>
              <a:rPr lang="en-US" sz="2400" spc="5" dirty="0">
                <a:latin typeface="Arial"/>
                <a:cs typeface="Arial"/>
              </a:rPr>
              <a:t>, send the notification through the email. Email is more secure and formal at the workplace to give an alert message to the cleaner. </a:t>
            </a:r>
            <a:endParaRPr lang="en-US" sz="2400" dirty="0">
              <a:latin typeface="Arial"/>
              <a:cs typeface="Arial"/>
            </a:endParaRPr>
          </a:p>
        </p:txBody>
      </p:sp>
      <p:sp>
        <p:nvSpPr>
          <p:cNvPr id="53" name="TextBox 52"/>
          <p:cNvSpPr txBox="1"/>
          <p:nvPr/>
        </p:nvSpPr>
        <p:spPr>
          <a:xfrm>
            <a:off x="14563442" y="3826888"/>
            <a:ext cx="6545905" cy="4477957"/>
          </a:xfrm>
          <a:prstGeom prst="rect">
            <a:avLst/>
          </a:prstGeom>
          <a:noFill/>
        </p:spPr>
        <p:txBody>
          <a:bodyPr wrap="square" rtlCol="0">
            <a:spAutoFit/>
          </a:bodyPr>
          <a:lstStyle/>
          <a:p>
            <a:pPr marL="316230" marR="7620" indent="-303530" algn="just">
              <a:lnSpc>
                <a:spcPct val="100499"/>
              </a:lnSpc>
              <a:spcBef>
                <a:spcPts val="100"/>
              </a:spcBef>
              <a:buChar char="•"/>
              <a:tabLst>
                <a:tab pos="316230" algn="l"/>
                <a:tab pos="316865" algn="l"/>
                <a:tab pos="1984375" algn="l"/>
                <a:tab pos="3921125" algn="l"/>
                <a:tab pos="5069205" algn="l"/>
                <a:tab pos="6089015" algn="l"/>
              </a:tabLst>
            </a:pPr>
            <a:r>
              <a:rPr lang="en-US" sz="2400" dirty="0">
                <a:latin typeface="Arial"/>
                <a:cs typeface="Arial"/>
              </a:rPr>
              <a:t>This system must be connected to the internet to get the notification to the mobile application.</a:t>
            </a:r>
          </a:p>
          <a:p>
            <a:pPr marL="316230" marR="7620" indent="-303530" algn="just">
              <a:lnSpc>
                <a:spcPct val="100499"/>
              </a:lnSpc>
              <a:spcBef>
                <a:spcPts val="100"/>
              </a:spcBef>
              <a:buChar char="•"/>
              <a:tabLst>
                <a:tab pos="316230" algn="l"/>
                <a:tab pos="316865" algn="l"/>
                <a:tab pos="1984375" algn="l"/>
                <a:tab pos="3921125" algn="l"/>
                <a:tab pos="5069205" algn="l"/>
                <a:tab pos="6089015" algn="l"/>
              </a:tabLst>
            </a:pPr>
            <a:r>
              <a:rPr lang="en-US" sz="2400" dirty="0">
                <a:latin typeface="Arial"/>
                <a:cs typeface="Arial"/>
              </a:rPr>
              <a:t>The cleaner may collect rubbish from the dustbin after getting the notification and able to vacuum the ward. </a:t>
            </a:r>
          </a:p>
          <a:p>
            <a:pPr marL="316230" marR="7620" indent="-303530" algn="just">
              <a:lnSpc>
                <a:spcPct val="100499"/>
              </a:lnSpc>
              <a:spcBef>
                <a:spcPts val="100"/>
              </a:spcBef>
              <a:buChar char="•"/>
              <a:tabLst>
                <a:tab pos="316230" algn="l"/>
                <a:tab pos="316865" algn="l"/>
                <a:tab pos="1984375" algn="l"/>
                <a:tab pos="3921125" algn="l"/>
                <a:tab pos="5069205" algn="l"/>
                <a:tab pos="6089015" algn="l"/>
              </a:tabLst>
            </a:pPr>
            <a:r>
              <a:rPr lang="en-US" sz="2400" dirty="0">
                <a:latin typeface="Arial"/>
                <a:cs typeface="Arial"/>
              </a:rPr>
              <a:t>This system may use in Android mobile application only. </a:t>
            </a:r>
          </a:p>
          <a:p>
            <a:pPr marL="316230" marR="7620" indent="-303530" algn="just">
              <a:lnSpc>
                <a:spcPct val="100499"/>
              </a:lnSpc>
              <a:spcBef>
                <a:spcPts val="100"/>
              </a:spcBef>
              <a:buChar char="•"/>
              <a:tabLst>
                <a:tab pos="316230" algn="l"/>
                <a:tab pos="316865" algn="l"/>
                <a:tab pos="1984375" algn="l"/>
                <a:tab pos="3921125" algn="l"/>
                <a:tab pos="5069205" algn="l"/>
                <a:tab pos="6089015" algn="l"/>
              </a:tabLst>
            </a:pPr>
            <a:r>
              <a:rPr lang="en-US" sz="2400" dirty="0">
                <a:latin typeface="Arial"/>
                <a:cs typeface="Arial"/>
              </a:rPr>
              <a:t>This system is specifically will invent for asthma patient due to improve the air quality level</a:t>
            </a:r>
            <a:endParaRPr lang="en-MY" sz="1400" dirty="0">
              <a:latin typeface="Times New Roman" panose="02020603050405020304" pitchFamily="18" charset="0"/>
              <a:cs typeface="Times New Roman" panose="02020603050405020304" pitchFamily="18" charset="0"/>
            </a:endParaRPr>
          </a:p>
          <a:p>
            <a:pPr algn="just">
              <a:lnSpc>
                <a:spcPct val="150000"/>
              </a:lnSpc>
              <a:spcAft>
                <a:spcPts val="800"/>
              </a:spcAft>
            </a:pPr>
            <a:endParaRPr lang="en-MY" sz="14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3" name="Rectangle 62"/>
          <p:cNvSpPr/>
          <p:nvPr/>
        </p:nvSpPr>
        <p:spPr>
          <a:xfrm>
            <a:off x="16300380" y="4244575"/>
            <a:ext cx="2968752" cy="382092"/>
          </a:xfrm>
          <a:prstGeom prst="rect">
            <a:avLst/>
          </a:prstGeom>
        </p:spPr>
        <p:txBody>
          <a:bodyPr wrap="square">
            <a:spAutoFit/>
          </a:bodyPr>
          <a:lstStyle/>
          <a:p>
            <a:pPr lvl="0" algn="just">
              <a:lnSpc>
                <a:spcPct val="150000"/>
              </a:lnSpc>
              <a:spcAft>
                <a:spcPts val="0"/>
              </a:spcAft>
            </a:pPr>
            <a:r>
              <a:rPr lang="en-MY" sz="1400" dirty="0"/>
              <a:t>:</a:t>
            </a:r>
          </a:p>
        </p:txBody>
      </p:sp>
      <p:sp>
        <p:nvSpPr>
          <p:cNvPr id="10" name="TextBox 9">
            <a:extLst>
              <a:ext uri="{FF2B5EF4-FFF2-40B4-BE49-F238E27FC236}">
                <a16:creationId xmlns:a16="http://schemas.microsoft.com/office/drawing/2014/main" id="{E6F1FE0E-160D-4821-B6FA-0AF8FB6367F7}"/>
              </a:ext>
            </a:extLst>
          </p:cNvPr>
          <p:cNvSpPr txBox="1"/>
          <p:nvPr/>
        </p:nvSpPr>
        <p:spPr>
          <a:xfrm>
            <a:off x="7322038" y="7978001"/>
            <a:ext cx="6615370" cy="461665"/>
          </a:xfrm>
          <a:prstGeom prst="rect">
            <a:avLst/>
          </a:prstGeom>
          <a:noFill/>
        </p:spPr>
        <p:txBody>
          <a:bodyPr wrap="square" rtlCol="0">
            <a:spAutoFit/>
          </a:bodyPr>
          <a:lstStyle/>
          <a:p>
            <a:r>
              <a:rPr lang="en-MY" sz="2400" b="1" dirty="0"/>
              <a:t>AGILE</a:t>
            </a:r>
          </a:p>
        </p:txBody>
      </p:sp>
      <p:pic>
        <p:nvPicPr>
          <p:cNvPr id="5" name="Picture 4">
            <a:extLst>
              <a:ext uri="{FF2B5EF4-FFF2-40B4-BE49-F238E27FC236}">
                <a16:creationId xmlns:a16="http://schemas.microsoft.com/office/drawing/2014/main" id="{FFECA9D6-0157-4FBB-99C0-EC0C2FA708E6}"/>
              </a:ext>
            </a:extLst>
          </p:cNvPr>
          <p:cNvPicPr>
            <a:picLocks noChangeAspect="1"/>
          </p:cNvPicPr>
          <p:nvPr/>
        </p:nvPicPr>
        <p:blipFill>
          <a:blip r:embed="rId3"/>
          <a:stretch>
            <a:fillRect/>
          </a:stretch>
        </p:blipFill>
        <p:spPr>
          <a:xfrm>
            <a:off x="17180181" y="341577"/>
            <a:ext cx="1628775" cy="2286000"/>
          </a:xfrm>
          <a:prstGeom prst="rect">
            <a:avLst/>
          </a:prstGeom>
        </p:spPr>
      </p:pic>
      <p:pic>
        <p:nvPicPr>
          <p:cNvPr id="8" name="Picture 7">
            <a:extLst>
              <a:ext uri="{FF2B5EF4-FFF2-40B4-BE49-F238E27FC236}">
                <a16:creationId xmlns:a16="http://schemas.microsoft.com/office/drawing/2014/main" id="{C74EA894-3192-4C23-9667-F1DAAF6FEA68}"/>
              </a:ext>
            </a:extLst>
          </p:cNvPr>
          <p:cNvPicPr>
            <a:picLocks noChangeAspect="1"/>
          </p:cNvPicPr>
          <p:nvPr/>
        </p:nvPicPr>
        <p:blipFill rotWithShape="1">
          <a:blip r:embed="rId4"/>
          <a:srcRect t="6255"/>
          <a:stretch/>
        </p:blipFill>
        <p:spPr>
          <a:xfrm>
            <a:off x="19221413" y="341576"/>
            <a:ext cx="1628775" cy="2286000"/>
          </a:xfrm>
          <a:prstGeom prst="rect">
            <a:avLst/>
          </a:prstGeom>
        </p:spPr>
      </p:pic>
      <p:pic>
        <p:nvPicPr>
          <p:cNvPr id="23" name="Picture 22">
            <a:extLst>
              <a:ext uri="{FF2B5EF4-FFF2-40B4-BE49-F238E27FC236}">
                <a16:creationId xmlns:a16="http://schemas.microsoft.com/office/drawing/2014/main" id="{FA9ACC8C-CFEB-48FB-8D16-B9E164130D6E}"/>
              </a:ext>
            </a:extLst>
          </p:cNvPr>
          <p:cNvPicPr>
            <a:picLocks noChangeAspect="1"/>
          </p:cNvPicPr>
          <p:nvPr/>
        </p:nvPicPr>
        <p:blipFill>
          <a:blip r:embed="rId5"/>
          <a:stretch>
            <a:fillRect/>
          </a:stretch>
        </p:blipFill>
        <p:spPr>
          <a:xfrm>
            <a:off x="7421946" y="8569954"/>
            <a:ext cx="6496219" cy="5912961"/>
          </a:xfrm>
          <a:prstGeom prst="rect">
            <a:avLst/>
          </a:prstGeom>
        </p:spPr>
      </p:pic>
      <p:pic>
        <p:nvPicPr>
          <p:cNvPr id="25" name="Picture 24">
            <a:extLst>
              <a:ext uri="{FF2B5EF4-FFF2-40B4-BE49-F238E27FC236}">
                <a16:creationId xmlns:a16="http://schemas.microsoft.com/office/drawing/2014/main" id="{D2B0EE39-83DE-4E6A-BD1A-A59D93EC3FCF}"/>
              </a:ext>
            </a:extLst>
          </p:cNvPr>
          <p:cNvPicPr>
            <a:picLocks noChangeAspect="1"/>
          </p:cNvPicPr>
          <p:nvPr/>
        </p:nvPicPr>
        <p:blipFill>
          <a:blip r:embed="rId6"/>
          <a:stretch>
            <a:fillRect/>
          </a:stretch>
        </p:blipFill>
        <p:spPr>
          <a:xfrm>
            <a:off x="16963894" y="8888071"/>
            <a:ext cx="1736938" cy="2211252"/>
          </a:xfrm>
          <a:prstGeom prst="rect">
            <a:avLst/>
          </a:prstGeom>
        </p:spPr>
      </p:pic>
    </p:spTree>
    <p:extLst>
      <p:ext uri="{BB962C8B-B14F-4D97-AF65-F5344CB8AC3E}">
        <p14:creationId xmlns:p14="http://schemas.microsoft.com/office/powerpoint/2010/main" val="9416749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4962</TotalTime>
  <Words>397</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Gill Sans MT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Aliah Tarmidzi</dc:creator>
  <cp:lastModifiedBy>INNARASI PERIASAMY</cp:lastModifiedBy>
  <cp:revision>72</cp:revision>
  <dcterms:created xsi:type="dcterms:W3CDTF">2016-11-29T05:31:16Z</dcterms:created>
  <dcterms:modified xsi:type="dcterms:W3CDTF">2021-01-23T13:20:41Z</dcterms:modified>
</cp:coreProperties>
</file>