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Helvetica Neue"/>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elveticaNeue-regular.fntdata"/><Relationship Id="rId47" Type="http://schemas.openxmlformats.org/officeDocument/2006/relationships/slide" Target="slides/slide42.xml"/><Relationship Id="rId49"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boldItalic.fntdata"/><Relationship Id="rId50" Type="http://schemas.openxmlformats.org/officeDocument/2006/relationships/font" Target="fonts/HelveticaNeue-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0b6ded36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0b6ded36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you've found that the functionality that you need already exists within your company.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 a technical level, the solution is easy: Introduce a dependency in your project, go ahead and re-use what others did before you.</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0b6ded36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0b6ded36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looks easy on first sight becomes more complicated when we remember that all of those components are being built by humans - colleagues, working in different teams, potentially against different roadmaps, potentially using different design patterns than your own team.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Introducing dependencies light-heartedly comes at a cost: The features you need, may not be on the roadmap of the team working on that component. The component may lack some minor modification that you need in order to meaningfully use it. At the end of the day you make your success dependent on another team.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0b6ded36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0b6ded36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typical solution is to cut dependencies wherever possible. This means that you can move independent and faster. It also means that you will duplicate effort that others already invested.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0b6ded36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0b6ded36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InnerSource gives you a path in between the two options of being fully dependent on another team or cutting the dependency entirely: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InnerSource projects you are invited to join the effort. If a feature you need is not provided and is not on the roadmap of the original team just yet, you have the option to implement that feature yourself and contribute that implementation to the project. Instead of spending all the effort to re-implement the entire functionality you can focus on only adding the feature that you need. In addition you will get help and mentorship on how to make the modifications that you need.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Contributing those changes to the other team's codebase means that they will take over maintanance for you going forward reducing the work that you will have to do.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a good contributor you should be able to make a call for when re-using a component provides a benefit to your team in terms of collaboration with others to move faster and reduce waste.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0b6ded36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0b6ded36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 it's called InnerSource - that means, this is just about source-code, correct?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 are a user of an InnerSource project, you want to ensure the project is well run and well maintained. You can help the host team with that: In addition to source code contributions, you can help with improving the documentation. You can help with providing issues for bugs you find. You can help by providing additional information to existing issues. You can help with fixing tests, in addition to reporting bugs you can help with providing (failing) test cases for these bugs. You can help with mentoring other users of the InnerSource component.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0b6ded36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0b6ded36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0b6ded36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0b6ded36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InnerSource contributors understand that essentially they are guests in the house of the host team.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visiting your neighbors - even if their door is open, you probably won't enter without knocking on the door first.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same is true for a lot of InnerSource projects: Inviting contributions from the outside does not imply giving write access to everyone right from the start. Instead you will submit your changes through a pull request and have them reviewed by existing trusted committers.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Much like in the real world you'll follow contributions guidelines set by the host project. In turn, those active in the project will mentor you and show you around.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 is the process the same for all types of changes? Let's look at a specific scenario in the real world. Remember that lovely summer party that you went to at your friends' place? Likely before knocking on the door you received an invitation with a set time and date. Likely your friends spent some time planning for there to be enough food available.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same is true if you need major modifications in an InnerSource project: Likely you'll first submit an issue proposing your changes, discussing architectural options - maybe even finding a suitable start date so the trusted committers have enough bandwidth to mentor you throughout the change. Most likely you will be encouraged to share your progress early. Like Yonik's law of patches states: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https://cwiki.apache.org/confluence/display/solr/HowToContribute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half-baked patch in Jira, with no documentation, no tests</a:t>
            </a:r>
            <a:endParaRPr/>
          </a:p>
          <a:p>
            <a:pPr indent="0" lvl="0" marL="0" rtl="0" algn="l">
              <a:spcBef>
                <a:spcPts val="0"/>
              </a:spcBef>
              <a:spcAft>
                <a:spcPts val="0"/>
              </a:spcAft>
              <a:buNone/>
            </a:pPr>
            <a:r>
              <a:rPr lang="en-GB"/>
              <a:t>and no backwards compatibility is better than no patch at 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Sharing progress early on makes it easier for those providing mentorship to do so early, guiding you towards a great solution, showing you caveats that may not be obvious to you as contributor. Sharing this project in a way that is visible for the entire InnerSource project instead of in one-on-one settings enables everyone involved to help you out. Essentially that means sharing a lot more in writing and visible to others than in other common software engineering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Does that mean that there's no space for face to face communication? Of course not: Teams and friendships need a certain level of face to face interaction. Don't be surprised though if Trusted Committers are directing you back to the canonical written, archived, searchable medium.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08eb8707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08eb8707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InnerSource contributors understand that essentially they are guests in the house of the host team.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visiting your neighbors - even if their door is open, you probably won't enter without knocking on the door first.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same is true for a lot of InnerSource projects: Inviting contributions from the outside does not imply giving write access to everyone right from the start. Instead you will submit your changes through a pull request and have them reviewed by existing trusted committers.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Much like in the real world you'll follow contributions guidelines set by the host project. In turn, those active in the project will mentor you and show you around.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 is the process the same for all types of changes? Let's look at a specific scenario in the real world. Remember that lovely summer party that you went to at your friends' place? Likely before knocking on the door you received an invitation with a set time and date. Likely your friends spent some time planning for there to be enough food available.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same is true if you need major modifications in an InnerSource project: Likely you'll first submit an issue proposing your changes, discussing architectural options - maybe even finding a suitable start date so the trusted committers have enough bandwidth to mentor you throughout the change. Most likely you will be encouraged to share your progress early. Like Yonik's law of patches states: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https://cwiki.apache.org/confluence/display/solr/HowToContribute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half-baked patch in Jira, with no documentation, no tests</a:t>
            </a:r>
            <a:endParaRPr/>
          </a:p>
          <a:p>
            <a:pPr indent="0" lvl="0" marL="0" rtl="0" algn="l">
              <a:spcBef>
                <a:spcPts val="0"/>
              </a:spcBef>
              <a:spcAft>
                <a:spcPts val="0"/>
              </a:spcAft>
              <a:buNone/>
            </a:pPr>
            <a:r>
              <a:rPr lang="en-GB"/>
              <a:t>and no backwards compatibility is better than no patch at 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Sharing progress early on makes it easier for those providing mentorship to do so early, guiding you towards a great solution, showing you caveats that may not be obvious to you as contributor. Sharing this project in a way that is visible for the entire InnerSource project instead of in one-on-one settings enables everyone involved to help you out. Essentially that means sharing a lot more in writing and visible to others than in other common software engineering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Does that mean that there's no space for face to face communication? Of course not: Teams and friendships need a certain level of face to face interaction. Don't be surprised though if Trusted Committers are directing you back to the canonical written, archived, searchable medium.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0b6ded36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0b6ded36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visiting your neighbors - they'll show you around. If you're staying for longer, they'll tell you what's particular about their home. In my case you shouldn't turn on the dish washer and the electric kettle at the same time - otherwise you'll blow the fuse.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can expect the same explanations of how things work at InnerSource projects: You'll find that in their README.md (or alternatively in a document called CONTRIBUTING.md) you'll find hints about how to contribute: This document will contain information on where to check the project out, how to build the project and how to run the test suite. It will list anything that deviates from standard tooling.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Typically looking at this documentation saves you a lot of ramp up time as it stops you from trial and error but also from going down the wrong path. Just as with the source code itself - if you find things are missing from your point of view as an early contributor: Suggest these additions to the documentation.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more you contribute to a project, the closer you will feel you belong to that project's team - maybe at some point you'll be invited to be part of it as another trusted committer. However as long as you're approaching the project as a contributor you should understand that you are a guest to the InnerSource project. Ultimately accountability for the project lies with the existing Trusted Committers. As such they are the ones who make a final call on what contributions need to look like. Also they are the ones making the final call on whether or not to accept a contribution.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08eb8707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08eb8707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visiting your neighbors - they'll show you around. If you're staying for longer, they'll tell you what's particular about their home. In my case you shouldn't turn on the dish washer and the electric kettle at the same time - otherwise you'll blow the fuse.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can expect the same explanations of how things work at InnerSource projects: You'll find that in their README.md (or alternatively in a document called CONTRIBUTING.md) you'll find hints about how to contribute: This document will contain information on where to check the project out, how to build the project and how to run the test suite. It will list anything that deviates from standard tooling.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Typically looking at this documentation saves you a lot of ramp up time as it stops you from trial and error but also from going down the wrong path. Just as with the source code itself - if you find things are missing from your point of view as an early contributor: Suggest these additions to the documentation.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more you contribute to a project, the closer you will feel you belong to that project's team - maybe at some point you'll be invited to be part of it as another trusted committer. However as long as you're approaching the project as a contributor you should understand that you are a guest to the InnerSource project. Ultimately accountability for the project lies with the existing Trusted Committers. As such they are the ones who make a final call on what contributions need to look like. Also they are the ones making the final call on whether or not to accept a contribution.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0b6ded36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0b6ded36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08eb8707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08eb8707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visiting your neighbors - they'll show you around. If you're staying for longer, they'll tell you what's particular about their home. In my case you shouldn't turn on the dish washer and the electric kettle at the same time - otherwise you'll blow the fuse.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can expect the same explanations of how things work at InnerSource projects: You'll find that in their README.md (or alternatively in a document called CONTRIBUTING.md) you'll find hints about how to contribute: This document will contain information on where to check the project out, how to build the project and how to run the test suite. It will list anything that deviates from standard tooling.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Typically looking at this documentation saves you a lot of ramp up time as it stops you from trial and error but also from going down the wrong path. Just as with the source code itself - if you find things are missing from your point of view as an early contributor: Suggest these additions to the documentation.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more you contribute to a project, the closer you will feel you belong to that project's team - maybe at some point you'll be invited to be part of it as another trusted committer. However as long as you're approaching the project as a contributor you should understand that you are a guest to the InnerSource project. Ultimately accountability for the project lies with the existing Trusted Committers. As such they are the ones who make a final call on what contributions need to look like. Also they are the ones making the final call on whether or not to accept a contribution.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08eb8707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08eb8707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visiting your neighbors - they'll show you around. If you're staying for longer, they'll tell you what's particular about their home. In my case you shouldn't turn on the dish washer and the electric kettle at the same time - otherwise you'll blow the fuse.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can expect the same explanations of how things work at InnerSource projects: You'll find that in their README.md (or alternatively in a document called CONTRIBUTING.md) you'll find hints about how to contribute: This document will contain information on where to check the project out, how to build the project and how to run the test suite. It will list anything that deviates from standard tooling.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Typically looking at this documentation saves you a lot of ramp up time as it stops you from trial and error but also from going down the wrong path. Just as with the source code itself - if you find things are missing from your point of view as an early contributor: Suggest these additions to the documentation.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more you contribute to a project, the closer you will feel you belong to that project's team - maybe at some point you'll be invited to be part of it as another trusted committer. However as long as you're approaching the project as a contributor you should understand that you are a guest to the InnerSource project. Ultimately accountability for the project lies with the existing Trusted Committers. As such they are the ones who make a final call on what contributions need to look like. Also they are the ones making the final call on whether or not to accept a contribution.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08eb8707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08eb8707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visiting your neighbors - they'll show you around. If you're staying for longer, they'll tell you what's particular about their home. In my case you shouldn't turn on the dish washer and the electric kettle at the same time - otherwise you'll blow the fuse.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can expect the same explanations of how things work at InnerSource projects: You'll find that in their README.md (or alternatively in a document called CONTRIBUTING.md) you'll find hints about how to contribute: This document will contain information on where to check the project out, how to build the project and how to run the test suite. It will list anything that deviates from standard tooling.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Typically looking at this documentation saves you a lot of ramp up time as it stops you from trial and error but also from going down the wrong path. Just as with the source code itself - if you find things are missing from your point of view as an early contributor: Suggest these additions to the documentation.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more you contribute to a project, the closer you will feel you belong to that project's team - maybe at some point you'll be invited to be part of it as another trusted committer. However as long as you're approaching the project as a contributor you should understand that you are a guest to the InnerSource project. Ultimately accountability for the project lies with the existing Trusted Committers. As such they are the ones who make a final call on what contributions need to look like. Also they are the ones making the final call on whether or not to accept a contribution.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0b6ded36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0b6ded36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056237a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056237a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55f15914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55f15914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55f15914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55f15914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08eb8707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08eb8707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08eb8707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08eb8707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08eb8707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08eb8707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bc8e20f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bc8e20f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55f15914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55f15914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55f15914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55f15914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08eb8707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08eb8707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08eb8707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08eb8707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55f15914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55f15914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55f15914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55f15914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0b6ded36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0b6ded36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0b6ded36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0b6ded36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Contributors are the life blood of inner source projects. What are motivations for individual contributors to become active?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Much like in open source: Instead of working around issues, fix them at the source. Typical scratch your own itch reasoning.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Instead of working in isolation, collaborate with subject matter experts that you can learn from and that are willing to act as mentors.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Look beyond your own team to learn both technical skills (likely other teams use slightly different tricks for build management, testing, design or deployment) and communication skills.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 the flip side your own impact and reputation grows beyond the walls of your own team.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Aside from these obvious factors many people observe that being part of an Innersource project is perceived as full-filling and fun.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08eb8707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08eb8707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Contributors are the life blood of inner source projects. What are motivations for individual contributors to become active?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Much like in open source: Instead of working around issues, fix them at the source. Typical scratch your own itch reasoning.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Instead of working in isolation, collaborate with subject matter experts that you can learn from and that are willing to act as mentors.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Look beyond your own team to learn both technical skills (likely other teams use slightly different tricks for build management, testing, design or deployment) and communication skills.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 the flip side your own impact and reputation grows beyond the walls of your own team.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Aside from these obvious factors many people observe that being part of an Innersource project is perceived as full-filling and fun.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08eb8707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08eb8707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Contributors are the life blood of inner source projects. What are motivations for individual contributors to become active?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Much like in open source: Instead of working around issues, fix them at the source. Typical scratch your own itch reasoning.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Instead of working in isolation, collaborate with subject matter experts that you can learn from and that are willing to act as mentors.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Look beyond your own team to learn both technical skills (likely other teams use slightly different tricks for build management, testing, design or deployment) and communication skills.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 the flip side your own impact and reputation grows beyond the walls of your own team.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Aside from these obvious factors many people observe that being part of an Innersource project is perceived as full-filling and fun.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bc8e20f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bc8e20f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0b6ded36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0b6ded36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we know what motivates individuals to become active in InnerSource projects. What are reasons for teams to make space for other team members to participate in host teams?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you're already using software from the host team. If you've already made fixes to it. Why should you spend the time to make sure these fixes make their way back to the host team's project? If you donate them back, with every new release of that component the fix will already be integrated. Essentially the host team take over not only ownership of the fix, but also maintenance associated with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Having someone active in the host project typically builds a bridge to that team - it typically makes it easier to have a voice in future direction of that component.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Last but not least, InnerSource can provide a middle path between the "be independent and (potentially re-)build your own" and "use something existing but create a dependency to another team's output". Balancing reimplementing and reusing suddenly becomes easier.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60b6ded36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60b6ded36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All of your teams operate in the same business domain. Likely there is some level of base functionality that all of these teams need. InnerSource provides a way to balance centralization and autonomy when creating shared assets that multiple teams need.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focus on mentorship helps avoid the situation where vital software components are being maintained by just a single software engineer thus reducing the risk that come with abandoned components.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InnerSource encourages cross team collaboration leading to learning and knowledge sharing within an organisation.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looking at purely technical benefits, the inherent focus on transparency and review typically leads to software components of better quality and security properties.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Taken a step further InnerSource can provide a first step towards integrating project users and customers in the development flow. What is common in most open source projects: The goal of turning users of a software system into contributors and collaborators in the past has proven as an option that is appreciated by customers.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1a8c9ee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1a8c9ee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08eb870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08eb870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08eb870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08eb8707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08eb8707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08eb8707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0b6ded36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0b6ded36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0b6ded36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0b6ded36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Sharing Mindset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You're implementing a new feature for your product.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Before jumping into the implementation: Slow down: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Is this a general issue that could benefit from a solution that multiple teams work on?</a:t>
            </a:r>
            <a:endParaRPr/>
          </a:p>
          <a:p>
            <a:pPr indent="0" lvl="0" marL="0" rtl="0" algn="l">
              <a:spcBef>
                <a:spcPts val="0"/>
              </a:spcBef>
              <a:spcAft>
                <a:spcPts val="0"/>
              </a:spcAft>
              <a:buNone/>
            </a:pPr>
            <a:r>
              <a:rPr lang="en-GB"/>
              <a:t>Do other teams face the same challenge because they operate in the same business domain?</a:t>
            </a:r>
            <a:endParaRPr/>
          </a:p>
          <a:p>
            <a:pPr indent="0" lvl="0" marL="0" rtl="0" algn="l">
              <a:spcBef>
                <a:spcPts val="0"/>
              </a:spcBef>
              <a:spcAft>
                <a:spcPts val="0"/>
              </a:spcAft>
              <a:buNone/>
            </a:pPr>
            <a:r>
              <a:rPr lang="en-GB"/>
              <a:t>Is this functionality orthogonal to your business domain?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any of this is the case - look beyond your own team: Is there a shared solution that you can rely on? Should there be one?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55" name="Google Shape;55;p13"/>
          <p:cNvSpPr txBox="1"/>
          <p:nvPr/>
        </p:nvSpPr>
        <p:spPr>
          <a:xfrm>
            <a:off x="3101875" y="1459700"/>
            <a:ext cx="28404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O’Reilly provided segment title slide.</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142550" y="4464050"/>
            <a:ext cx="2416875" cy="593500"/>
          </a:xfrm>
          <a:prstGeom prst="rect">
            <a:avLst/>
          </a:prstGeom>
          <a:noFill/>
          <a:ln>
            <a:noFill/>
          </a:ln>
        </p:spPr>
      </p:pic>
      <p:pic>
        <p:nvPicPr>
          <p:cNvPr id="113" name="Google Shape;113;p22"/>
          <p:cNvPicPr preferRelativeResize="0"/>
          <p:nvPr/>
        </p:nvPicPr>
        <p:blipFill>
          <a:blip r:embed="rId4">
            <a:alphaModFix/>
          </a:blip>
          <a:stretch>
            <a:fillRect/>
          </a:stretch>
        </p:blipFill>
        <p:spPr>
          <a:xfrm>
            <a:off x="5127825" y="2480200"/>
            <a:ext cx="2885025" cy="1901600"/>
          </a:xfrm>
          <a:prstGeom prst="rect">
            <a:avLst/>
          </a:prstGeom>
          <a:noFill/>
          <a:ln>
            <a:noFill/>
          </a:ln>
        </p:spPr>
      </p:pic>
      <p:sp>
        <p:nvSpPr>
          <p:cNvPr id="114" name="Google Shape;114;p22"/>
          <p:cNvSpPr txBox="1"/>
          <p:nvPr/>
        </p:nvSpPr>
        <p:spPr>
          <a:xfrm>
            <a:off x="1458375" y="925200"/>
            <a:ext cx="39282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Helvetica Neue"/>
                <a:ea typeface="Helvetica Neue"/>
                <a:cs typeface="Helvetica Neue"/>
                <a:sym typeface="Helvetica Neue"/>
              </a:rPr>
              <a:t>Dealing with </a:t>
            </a:r>
            <a:r>
              <a:rPr lang="en-GB" sz="2400">
                <a:solidFill>
                  <a:srgbClr val="FFFFFF"/>
                </a:solidFill>
                <a:latin typeface="Helvetica Neue"/>
                <a:ea typeface="Helvetica Neue"/>
                <a:cs typeface="Helvetica Neue"/>
                <a:sym typeface="Helvetica Neue"/>
              </a:rPr>
              <a:t>dependencies</a:t>
            </a:r>
            <a:endParaRPr>
              <a:solidFill>
                <a:srgbClr val="FFFFFF"/>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120" name="Google Shape;120;p23"/>
          <p:cNvSpPr txBox="1"/>
          <p:nvPr/>
        </p:nvSpPr>
        <p:spPr>
          <a:xfrm>
            <a:off x="1458375" y="925200"/>
            <a:ext cx="39282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Helvetica Neue"/>
                <a:ea typeface="Helvetica Neue"/>
                <a:cs typeface="Helvetica Neue"/>
                <a:sym typeface="Helvetica Neue"/>
              </a:rPr>
              <a:t>Dealing with </a:t>
            </a:r>
            <a:r>
              <a:rPr lang="en-GB" sz="2400">
                <a:solidFill>
                  <a:srgbClr val="FFFFFF"/>
                </a:solidFill>
                <a:latin typeface="Helvetica Neue"/>
                <a:ea typeface="Helvetica Neue"/>
                <a:cs typeface="Helvetica Neue"/>
                <a:sym typeface="Helvetica Neue"/>
              </a:rPr>
              <a:t>dependencies</a:t>
            </a:r>
            <a:endParaRPr>
              <a:solidFill>
                <a:srgbClr val="FFFFFF"/>
              </a:solidFill>
              <a:latin typeface="Helvetica Neue"/>
              <a:ea typeface="Helvetica Neue"/>
              <a:cs typeface="Helvetica Neue"/>
              <a:sym typeface="Helvetica Neue"/>
            </a:endParaRPr>
          </a:p>
        </p:txBody>
      </p:sp>
      <p:pic>
        <p:nvPicPr>
          <p:cNvPr id="121" name="Google Shape;121;p23"/>
          <p:cNvPicPr preferRelativeResize="0"/>
          <p:nvPr/>
        </p:nvPicPr>
        <p:blipFill>
          <a:blip r:embed="rId4">
            <a:alphaModFix/>
          </a:blip>
          <a:stretch>
            <a:fillRect/>
          </a:stretch>
        </p:blipFill>
        <p:spPr>
          <a:xfrm>
            <a:off x="4838225" y="2446300"/>
            <a:ext cx="3306100" cy="2207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125" name="Shape 125"/>
        <p:cNvGrpSpPr/>
        <p:nvPr/>
      </p:nvGrpSpPr>
      <p:grpSpPr>
        <a:xfrm>
          <a:off x="0" y="0"/>
          <a:ext cx="0" cy="0"/>
          <a:chOff x="0" y="0"/>
          <a:chExt cx="0" cy="0"/>
        </a:xfrm>
      </p:grpSpPr>
      <p:pic>
        <p:nvPicPr>
          <p:cNvPr id="126" name="Google Shape;126;p24"/>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127" name="Google Shape;127;p24"/>
          <p:cNvSpPr txBox="1"/>
          <p:nvPr/>
        </p:nvSpPr>
        <p:spPr>
          <a:xfrm>
            <a:off x="1458375" y="925200"/>
            <a:ext cx="39282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Helvetica Neue"/>
                <a:ea typeface="Helvetica Neue"/>
                <a:cs typeface="Helvetica Neue"/>
                <a:sym typeface="Helvetica Neue"/>
              </a:rPr>
              <a:t>Dealing with </a:t>
            </a:r>
            <a:r>
              <a:rPr lang="en-GB" sz="2400">
                <a:solidFill>
                  <a:srgbClr val="FFFFFF"/>
                </a:solidFill>
                <a:latin typeface="Helvetica Neue"/>
                <a:ea typeface="Helvetica Neue"/>
                <a:cs typeface="Helvetica Neue"/>
                <a:sym typeface="Helvetica Neue"/>
              </a:rPr>
              <a:t>dependencies</a:t>
            </a:r>
            <a:endParaRPr>
              <a:solidFill>
                <a:srgbClr val="FFFFFF"/>
              </a:solidFill>
              <a:latin typeface="Helvetica Neue"/>
              <a:ea typeface="Helvetica Neue"/>
              <a:cs typeface="Helvetica Neue"/>
              <a:sym typeface="Helvetica Neue"/>
            </a:endParaRPr>
          </a:p>
        </p:txBody>
      </p:sp>
      <p:pic>
        <p:nvPicPr>
          <p:cNvPr id="128" name="Google Shape;128;p24"/>
          <p:cNvPicPr preferRelativeResize="0"/>
          <p:nvPr/>
        </p:nvPicPr>
        <p:blipFill>
          <a:blip r:embed="rId4">
            <a:alphaModFix/>
          </a:blip>
          <a:stretch>
            <a:fillRect/>
          </a:stretch>
        </p:blipFill>
        <p:spPr>
          <a:xfrm>
            <a:off x="5508702" y="2689350"/>
            <a:ext cx="3364825" cy="2246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132" name="Shape 132"/>
        <p:cNvGrpSpPr/>
        <p:nvPr/>
      </p:nvGrpSpPr>
      <p:grpSpPr>
        <a:xfrm>
          <a:off x="0" y="0"/>
          <a:ext cx="0" cy="0"/>
          <a:chOff x="0" y="0"/>
          <a:chExt cx="0" cy="0"/>
        </a:xfrm>
      </p:grpSpPr>
      <p:pic>
        <p:nvPicPr>
          <p:cNvPr id="133" name="Google Shape;133;p25"/>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134" name="Google Shape;134;p25"/>
          <p:cNvSpPr txBox="1"/>
          <p:nvPr/>
        </p:nvSpPr>
        <p:spPr>
          <a:xfrm>
            <a:off x="1458375" y="925200"/>
            <a:ext cx="39282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Helvetica Neue"/>
                <a:ea typeface="Helvetica Neue"/>
                <a:cs typeface="Helvetica Neue"/>
                <a:sym typeface="Helvetica Neue"/>
              </a:rPr>
              <a:t>Dealing with </a:t>
            </a:r>
            <a:r>
              <a:rPr lang="en-GB" sz="2400">
                <a:solidFill>
                  <a:srgbClr val="FFFFFF"/>
                </a:solidFill>
                <a:latin typeface="Helvetica Neue"/>
                <a:ea typeface="Helvetica Neue"/>
                <a:cs typeface="Helvetica Neue"/>
                <a:sym typeface="Helvetica Neue"/>
              </a:rPr>
              <a:t>dependencies</a:t>
            </a:r>
            <a:endParaRPr>
              <a:solidFill>
                <a:srgbClr val="FFFFFF"/>
              </a:solidFill>
              <a:latin typeface="Helvetica Neue"/>
              <a:ea typeface="Helvetica Neue"/>
              <a:cs typeface="Helvetica Neue"/>
              <a:sym typeface="Helvetica Neue"/>
            </a:endParaRPr>
          </a:p>
        </p:txBody>
      </p:sp>
      <p:pic>
        <p:nvPicPr>
          <p:cNvPr id="135" name="Google Shape;135;p25"/>
          <p:cNvPicPr preferRelativeResize="0"/>
          <p:nvPr/>
        </p:nvPicPr>
        <p:blipFill>
          <a:blip r:embed="rId4">
            <a:alphaModFix/>
          </a:blip>
          <a:stretch>
            <a:fillRect/>
          </a:stretch>
        </p:blipFill>
        <p:spPr>
          <a:xfrm>
            <a:off x="4838225" y="2446300"/>
            <a:ext cx="3306100" cy="2207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139" name="Shape 139"/>
        <p:cNvGrpSpPr/>
        <p:nvPr/>
      </p:nvGrpSpPr>
      <p:grpSpPr>
        <a:xfrm>
          <a:off x="0" y="0"/>
          <a:ext cx="0" cy="0"/>
          <a:chOff x="0" y="0"/>
          <a:chExt cx="0" cy="0"/>
        </a:xfrm>
      </p:grpSpPr>
      <p:pic>
        <p:nvPicPr>
          <p:cNvPr id="140" name="Google Shape;140;p26"/>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141" name="Google Shape;141;p26"/>
          <p:cNvSpPr txBox="1"/>
          <p:nvPr/>
        </p:nvSpPr>
        <p:spPr>
          <a:xfrm>
            <a:off x="1458375" y="925200"/>
            <a:ext cx="39282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Helvetica Neue"/>
                <a:ea typeface="Helvetica Neue"/>
                <a:cs typeface="Helvetica Neue"/>
                <a:sym typeface="Helvetica Neue"/>
              </a:rPr>
              <a:t>More than source code</a:t>
            </a:r>
            <a:endParaRPr>
              <a:solidFill>
                <a:srgbClr val="FFFFFF"/>
              </a:solidFill>
              <a:latin typeface="Helvetica Neue"/>
              <a:ea typeface="Helvetica Neue"/>
              <a:cs typeface="Helvetica Neue"/>
              <a:sym typeface="Helvetica Neue"/>
            </a:endParaRPr>
          </a:p>
        </p:txBody>
      </p:sp>
      <p:pic>
        <p:nvPicPr>
          <p:cNvPr id="142" name="Google Shape;142;p26"/>
          <p:cNvPicPr preferRelativeResize="0"/>
          <p:nvPr/>
        </p:nvPicPr>
        <p:blipFill>
          <a:blip r:embed="rId4">
            <a:alphaModFix/>
          </a:blip>
          <a:stretch>
            <a:fillRect/>
          </a:stretch>
        </p:blipFill>
        <p:spPr>
          <a:xfrm>
            <a:off x="5190549" y="1650775"/>
            <a:ext cx="3033875" cy="3076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146"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148" name="Google Shape;148;p27"/>
          <p:cNvSpPr txBox="1"/>
          <p:nvPr/>
        </p:nvSpPr>
        <p:spPr>
          <a:xfrm>
            <a:off x="2248725" y="1213150"/>
            <a:ext cx="41763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rgbClr val="FFFFFF"/>
                </a:solidFill>
                <a:latin typeface="Helvetica Neue"/>
                <a:ea typeface="Helvetica Neue"/>
                <a:cs typeface="Helvetica Neue"/>
                <a:sym typeface="Helvetica Neue"/>
              </a:rPr>
              <a:t>Contributor ethos and behavior</a:t>
            </a:r>
            <a:endParaRPr b="1" sz="3000">
              <a:solidFill>
                <a:srgbClr val="FFFFFF"/>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152" name="Shape 152"/>
        <p:cNvGrpSpPr/>
        <p:nvPr/>
      </p:nvGrpSpPr>
      <p:grpSpPr>
        <a:xfrm>
          <a:off x="0" y="0"/>
          <a:ext cx="0" cy="0"/>
          <a:chOff x="0" y="0"/>
          <a:chExt cx="0" cy="0"/>
        </a:xfrm>
      </p:grpSpPr>
      <p:pic>
        <p:nvPicPr>
          <p:cNvPr id="153" name="Google Shape;153;p28"/>
          <p:cNvPicPr preferRelativeResize="0"/>
          <p:nvPr/>
        </p:nvPicPr>
        <p:blipFill>
          <a:blip r:embed="rId3">
            <a:alphaModFix/>
          </a:blip>
          <a:stretch>
            <a:fillRect/>
          </a:stretch>
        </p:blipFill>
        <p:spPr>
          <a:xfrm>
            <a:off x="142550" y="4464050"/>
            <a:ext cx="2416875" cy="593500"/>
          </a:xfrm>
          <a:prstGeom prst="rect">
            <a:avLst/>
          </a:prstGeom>
          <a:noFill/>
          <a:ln>
            <a:noFill/>
          </a:ln>
        </p:spPr>
      </p:pic>
      <p:pic>
        <p:nvPicPr>
          <p:cNvPr id="154" name="Google Shape;154;p28"/>
          <p:cNvPicPr preferRelativeResize="0"/>
          <p:nvPr/>
        </p:nvPicPr>
        <p:blipFill>
          <a:blip r:embed="rId4">
            <a:alphaModFix/>
          </a:blip>
          <a:stretch>
            <a:fillRect/>
          </a:stretch>
        </p:blipFill>
        <p:spPr>
          <a:xfrm>
            <a:off x="5094141" y="1905275"/>
            <a:ext cx="2291182" cy="2380151"/>
          </a:xfrm>
          <a:prstGeom prst="rect">
            <a:avLst/>
          </a:prstGeom>
          <a:noFill/>
          <a:ln>
            <a:noFill/>
          </a:ln>
        </p:spPr>
      </p:pic>
      <p:sp>
        <p:nvSpPr>
          <p:cNvPr id="155" name="Google Shape;155;p28"/>
          <p:cNvSpPr txBox="1"/>
          <p:nvPr/>
        </p:nvSpPr>
        <p:spPr>
          <a:xfrm>
            <a:off x="1599500" y="1097700"/>
            <a:ext cx="45162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Helvetica Neue"/>
                <a:ea typeface="Helvetica Neue"/>
                <a:cs typeface="Helvetica Neue"/>
                <a:sym typeface="Helvetica Neue"/>
              </a:rPr>
              <a:t>Being a guest</a:t>
            </a:r>
            <a:endParaRPr sz="3000">
              <a:solidFill>
                <a:srgbClr val="FFFFFF"/>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159" name="Shape 159"/>
        <p:cNvGrpSpPr/>
        <p:nvPr/>
      </p:nvGrpSpPr>
      <p:grpSpPr>
        <a:xfrm>
          <a:off x="0" y="0"/>
          <a:ext cx="0" cy="0"/>
          <a:chOff x="0" y="0"/>
          <a:chExt cx="0" cy="0"/>
        </a:xfrm>
      </p:grpSpPr>
      <p:pic>
        <p:nvPicPr>
          <p:cNvPr id="160" name="Google Shape;160;p29"/>
          <p:cNvPicPr preferRelativeResize="0"/>
          <p:nvPr/>
        </p:nvPicPr>
        <p:blipFill>
          <a:blip r:embed="rId3">
            <a:alphaModFix/>
          </a:blip>
          <a:stretch>
            <a:fillRect/>
          </a:stretch>
        </p:blipFill>
        <p:spPr>
          <a:xfrm>
            <a:off x="142550" y="4464050"/>
            <a:ext cx="2416875" cy="593500"/>
          </a:xfrm>
          <a:prstGeom prst="rect">
            <a:avLst/>
          </a:prstGeom>
          <a:noFill/>
          <a:ln>
            <a:noFill/>
          </a:ln>
        </p:spPr>
      </p:pic>
      <p:pic>
        <p:nvPicPr>
          <p:cNvPr id="161" name="Google Shape;161;p29"/>
          <p:cNvPicPr preferRelativeResize="0"/>
          <p:nvPr/>
        </p:nvPicPr>
        <p:blipFill>
          <a:blip r:embed="rId4">
            <a:alphaModFix/>
          </a:blip>
          <a:stretch>
            <a:fillRect/>
          </a:stretch>
        </p:blipFill>
        <p:spPr>
          <a:xfrm>
            <a:off x="5094141" y="1905275"/>
            <a:ext cx="2291182" cy="2380151"/>
          </a:xfrm>
          <a:prstGeom prst="rect">
            <a:avLst/>
          </a:prstGeom>
          <a:noFill/>
          <a:ln>
            <a:noFill/>
          </a:ln>
        </p:spPr>
      </p:pic>
      <p:sp>
        <p:nvSpPr>
          <p:cNvPr id="162" name="Google Shape;162;p29"/>
          <p:cNvSpPr txBox="1"/>
          <p:nvPr/>
        </p:nvSpPr>
        <p:spPr>
          <a:xfrm>
            <a:off x="1599500" y="1097700"/>
            <a:ext cx="45162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Helvetica Neue"/>
                <a:ea typeface="Helvetica Neue"/>
                <a:cs typeface="Helvetica Neue"/>
                <a:sym typeface="Helvetica Neue"/>
              </a:rPr>
              <a:t>Being a guest</a:t>
            </a:r>
            <a:endParaRPr sz="30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30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Knock on door</a:t>
            </a:r>
            <a:endParaRPr sz="1800">
              <a:solidFill>
                <a:srgbClr val="FFFFFF"/>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166" name="Shape 166"/>
        <p:cNvGrpSpPr/>
        <p:nvPr/>
      </p:nvGrpSpPr>
      <p:grpSpPr>
        <a:xfrm>
          <a:off x="0" y="0"/>
          <a:ext cx="0" cy="0"/>
          <a:chOff x="0" y="0"/>
          <a:chExt cx="0" cy="0"/>
        </a:xfrm>
      </p:grpSpPr>
      <p:pic>
        <p:nvPicPr>
          <p:cNvPr id="167" name="Google Shape;167;p30"/>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168" name="Google Shape;168;p30"/>
          <p:cNvSpPr txBox="1"/>
          <p:nvPr/>
        </p:nvSpPr>
        <p:spPr>
          <a:xfrm>
            <a:off x="1599500" y="1097700"/>
            <a:ext cx="45162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Helvetica Neue"/>
                <a:ea typeface="Helvetica Neue"/>
                <a:cs typeface="Helvetica Neue"/>
                <a:sym typeface="Helvetica Neue"/>
              </a:rPr>
              <a:t>Being a guest</a:t>
            </a:r>
            <a:endParaRPr sz="30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317500" lvl="0" marL="457200" rtl="0" algn="l">
              <a:spcBef>
                <a:spcPts val="0"/>
              </a:spcBef>
              <a:spcAft>
                <a:spcPts val="0"/>
              </a:spcAft>
              <a:buClr>
                <a:srgbClr val="FFFFFF"/>
              </a:buClr>
              <a:buSzPts val="1400"/>
              <a:buFont typeface="Helvetica Neue"/>
              <a:buChar char="●"/>
            </a:pPr>
            <a:r>
              <a:rPr lang="en-GB" sz="1800">
                <a:solidFill>
                  <a:srgbClr val="FFFFFF"/>
                </a:solidFill>
                <a:latin typeface="Helvetica Neue"/>
                <a:ea typeface="Helvetica Neue"/>
                <a:cs typeface="Helvetica Neue"/>
                <a:sym typeface="Helvetica Neue"/>
              </a:rPr>
              <a:t>Knock on door</a:t>
            </a:r>
            <a:endParaRPr sz="1800">
              <a:solidFill>
                <a:srgbClr val="FFFFFF"/>
              </a:solidFill>
              <a:latin typeface="Helvetica Neue"/>
              <a:ea typeface="Helvetica Neue"/>
              <a:cs typeface="Helvetica Neue"/>
              <a:sym typeface="Helvetica Neue"/>
            </a:endParaRPr>
          </a:p>
          <a:p>
            <a:pPr indent="-317500" lvl="0" marL="457200" rtl="0" algn="l">
              <a:spcBef>
                <a:spcPts val="0"/>
              </a:spcBef>
              <a:spcAft>
                <a:spcPts val="0"/>
              </a:spcAft>
              <a:buClr>
                <a:srgbClr val="FFFFFF"/>
              </a:buClr>
              <a:buSzPts val="1400"/>
              <a:buFont typeface="Helvetica Neue"/>
              <a:buChar char="●"/>
            </a:pPr>
            <a:r>
              <a:rPr lang="en-GB" sz="1800">
                <a:solidFill>
                  <a:srgbClr val="FFFFFF"/>
                </a:solidFill>
                <a:latin typeface="Helvetica Neue"/>
                <a:ea typeface="Helvetica Neue"/>
                <a:cs typeface="Helvetica Neue"/>
                <a:sym typeface="Helvetica Neue"/>
              </a:rPr>
              <a:t>Follow the house rules</a:t>
            </a:r>
            <a:r>
              <a:rPr lang="en-GB" sz="3000">
                <a:solidFill>
                  <a:srgbClr val="FFFFFF"/>
                </a:solidFill>
                <a:latin typeface="Helvetica Neue"/>
                <a:ea typeface="Helvetica Neue"/>
                <a:cs typeface="Helvetica Neue"/>
                <a:sym typeface="Helvetica Neue"/>
              </a:rPr>
              <a:t> </a:t>
            </a:r>
            <a:endParaRPr sz="3000">
              <a:solidFill>
                <a:srgbClr val="FFFFFF"/>
              </a:solidFill>
              <a:latin typeface="Helvetica Neue"/>
              <a:ea typeface="Helvetica Neue"/>
              <a:cs typeface="Helvetica Neue"/>
              <a:sym typeface="Helvetica Neue"/>
            </a:endParaRPr>
          </a:p>
        </p:txBody>
      </p:sp>
      <p:pic>
        <p:nvPicPr>
          <p:cNvPr id="169" name="Google Shape;169;p30"/>
          <p:cNvPicPr preferRelativeResize="0"/>
          <p:nvPr/>
        </p:nvPicPr>
        <p:blipFill>
          <a:blip r:embed="rId4">
            <a:alphaModFix/>
          </a:blip>
          <a:stretch>
            <a:fillRect/>
          </a:stretch>
        </p:blipFill>
        <p:spPr>
          <a:xfrm>
            <a:off x="5640900" y="2004300"/>
            <a:ext cx="1981200" cy="2514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173" name="Shape 173"/>
        <p:cNvGrpSpPr/>
        <p:nvPr/>
      </p:nvGrpSpPr>
      <p:grpSpPr>
        <a:xfrm>
          <a:off x="0" y="0"/>
          <a:ext cx="0" cy="0"/>
          <a:chOff x="0" y="0"/>
          <a:chExt cx="0" cy="0"/>
        </a:xfrm>
      </p:grpSpPr>
      <p:pic>
        <p:nvPicPr>
          <p:cNvPr id="174" name="Google Shape;174;p31"/>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175" name="Google Shape;175;p31"/>
          <p:cNvSpPr txBox="1"/>
          <p:nvPr/>
        </p:nvSpPr>
        <p:spPr>
          <a:xfrm>
            <a:off x="1599500" y="1097700"/>
            <a:ext cx="45162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Helvetica Neue"/>
                <a:ea typeface="Helvetica Neue"/>
                <a:cs typeface="Helvetica Neue"/>
                <a:sym typeface="Helvetica Neue"/>
              </a:rPr>
              <a:t>Making major changes</a:t>
            </a:r>
            <a:endParaRPr sz="30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317500" lvl="0" marL="457200" rtl="0" algn="l">
              <a:spcBef>
                <a:spcPts val="0"/>
              </a:spcBef>
              <a:spcAft>
                <a:spcPts val="0"/>
              </a:spcAft>
              <a:buClr>
                <a:srgbClr val="FFFFFF"/>
              </a:buClr>
              <a:buSzPts val="1400"/>
              <a:buFont typeface="Helvetica Neue"/>
              <a:buChar char="●"/>
            </a:pPr>
            <a:r>
              <a:rPr lang="en-GB" sz="1800">
                <a:solidFill>
                  <a:srgbClr val="FFFFFF"/>
                </a:solidFill>
                <a:latin typeface="Helvetica Neue"/>
                <a:ea typeface="Helvetica Neue"/>
                <a:cs typeface="Helvetica Neue"/>
                <a:sym typeface="Helvetica Neue"/>
              </a:rPr>
              <a:t>Share intention early</a:t>
            </a:r>
            <a:endParaRPr sz="3000">
              <a:solidFill>
                <a:srgbClr val="FFFFFF"/>
              </a:solidFill>
              <a:latin typeface="Helvetica Neue"/>
              <a:ea typeface="Helvetica Neue"/>
              <a:cs typeface="Helvetica Neue"/>
              <a:sym typeface="Helvetica Neue"/>
            </a:endParaRPr>
          </a:p>
        </p:txBody>
      </p:sp>
      <p:pic>
        <p:nvPicPr>
          <p:cNvPr id="176" name="Google Shape;176;p31"/>
          <p:cNvPicPr preferRelativeResize="0"/>
          <p:nvPr/>
        </p:nvPicPr>
        <p:blipFill>
          <a:blip r:embed="rId4">
            <a:alphaModFix/>
          </a:blip>
          <a:stretch>
            <a:fillRect/>
          </a:stretch>
        </p:blipFill>
        <p:spPr>
          <a:xfrm>
            <a:off x="6115700" y="1973950"/>
            <a:ext cx="1601150" cy="2584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42550" y="4464050"/>
            <a:ext cx="2416875" cy="593500"/>
          </a:xfrm>
          <a:prstGeom prst="rect">
            <a:avLst/>
          </a:prstGeom>
          <a:noFill/>
          <a:ln>
            <a:noFill/>
          </a:ln>
        </p:spPr>
      </p:pic>
      <p:pic>
        <p:nvPicPr>
          <p:cNvPr id="61" name="Google Shape;61;p14"/>
          <p:cNvPicPr preferRelativeResize="0"/>
          <p:nvPr/>
        </p:nvPicPr>
        <p:blipFill>
          <a:blip r:embed="rId4">
            <a:alphaModFix/>
          </a:blip>
          <a:stretch>
            <a:fillRect/>
          </a:stretch>
        </p:blipFill>
        <p:spPr>
          <a:xfrm>
            <a:off x="2991050" y="740925"/>
            <a:ext cx="4288414" cy="4316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180" name="Shape 180"/>
        <p:cNvGrpSpPr/>
        <p:nvPr/>
      </p:nvGrpSpPr>
      <p:grpSpPr>
        <a:xfrm>
          <a:off x="0" y="0"/>
          <a:ext cx="0" cy="0"/>
          <a:chOff x="0" y="0"/>
          <a:chExt cx="0" cy="0"/>
        </a:xfrm>
      </p:grpSpPr>
      <p:pic>
        <p:nvPicPr>
          <p:cNvPr id="181" name="Google Shape;181;p32"/>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182" name="Google Shape;182;p32"/>
          <p:cNvSpPr txBox="1"/>
          <p:nvPr/>
        </p:nvSpPr>
        <p:spPr>
          <a:xfrm>
            <a:off x="1599500" y="1097700"/>
            <a:ext cx="45162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Helvetica Neue"/>
                <a:ea typeface="Helvetica Neue"/>
                <a:cs typeface="Helvetica Neue"/>
                <a:sym typeface="Helvetica Neue"/>
              </a:rPr>
              <a:t>Making major changes</a:t>
            </a:r>
            <a:endParaRPr sz="30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Share intention early</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Share progress early</a:t>
            </a:r>
            <a:endParaRPr sz="1800">
              <a:solidFill>
                <a:srgbClr val="FFFFFF"/>
              </a:solidFill>
              <a:latin typeface="Helvetica Neue"/>
              <a:ea typeface="Helvetica Neue"/>
              <a:cs typeface="Helvetica Neue"/>
              <a:sym typeface="Helvetica Neue"/>
            </a:endParaRPr>
          </a:p>
        </p:txBody>
      </p:sp>
      <p:pic>
        <p:nvPicPr>
          <p:cNvPr id="183" name="Google Shape;183;p32"/>
          <p:cNvPicPr preferRelativeResize="0"/>
          <p:nvPr/>
        </p:nvPicPr>
        <p:blipFill>
          <a:blip r:embed="rId4">
            <a:alphaModFix/>
          </a:blip>
          <a:stretch>
            <a:fillRect/>
          </a:stretch>
        </p:blipFill>
        <p:spPr>
          <a:xfrm>
            <a:off x="6115700" y="1973950"/>
            <a:ext cx="1601150" cy="2584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187" name="Shape 187"/>
        <p:cNvGrpSpPr/>
        <p:nvPr/>
      </p:nvGrpSpPr>
      <p:grpSpPr>
        <a:xfrm>
          <a:off x="0" y="0"/>
          <a:ext cx="0" cy="0"/>
          <a:chOff x="0" y="0"/>
          <a:chExt cx="0" cy="0"/>
        </a:xfrm>
      </p:grpSpPr>
      <p:pic>
        <p:nvPicPr>
          <p:cNvPr id="188" name="Google Shape;188;p33"/>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189" name="Google Shape;189;p33"/>
          <p:cNvSpPr txBox="1"/>
          <p:nvPr/>
        </p:nvSpPr>
        <p:spPr>
          <a:xfrm>
            <a:off x="1599500" y="1097700"/>
            <a:ext cx="49707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Helvetica Neue"/>
                <a:ea typeface="Helvetica Neue"/>
                <a:cs typeface="Helvetica Neue"/>
                <a:sym typeface="Helvetica Neue"/>
              </a:rPr>
              <a:t>Written over verbal</a:t>
            </a:r>
            <a:endParaRPr sz="30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 there are limits to written conversations</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Create and use passive documentation.</a:t>
            </a:r>
            <a:endParaRPr sz="1800">
              <a:solidFill>
                <a:srgbClr val="FFFFFF"/>
              </a:solidFill>
              <a:latin typeface="Helvetica Neue"/>
              <a:ea typeface="Helvetica Neue"/>
              <a:cs typeface="Helvetica Neue"/>
              <a:sym typeface="Helvetica Neue"/>
            </a:endParaRPr>
          </a:p>
        </p:txBody>
      </p:sp>
      <p:pic>
        <p:nvPicPr>
          <p:cNvPr id="190" name="Google Shape;190;p33"/>
          <p:cNvPicPr preferRelativeResize="0"/>
          <p:nvPr/>
        </p:nvPicPr>
        <p:blipFill>
          <a:blip r:embed="rId4">
            <a:alphaModFix/>
          </a:blip>
          <a:stretch>
            <a:fillRect/>
          </a:stretch>
        </p:blipFill>
        <p:spPr>
          <a:xfrm>
            <a:off x="6064550" y="2119975"/>
            <a:ext cx="2085975" cy="2286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194" name="Shape 194"/>
        <p:cNvGrpSpPr/>
        <p:nvPr/>
      </p:nvGrpSpPr>
      <p:grpSpPr>
        <a:xfrm>
          <a:off x="0" y="0"/>
          <a:ext cx="0" cy="0"/>
          <a:chOff x="0" y="0"/>
          <a:chExt cx="0" cy="0"/>
        </a:xfrm>
      </p:grpSpPr>
      <p:pic>
        <p:nvPicPr>
          <p:cNvPr id="195" name="Google Shape;195;p34"/>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196" name="Google Shape;196;p34"/>
          <p:cNvSpPr txBox="1"/>
          <p:nvPr/>
        </p:nvSpPr>
        <p:spPr>
          <a:xfrm>
            <a:off x="1599500" y="1097700"/>
            <a:ext cx="63060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Helvetica Neue"/>
                <a:ea typeface="Helvetica Neue"/>
                <a:cs typeface="Helvetica Neue"/>
                <a:sym typeface="Helvetica Neue"/>
              </a:rPr>
              <a:t>Staying around for longer</a:t>
            </a:r>
            <a:endParaRPr sz="30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Start with documentation in README.md</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Common issues documented.</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House rules documented.</a:t>
            </a:r>
            <a:endParaRPr sz="1800">
              <a:solidFill>
                <a:srgbClr val="FFFFFF"/>
              </a:solidFill>
              <a:latin typeface="Helvetica Neue"/>
              <a:ea typeface="Helvetica Neue"/>
              <a:cs typeface="Helvetica Neue"/>
              <a:sym typeface="Helvetica Neue"/>
            </a:endParaRPr>
          </a:p>
        </p:txBody>
      </p:sp>
      <p:pic>
        <p:nvPicPr>
          <p:cNvPr id="197" name="Google Shape;197;p34"/>
          <p:cNvPicPr preferRelativeResize="0"/>
          <p:nvPr/>
        </p:nvPicPr>
        <p:blipFill>
          <a:blip r:embed="rId4">
            <a:alphaModFix/>
          </a:blip>
          <a:stretch>
            <a:fillRect/>
          </a:stretch>
        </p:blipFill>
        <p:spPr>
          <a:xfrm>
            <a:off x="5609750" y="2396175"/>
            <a:ext cx="2476500" cy="1933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201" name="Shape 201"/>
        <p:cNvGrpSpPr/>
        <p:nvPr/>
      </p:nvGrpSpPr>
      <p:grpSpPr>
        <a:xfrm>
          <a:off x="0" y="0"/>
          <a:ext cx="0" cy="0"/>
          <a:chOff x="0" y="0"/>
          <a:chExt cx="0" cy="0"/>
        </a:xfrm>
      </p:grpSpPr>
      <p:pic>
        <p:nvPicPr>
          <p:cNvPr id="202" name="Google Shape;202;p35"/>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203" name="Google Shape;203;p35"/>
          <p:cNvSpPr txBox="1"/>
          <p:nvPr/>
        </p:nvSpPr>
        <p:spPr>
          <a:xfrm>
            <a:off x="2248725" y="1213150"/>
            <a:ext cx="47181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rgbClr val="FFFFFF"/>
                </a:solidFill>
                <a:latin typeface="Helvetica Neue"/>
                <a:ea typeface="Helvetica Neue"/>
                <a:cs typeface="Helvetica Neue"/>
                <a:sym typeface="Helvetica Neue"/>
              </a:rPr>
              <a:t>Contributing mechanics </a:t>
            </a:r>
            <a:endParaRPr b="1" sz="3000">
              <a:solidFill>
                <a:srgbClr val="FFFFFF"/>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207" name="Shape 207"/>
        <p:cNvGrpSpPr/>
        <p:nvPr/>
      </p:nvGrpSpPr>
      <p:grpSpPr>
        <a:xfrm>
          <a:off x="0" y="0"/>
          <a:ext cx="0" cy="0"/>
          <a:chOff x="0" y="0"/>
          <a:chExt cx="0" cy="0"/>
        </a:xfrm>
      </p:grpSpPr>
      <p:pic>
        <p:nvPicPr>
          <p:cNvPr id="208" name="Google Shape;208;p36"/>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209" name="Google Shape;209;p36"/>
          <p:cNvSpPr txBox="1"/>
          <p:nvPr/>
        </p:nvSpPr>
        <p:spPr>
          <a:xfrm>
            <a:off x="1599500" y="1097700"/>
            <a:ext cx="66867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Helvetica Neue"/>
                <a:ea typeface="Helvetica Neue"/>
                <a:cs typeface="Helvetica Neue"/>
                <a:sym typeface="Helvetica Neue"/>
              </a:rPr>
              <a:t>Opportunity acquisition and preparation</a:t>
            </a:r>
            <a:endParaRPr sz="3000">
              <a:solidFill>
                <a:srgbClr val="FFFFFF"/>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213" name="Shape 213"/>
        <p:cNvGrpSpPr/>
        <p:nvPr/>
      </p:nvGrpSpPr>
      <p:grpSpPr>
        <a:xfrm>
          <a:off x="0" y="0"/>
          <a:ext cx="0" cy="0"/>
          <a:chOff x="0" y="0"/>
          <a:chExt cx="0" cy="0"/>
        </a:xfrm>
      </p:grpSpPr>
      <p:pic>
        <p:nvPicPr>
          <p:cNvPr id="214" name="Google Shape;214;p37"/>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215" name="Google Shape;215;p37"/>
          <p:cNvSpPr txBox="1"/>
          <p:nvPr/>
        </p:nvSpPr>
        <p:spPr>
          <a:xfrm>
            <a:off x="1599500" y="1097700"/>
            <a:ext cx="66867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3000">
                <a:solidFill>
                  <a:schemeClr val="lt1"/>
                </a:solidFill>
                <a:latin typeface="Helvetica Neue"/>
                <a:ea typeface="Helvetica Neue"/>
                <a:cs typeface="Helvetica Neue"/>
                <a:sym typeface="Helvetica Neue"/>
              </a:rPr>
              <a:t>Crafting the contribution</a:t>
            </a:r>
            <a:endParaRPr sz="3000">
              <a:solidFill>
                <a:srgbClr val="FFFFFF"/>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219" name="Shape 219"/>
        <p:cNvGrpSpPr/>
        <p:nvPr/>
      </p:nvGrpSpPr>
      <p:grpSpPr>
        <a:xfrm>
          <a:off x="0" y="0"/>
          <a:ext cx="0" cy="0"/>
          <a:chOff x="0" y="0"/>
          <a:chExt cx="0" cy="0"/>
        </a:xfrm>
      </p:grpSpPr>
      <p:pic>
        <p:nvPicPr>
          <p:cNvPr id="220" name="Google Shape;220;p38"/>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221" name="Google Shape;221;p38"/>
          <p:cNvSpPr txBox="1"/>
          <p:nvPr/>
        </p:nvSpPr>
        <p:spPr>
          <a:xfrm>
            <a:off x="1599500" y="1097700"/>
            <a:ext cx="66867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3000">
                <a:solidFill>
                  <a:schemeClr val="lt1"/>
                </a:solidFill>
                <a:latin typeface="Helvetica Neue"/>
                <a:ea typeface="Helvetica Neue"/>
                <a:cs typeface="Helvetica Neue"/>
                <a:sym typeface="Helvetica Neue"/>
              </a:rPr>
              <a:t>Polishing, wrapping and presenting the contribution</a:t>
            </a:r>
            <a:endParaRPr sz="3000">
              <a:solidFill>
                <a:srgbClr val="FFFFFF"/>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225" name="Shape 225"/>
        <p:cNvGrpSpPr/>
        <p:nvPr/>
      </p:nvGrpSpPr>
      <p:grpSpPr>
        <a:xfrm>
          <a:off x="0" y="0"/>
          <a:ext cx="0" cy="0"/>
          <a:chOff x="0" y="0"/>
          <a:chExt cx="0" cy="0"/>
        </a:xfrm>
      </p:grpSpPr>
      <p:pic>
        <p:nvPicPr>
          <p:cNvPr id="226" name="Google Shape;226;p39"/>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227" name="Google Shape;227;p39"/>
          <p:cNvSpPr txBox="1"/>
          <p:nvPr/>
        </p:nvSpPr>
        <p:spPr>
          <a:xfrm>
            <a:off x="1461100" y="1016000"/>
            <a:ext cx="5573400" cy="6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rPr>
              <a:t>InnerSource vs. classic development</a:t>
            </a:r>
            <a:endParaRPr sz="24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You're new - to project and team.</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Plan ahead.</a:t>
            </a:r>
            <a:endParaRPr sz="1800">
              <a:solidFill>
                <a:srgbClr val="FFFFFF"/>
              </a:solidFill>
            </a:endParaRPr>
          </a:p>
        </p:txBody>
      </p:sp>
      <p:pic>
        <p:nvPicPr>
          <p:cNvPr id="228" name="Google Shape;228;p39"/>
          <p:cNvPicPr preferRelativeResize="0"/>
          <p:nvPr/>
        </p:nvPicPr>
        <p:blipFill>
          <a:blip r:embed="rId4">
            <a:alphaModFix/>
          </a:blip>
          <a:stretch>
            <a:fillRect/>
          </a:stretch>
        </p:blipFill>
        <p:spPr>
          <a:xfrm>
            <a:off x="6335475" y="2273275"/>
            <a:ext cx="1685925" cy="2057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232" name="Shape 232"/>
        <p:cNvGrpSpPr/>
        <p:nvPr/>
      </p:nvGrpSpPr>
      <p:grpSpPr>
        <a:xfrm>
          <a:off x="0" y="0"/>
          <a:ext cx="0" cy="0"/>
          <a:chOff x="0" y="0"/>
          <a:chExt cx="0" cy="0"/>
        </a:xfrm>
      </p:grpSpPr>
      <p:pic>
        <p:nvPicPr>
          <p:cNvPr id="233" name="Google Shape;233;p40"/>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234" name="Google Shape;234;p40"/>
          <p:cNvSpPr txBox="1"/>
          <p:nvPr/>
        </p:nvSpPr>
        <p:spPr>
          <a:xfrm>
            <a:off x="1461100" y="1016000"/>
            <a:ext cx="5573400" cy="6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rPr>
              <a:t>InnerSource vs. classic development</a:t>
            </a:r>
            <a:endParaRPr sz="24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You're new - to project and team.</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Plan ahead.</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Plan for enough lead time.</a:t>
            </a:r>
            <a:endParaRPr sz="1800">
              <a:solidFill>
                <a:srgbClr val="FFFFFF"/>
              </a:solidFill>
            </a:endParaRPr>
          </a:p>
        </p:txBody>
      </p:sp>
      <p:pic>
        <p:nvPicPr>
          <p:cNvPr id="235" name="Google Shape;235;p40"/>
          <p:cNvPicPr preferRelativeResize="0"/>
          <p:nvPr/>
        </p:nvPicPr>
        <p:blipFill>
          <a:blip r:embed="rId4">
            <a:alphaModFix/>
          </a:blip>
          <a:stretch>
            <a:fillRect/>
          </a:stretch>
        </p:blipFill>
        <p:spPr>
          <a:xfrm>
            <a:off x="5716225" y="2437775"/>
            <a:ext cx="2114550" cy="1743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239" name="Shape 239"/>
        <p:cNvGrpSpPr/>
        <p:nvPr/>
      </p:nvGrpSpPr>
      <p:grpSpPr>
        <a:xfrm>
          <a:off x="0" y="0"/>
          <a:ext cx="0" cy="0"/>
          <a:chOff x="0" y="0"/>
          <a:chExt cx="0" cy="0"/>
        </a:xfrm>
      </p:grpSpPr>
      <p:pic>
        <p:nvPicPr>
          <p:cNvPr id="240" name="Google Shape;240;p41"/>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241" name="Google Shape;241;p41"/>
          <p:cNvSpPr txBox="1"/>
          <p:nvPr/>
        </p:nvSpPr>
        <p:spPr>
          <a:xfrm>
            <a:off x="1461100" y="1016000"/>
            <a:ext cx="5573400" cy="6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rPr>
              <a:t>InnerSource vs. classic development</a:t>
            </a:r>
            <a:endParaRPr sz="24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You're new - to project and team.</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Plan ahead.</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Plan for enough lead time.</a:t>
            </a:r>
            <a:endParaRPr sz="1800">
              <a:solidFill>
                <a:srgbClr val="FFFFFF"/>
              </a:solidFill>
            </a:endParaRPr>
          </a:p>
          <a:p>
            <a:pPr indent="-342900" lvl="0" marL="457200" rtl="0" algn="l">
              <a:spcBef>
                <a:spcPts val="0"/>
              </a:spcBef>
              <a:spcAft>
                <a:spcPts val="0"/>
              </a:spcAft>
              <a:buClr>
                <a:srgbClr val="FFFFFF"/>
              </a:buClr>
              <a:buSzPts val="1800"/>
              <a:buChar char="●"/>
            </a:pPr>
            <a:r>
              <a:rPr lang="en-GB" sz="1800">
                <a:solidFill>
                  <a:srgbClr val="FFFFFF"/>
                </a:solidFill>
              </a:rPr>
              <a:t>Make expectations explicit.</a:t>
            </a:r>
            <a:endParaRPr sz="1800">
              <a:solidFill>
                <a:srgbClr val="FFFFFF"/>
              </a:solidFill>
            </a:endParaRPr>
          </a:p>
        </p:txBody>
      </p:sp>
      <p:pic>
        <p:nvPicPr>
          <p:cNvPr id="242" name="Google Shape;242;p41"/>
          <p:cNvPicPr preferRelativeResize="0"/>
          <p:nvPr/>
        </p:nvPicPr>
        <p:blipFill>
          <a:blip r:embed="rId4">
            <a:alphaModFix/>
          </a:blip>
          <a:stretch>
            <a:fillRect/>
          </a:stretch>
        </p:blipFill>
        <p:spPr>
          <a:xfrm>
            <a:off x="5580750" y="2571750"/>
            <a:ext cx="2476500" cy="1933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67" name="Google Shape;67;p15"/>
          <p:cNvSpPr txBox="1"/>
          <p:nvPr/>
        </p:nvSpPr>
        <p:spPr>
          <a:xfrm>
            <a:off x="1406250" y="1050150"/>
            <a:ext cx="6331500" cy="3043200"/>
          </a:xfrm>
          <a:prstGeom prst="rect">
            <a:avLst/>
          </a:prstGeom>
          <a:noFill/>
          <a:ln>
            <a:noFill/>
          </a:ln>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Font typeface="Helvetica Neue"/>
              <a:buChar char="●"/>
            </a:pPr>
            <a:r>
              <a:rPr lang="en-GB">
                <a:solidFill>
                  <a:srgbClr val="FFFFFF"/>
                </a:solidFill>
                <a:latin typeface="Helvetica Neue"/>
                <a:ea typeface="Helvetica Neue"/>
                <a:cs typeface="Helvetica Neue"/>
                <a:sym typeface="Helvetica Neue"/>
              </a:rPr>
              <a:t>Becoming an InnerSource Contributor</a:t>
            </a:r>
            <a:endParaRPr>
              <a:solidFill>
                <a:srgbClr val="FFFFFF"/>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FFFFFF"/>
              </a:buClr>
              <a:buSzPts val="1400"/>
              <a:buFont typeface="Helvetica Neue"/>
              <a:buChar char="●"/>
            </a:pPr>
            <a:r>
              <a:rPr lang="en-GB">
                <a:solidFill>
                  <a:srgbClr val="FFFFFF"/>
                </a:solidFill>
                <a:latin typeface="Helvetica Neue"/>
                <a:ea typeface="Helvetica Neue"/>
                <a:cs typeface="Helvetica Neue"/>
                <a:sym typeface="Helvetica Neue"/>
              </a:rPr>
              <a:t>The Contributor Ethos</a:t>
            </a:r>
            <a:endParaRPr>
              <a:solidFill>
                <a:srgbClr val="FFFFFF"/>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FFFFFF"/>
              </a:buClr>
              <a:buSzPts val="1400"/>
              <a:buFont typeface="Helvetica Neue"/>
              <a:buChar char="●"/>
            </a:pPr>
            <a:r>
              <a:rPr lang="en-GB">
                <a:solidFill>
                  <a:srgbClr val="FFFFFF"/>
                </a:solidFill>
                <a:latin typeface="Helvetica Neue"/>
                <a:ea typeface="Helvetica Neue"/>
                <a:cs typeface="Helvetica Neue"/>
                <a:sym typeface="Helvetica Neue"/>
              </a:rPr>
              <a:t>Mechanics of Contributing</a:t>
            </a:r>
            <a:endParaRPr>
              <a:solidFill>
                <a:srgbClr val="FFFFFF"/>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FFFFFF"/>
              </a:buClr>
              <a:buSzPts val="1400"/>
              <a:buFont typeface="Helvetica Neue"/>
              <a:buChar char="●"/>
            </a:pPr>
            <a:r>
              <a:rPr lang="en-GB">
                <a:solidFill>
                  <a:srgbClr val="FFFFFF"/>
                </a:solidFill>
                <a:latin typeface="Helvetica Neue"/>
                <a:ea typeface="Helvetica Neue"/>
                <a:cs typeface="Helvetica Neue"/>
                <a:sym typeface="Helvetica Neue"/>
              </a:rPr>
              <a:t>Benefits of Contribution</a:t>
            </a:r>
            <a:endParaRPr>
              <a:solidFill>
                <a:srgbClr val="FFFFFF"/>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FFFFFF"/>
              </a:buClr>
              <a:buSzPts val="1400"/>
              <a:buFont typeface="Helvetica Neue"/>
              <a:buChar char="●"/>
            </a:pPr>
            <a:r>
              <a:rPr lang="en-GB">
                <a:solidFill>
                  <a:srgbClr val="FFFFFF"/>
                </a:solidFill>
                <a:latin typeface="Helvetica Neue"/>
                <a:ea typeface="Helvetica Neue"/>
                <a:cs typeface="Helvetica Neue"/>
                <a:sym typeface="Helvetica Neue"/>
              </a:rPr>
              <a:t>Conclusion</a:t>
            </a:r>
            <a:endParaRPr>
              <a:solidFill>
                <a:srgbClr val="FFFFFF"/>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246" name="Shape 246"/>
        <p:cNvGrpSpPr/>
        <p:nvPr/>
      </p:nvGrpSpPr>
      <p:grpSpPr>
        <a:xfrm>
          <a:off x="0" y="0"/>
          <a:ext cx="0" cy="0"/>
          <a:chOff x="0" y="0"/>
          <a:chExt cx="0" cy="0"/>
        </a:xfrm>
      </p:grpSpPr>
      <p:pic>
        <p:nvPicPr>
          <p:cNvPr id="247" name="Google Shape;247;p42"/>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248" name="Google Shape;248;p42"/>
          <p:cNvSpPr txBox="1"/>
          <p:nvPr/>
        </p:nvSpPr>
        <p:spPr>
          <a:xfrm>
            <a:off x="1599500" y="1097700"/>
            <a:ext cx="66867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lt1"/>
                </a:solidFill>
                <a:latin typeface="Helvetica Neue"/>
                <a:ea typeface="Helvetica Neue"/>
                <a:cs typeface="Helvetica Neue"/>
                <a:sym typeface="Helvetica Neue"/>
              </a:rPr>
              <a:t>Trust through rapport and face-to-face meeting </a:t>
            </a:r>
            <a:endParaRPr sz="3000">
              <a:solidFill>
                <a:srgbClr val="FFFFFF"/>
              </a:solidFill>
              <a:latin typeface="Helvetica Neue"/>
              <a:ea typeface="Helvetica Neue"/>
              <a:cs typeface="Helvetica Neue"/>
              <a:sym typeface="Helvetica Neue"/>
            </a:endParaRPr>
          </a:p>
        </p:txBody>
      </p:sp>
      <p:pic>
        <p:nvPicPr>
          <p:cNvPr id="249" name="Google Shape;249;p42"/>
          <p:cNvPicPr preferRelativeResize="0"/>
          <p:nvPr/>
        </p:nvPicPr>
        <p:blipFill>
          <a:blip r:embed="rId4">
            <a:alphaModFix/>
          </a:blip>
          <a:stretch>
            <a:fillRect/>
          </a:stretch>
        </p:blipFill>
        <p:spPr>
          <a:xfrm>
            <a:off x="5457374" y="2097200"/>
            <a:ext cx="2506301" cy="2603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253" name="Shape 253"/>
        <p:cNvGrpSpPr/>
        <p:nvPr/>
      </p:nvGrpSpPr>
      <p:grpSpPr>
        <a:xfrm>
          <a:off x="0" y="0"/>
          <a:ext cx="0" cy="0"/>
          <a:chOff x="0" y="0"/>
          <a:chExt cx="0" cy="0"/>
        </a:xfrm>
      </p:grpSpPr>
      <p:pic>
        <p:nvPicPr>
          <p:cNvPr id="254" name="Google Shape;254;p43"/>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255" name="Google Shape;255;p43"/>
          <p:cNvSpPr txBox="1"/>
          <p:nvPr/>
        </p:nvSpPr>
        <p:spPr>
          <a:xfrm>
            <a:off x="1599500" y="1097700"/>
            <a:ext cx="66867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lt1"/>
                </a:solidFill>
                <a:latin typeface="Helvetica Neue"/>
                <a:ea typeface="Helvetica Neue"/>
                <a:cs typeface="Helvetica Neue"/>
                <a:sym typeface="Helvetica Neue"/>
              </a:rPr>
              <a:t>Working in the open</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chemeClr val="lt1"/>
              </a:solidFill>
              <a:latin typeface="Helvetica Neue"/>
              <a:ea typeface="Helvetica Neue"/>
              <a:cs typeface="Helvetica Neue"/>
              <a:sym typeface="Helvetica Neue"/>
            </a:endParaRPr>
          </a:p>
          <a:p>
            <a:pPr indent="-342900" lvl="0" marL="457200" rtl="0" algn="l">
              <a:spcBef>
                <a:spcPts val="0"/>
              </a:spcBef>
              <a:spcAft>
                <a:spcPts val="0"/>
              </a:spcAft>
              <a:buClr>
                <a:schemeClr val="lt1"/>
              </a:buClr>
              <a:buSzPts val="1800"/>
              <a:buFont typeface="Helvetica Neue"/>
              <a:buChar char="●"/>
            </a:pPr>
            <a:r>
              <a:rPr lang="en-GB" sz="1800">
                <a:solidFill>
                  <a:schemeClr val="lt1"/>
                </a:solidFill>
                <a:latin typeface="Helvetica Neue"/>
                <a:ea typeface="Helvetica Neue"/>
                <a:cs typeface="Helvetica Neue"/>
                <a:sym typeface="Helvetica Neue"/>
              </a:rPr>
              <a:t>Trusted committers expect to mentor you</a:t>
            </a:r>
            <a:endParaRPr sz="1800">
              <a:solidFill>
                <a:schemeClr val="lt1"/>
              </a:solidFill>
              <a:latin typeface="Helvetica Neue"/>
              <a:ea typeface="Helvetica Neue"/>
              <a:cs typeface="Helvetica Neue"/>
              <a:sym typeface="Helvetica Neue"/>
            </a:endParaRPr>
          </a:p>
        </p:txBody>
      </p:sp>
      <p:pic>
        <p:nvPicPr>
          <p:cNvPr id="256" name="Google Shape;256;p43"/>
          <p:cNvPicPr preferRelativeResize="0"/>
          <p:nvPr/>
        </p:nvPicPr>
        <p:blipFill>
          <a:blip r:embed="rId4">
            <a:alphaModFix/>
          </a:blip>
          <a:stretch>
            <a:fillRect/>
          </a:stretch>
        </p:blipFill>
        <p:spPr>
          <a:xfrm>
            <a:off x="6350075" y="1515650"/>
            <a:ext cx="1285875" cy="2990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260" name="Shape 260"/>
        <p:cNvGrpSpPr/>
        <p:nvPr/>
      </p:nvGrpSpPr>
      <p:grpSpPr>
        <a:xfrm>
          <a:off x="0" y="0"/>
          <a:ext cx="0" cy="0"/>
          <a:chOff x="0" y="0"/>
          <a:chExt cx="0" cy="0"/>
        </a:xfrm>
      </p:grpSpPr>
      <p:pic>
        <p:nvPicPr>
          <p:cNvPr id="261" name="Google Shape;261;p44"/>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262" name="Google Shape;262;p44"/>
          <p:cNvSpPr txBox="1"/>
          <p:nvPr/>
        </p:nvSpPr>
        <p:spPr>
          <a:xfrm>
            <a:off x="1599500" y="1097700"/>
            <a:ext cx="66867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lt1"/>
                </a:solidFill>
                <a:latin typeface="Helvetica Neue"/>
                <a:ea typeface="Helvetica Neue"/>
                <a:cs typeface="Helvetica Neue"/>
                <a:sym typeface="Helvetica Neue"/>
              </a:rPr>
              <a:t>Working in the open</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chemeClr val="lt1"/>
              </a:solidFill>
              <a:latin typeface="Helvetica Neue"/>
              <a:ea typeface="Helvetica Neue"/>
              <a:cs typeface="Helvetica Neue"/>
              <a:sym typeface="Helvetica Neue"/>
            </a:endParaRPr>
          </a:p>
          <a:p>
            <a:pPr indent="-342900" lvl="0" marL="457200" rtl="0" algn="l">
              <a:spcBef>
                <a:spcPts val="0"/>
              </a:spcBef>
              <a:spcAft>
                <a:spcPts val="0"/>
              </a:spcAft>
              <a:buClr>
                <a:schemeClr val="lt1"/>
              </a:buClr>
              <a:buSzPts val="1800"/>
              <a:buFont typeface="Helvetica Neue"/>
              <a:buChar char="●"/>
            </a:pPr>
            <a:r>
              <a:rPr lang="en-GB" sz="1800">
                <a:solidFill>
                  <a:schemeClr val="lt1"/>
                </a:solidFill>
                <a:latin typeface="Helvetica Neue"/>
                <a:ea typeface="Helvetica Neue"/>
                <a:cs typeface="Helvetica Neue"/>
                <a:sym typeface="Helvetica Neue"/>
              </a:rPr>
              <a:t>Trusted committers expect to mentor you.</a:t>
            </a:r>
            <a:endParaRPr sz="1800">
              <a:solidFill>
                <a:schemeClr val="lt1"/>
              </a:solidFill>
              <a:latin typeface="Helvetica Neue"/>
              <a:ea typeface="Helvetica Neue"/>
              <a:cs typeface="Helvetica Neue"/>
              <a:sym typeface="Helvetica Neue"/>
            </a:endParaRPr>
          </a:p>
          <a:p>
            <a:pPr indent="-342900" lvl="0" marL="457200" rtl="0" algn="l">
              <a:spcBef>
                <a:spcPts val="0"/>
              </a:spcBef>
              <a:spcAft>
                <a:spcPts val="0"/>
              </a:spcAft>
              <a:buClr>
                <a:schemeClr val="lt1"/>
              </a:buClr>
              <a:buSzPts val="1800"/>
              <a:buFont typeface="Helvetica Neue"/>
              <a:buChar char="●"/>
            </a:pPr>
            <a:r>
              <a:rPr lang="en-GB" sz="1800">
                <a:solidFill>
                  <a:schemeClr val="lt1"/>
                </a:solidFill>
                <a:latin typeface="Helvetica Neue"/>
                <a:ea typeface="Helvetica Neue"/>
                <a:cs typeface="Helvetica Neue"/>
                <a:sym typeface="Helvetica Neue"/>
              </a:rPr>
              <a:t>Possibility to unblock yourself.</a:t>
            </a:r>
            <a:endParaRPr sz="1800">
              <a:solidFill>
                <a:schemeClr val="lt1"/>
              </a:solidFill>
              <a:latin typeface="Helvetica Neue"/>
              <a:ea typeface="Helvetica Neue"/>
              <a:cs typeface="Helvetica Neue"/>
              <a:sym typeface="Helvetica Neue"/>
            </a:endParaRPr>
          </a:p>
        </p:txBody>
      </p:sp>
      <p:pic>
        <p:nvPicPr>
          <p:cNvPr id="263" name="Google Shape;263;p44"/>
          <p:cNvPicPr preferRelativeResize="0"/>
          <p:nvPr/>
        </p:nvPicPr>
        <p:blipFill>
          <a:blip r:embed="rId4">
            <a:alphaModFix/>
          </a:blip>
          <a:stretch>
            <a:fillRect/>
          </a:stretch>
        </p:blipFill>
        <p:spPr>
          <a:xfrm>
            <a:off x="6366950" y="2406925"/>
            <a:ext cx="1620775" cy="2057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267" name="Shape 267"/>
        <p:cNvGrpSpPr/>
        <p:nvPr/>
      </p:nvGrpSpPr>
      <p:grpSpPr>
        <a:xfrm>
          <a:off x="0" y="0"/>
          <a:ext cx="0" cy="0"/>
          <a:chOff x="0" y="0"/>
          <a:chExt cx="0" cy="0"/>
        </a:xfrm>
      </p:grpSpPr>
      <p:pic>
        <p:nvPicPr>
          <p:cNvPr id="268" name="Google Shape;268;p45"/>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269" name="Google Shape;269;p45"/>
          <p:cNvSpPr txBox="1"/>
          <p:nvPr/>
        </p:nvSpPr>
        <p:spPr>
          <a:xfrm>
            <a:off x="1599500" y="1097700"/>
            <a:ext cx="66867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lt1"/>
                </a:solidFill>
                <a:latin typeface="Helvetica Neue"/>
                <a:ea typeface="Helvetica Neue"/>
                <a:cs typeface="Helvetica Neue"/>
                <a:sym typeface="Helvetica Neue"/>
              </a:rPr>
              <a:t>Working in the open</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chemeClr val="lt1"/>
              </a:solidFill>
              <a:latin typeface="Helvetica Neue"/>
              <a:ea typeface="Helvetica Neue"/>
              <a:cs typeface="Helvetica Neue"/>
              <a:sym typeface="Helvetica Neue"/>
            </a:endParaRPr>
          </a:p>
          <a:p>
            <a:pPr indent="-342900" lvl="0" marL="457200" rtl="0" algn="l">
              <a:spcBef>
                <a:spcPts val="0"/>
              </a:spcBef>
              <a:spcAft>
                <a:spcPts val="0"/>
              </a:spcAft>
              <a:buClr>
                <a:schemeClr val="lt1"/>
              </a:buClr>
              <a:buSzPts val="1800"/>
              <a:buFont typeface="Helvetica Neue"/>
              <a:buChar char="●"/>
            </a:pPr>
            <a:r>
              <a:rPr lang="en-GB" sz="1800">
                <a:solidFill>
                  <a:schemeClr val="lt1"/>
                </a:solidFill>
                <a:latin typeface="Helvetica Neue"/>
                <a:ea typeface="Helvetica Neue"/>
                <a:cs typeface="Helvetica Neue"/>
                <a:sym typeface="Helvetica Neue"/>
              </a:rPr>
              <a:t>Trusted committers expect to mentor you.</a:t>
            </a:r>
            <a:endParaRPr sz="1800">
              <a:solidFill>
                <a:schemeClr val="lt1"/>
              </a:solidFill>
              <a:latin typeface="Helvetica Neue"/>
              <a:ea typeface="Helvetica Neue"/>
              <a:cs typeface="Helvetica Neue"/>
              <a:sym typeface="Helvetica Neue"/>
            </a:endParaRPr>
          </a:p>
          <a:p>
            <a:pPr indent="-342900" lvl="0" marL="457200" rtl="0" algn="l">
              <a:spcBef>
                <a:spcPts val="0"/>
              </a:spcBef>
              <a:spcAft>
                <a:spcPts val="0"/>
              </a:spcAft>
              <a:buClr>
                <a:schemeClr val="lt1"/>
              </a:buClr>
              <a:buSzPts val="1800"/>
              <a:buFont typeface="Helvetica Neue"/>
              <a:buChar char="●"/>
            </a:pPr>
            <a:r>
              <a:rPr lang="en-GB" sz="1800">
                <a:solidFill>
                  <a:schemeClr val="lt1"/>
                </a:solidFill>
                <a:latin typeface="Helvetica Neue"/>
                <a:ea typeface="Helvetica Neue"/>
                <a:cs typeface="Helvetica Neue"/>
                <a:sym typeface="Helvetica Neue"/>
              </a:rPr>
              <a:t>Possibility to unblock yourself.</a:t>
            </a:r>
            <a:endParaRPr sz="1800">
              <a:solidFill>
                <a:schemeClr val="lt1"/>
              </a:solidFill>
              <a:latin typeface="Helvetica Neue"/>
              <a:ea typeface="Helvetica Neue"/>
              <a:cs typeface="Helvetica Neue"/>
              <a:sym typeface="Helvetica Neue"/>
            </a:endParaRPr>
          </a:p>
          <a:p>
            <a:pPr indent="-342900" lvl="0" marL="457200" rtl="0" algn="l">
              <a:spcBef>
                <a:spcPts val="0"/>
              </a:spcBef>
              <a:spcAft>
                <a:spcPts val="0"/>
              </a:spcAft>
              <a:buClr>
                <a:schemeClr val="lt1"/>
              </a:buClr>
              <a:buSzPts val="1800"/>
              <a:buFont typeface="Helvetica Neue"/>
              <a:buChar char="●"/>
            </a:pPr>
            <a:r>
              <a:rPr lang="en-GB" sz="1800">
                <a:solidFill>
                  <a:schemeClr val="lt1"/>
                </a:solidFill>
                <a:latin typeface="Helvetica Neue"/>
                <a:ea typeface="Helvetica Neue"/>
                <a:cs typeface="Helvetica Neue"/>
                <a:sym typeface="Helvetica Neue"/>
              </a:rPr>
              <a:t>Use project channels.</a:t>
            </a:r>
            <a:endParaRPr sz="1800">
              <a:solidFill>
                <a:schemeClr val="lt1"/>
              </a:solidFill>
              <a:latin typeface="Helvetica Neue"/>
              <a:ea typeface="Helvetica Neue"/>
              <a:cs typeface="Helvetica Neue"/>
              <a:sym typeface="Helvetica Neue"/>
            </a:endParaRPr>
          </a:p>
        </p:txBody>
      </p:sp>
      <p:pic>
        <p:nvPicPr>
          <p:cNvPr id="270" name="Google Shape;270;p45"/>
          <p:cNvPicPr preferRelativeResize="0"/>
          <p:nvPr/>
        </p:nvPicPr>
        <p:blipFill>
          <a:blip r:embed="rId4">
            <a:alphaModFix/>
          </a:blip>
          <a:stretch>
            <a:fillRect/>
          </a:stretch>
        </p:blipFill>
        <p:spPr>
          <a:xfrm>
            <a:off x="5495025" y="2680300"/>
            <a:ext cx="2791175" cy="1566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274" name="Shape 274"/>
        <p:cNvGrpSpPr/>
        <p:nvPr/>
      </p:nvGrpSpPr>
      <p:grpSpPr>
        <a:xfrm>
          <a:off x="0" y="0"/>
          <a:ext cx="0" cy="0"/>
          <a:chOff x="0" y="0"/>
          <a:chExt cx="0" cy="0"/>
        </a:xfrm>
      </p:grpSpPr>
      <p:pic>
        <p:nvPicPr>
          <p:cNvPr id="275" name="Google Shape;275;p46"/>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276" name="Google Shape;276;p46"/>
          <p:cNvSpPr txBox="1"/>
          <p:nvPr/>
        </p:nvSpPr>
        <p:spPr>
          <a:xfrm>
            <a:off x="1599500" y="1097700"/>
            <a:ext cx="66867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lt1"/>
                </a:solidFill>
                <a:latin typeface="Helvetica Neue"/>
                <a:ea typeface="Helvetica Neue"/>
                <a:cs typeface="Helvetica Neue"/>
                <a:sym typeface="Helvetica Neue"/>
              </a:rPr>
              <a:t>Tests</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GB" sz="3000">
                <a:solidFill>
                  <a:schemeClr val="lt1"/>
                </a:solidFill>
                <a:latin typeface="Helvetica Neue"/>
                <a:ea typeface="Helvetica Neue"/>
                <a:cs typeface="Helvetica Neue"/>
                <a:sym typeface="Helvetica Neue"/>
              </a:rPr>
              <a:t>Automated validation</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GB" sz="3000">
                <a:solidFill>
                  <a:schemeClr val="lt1"/>
                </a:solidFill>
                <a:latin typeface="Helvetica Neue"/>
                <a:ea typeface="Helvetica Neue"/>
                <a:cs typeface="Helvetica Neue"/>
                <a:sym typeface="Helvetica Neue"/>
              </a:rPr>
              <a:t>Documentation</a:t>
            </a:r>
            <a:endParaRPr sz="3000">
              <a:solidFill>
                <a:schemeClr val="lt1"/>
              </a:solidFill>
              <a:latin typeface="Helvetica Neue"/>
              <a:ea typeface="Helvetica Neue"/>
              <a:cs typeface="Helvetica Neue"/>
              <a:sym typeface="Helvetica Neue"/>
            </a:endParaRPr>
          </a:p>
        </p:txBody>
      </p:sp>
      <p:pic>
        <p:nvPicPr>
          <p:cNvPr id="277" name="Google Shape;277;p46"/>
          <p:cNvPicPr preferRelativeResize="0"/>
          <p:nvPr/>
        </p:nvPicPr>
        <p:blipFill>
          <a:blip r:embed="rId4">
            <a:alphaModFix/>
          </a:blip>
          <a:stretch>
            <a:fillRect/>
          </a:stretch>
        </p:blipFill>
        <p:spPr>
          <a:xfrm>
            <a:off x="5410775" y="2244875"/>
            <a:ext cx="2139750" cy="1939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281" name="Shape 281"/>
        <p:cNvGrpSpPr/>
        <p:nvPr/>
      </p:nvGrpSpPr>
      <p:grpSpPr>
        <a:xfrm>
          <a:off x="0" y="0"/>
          <a:ext cx="0" cy="0"/>
          <a:chOff x="0" y="0"/>
          <a:chExt cx="0" cy="0"/>
        </a:xfrm>
      </p:grpSpPr>
      <p:pic>
        <p:nvPicPr>
          <p:cNvPr id="282" name="Google Shape;282;p47"/>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283" name="Google Shape;283;p47"/>
          <p:cNvSpPr txBox="1"/>
          <p:nvPr/>
        </p:nvSpPr>
        <p:spPr>
          <a:xfrm>
            <a:off x="1599500" y="1097700"/>
            <a:ext cx="66867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lt1"/>
                </a:solidFill>
                <a:latin typeface="Helvetica Neue"/>
                <a:ea typeface="Helvetica Neue"/>
                <a:cs typeface="Helvetica Neue"/>
                <a:sym typeface="Helvetica Neue"/>
              </a:rPr>
              <a:t>Nobody is perfect</a:t>
            </a:r>
            <a:endParaRPr sz="3000">
              <a:solidFill>
                <a:schemeClr val="lt1"/>
              </a:solidFill>
              <a:latin typeface="Helvetica Neue"/>
              <a:ea typeface="Helvetica Neue"/>
              <a:cs typeface="Helvetica Neue"/>
              <a:sym typeface="Helvetica Neue"/>
            </a:endParaRPr>
          </a:p>
        </p:txBody>
      </p:sp>
      <p:pic>
        <p:nvPicPr>
          <p:cNvPr id="284" name="Google Shape;284;p47"/>
          <p:cNvPicPr preferRelativeResize="0"/>
          <p:nvPr/>
        </p:nvPicPr>
        <p:blipFill>
          <a:blip r:embed="rId4">
            <a:alphaModFix/>
          </a:blip>
          <a:stretch>
            <a:fillRect/>
          </a:stretch>
        </p:blipFill>
        <p:spPr>
          <a:xfrm>
            <a:off x="5438025" y="2483700"/>
            <a:ext cx="2792775" cy="1695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288" name="Shape 288"/>
        <p:cNvGrpSpPr/>
        <p:nvPr/>
      </p:nvGrpSpPr>
      <p:grpSpPr>
        <a:xfrm>
          <a:off x="0" y="0"/>
          <a:ext cx="0" cy="0"/>
          <a:chOff x="0" y="0"/>
          <a:chExt cx="0" cy="0"/>
        </a:xfrm>
      </p:grpSpPr>
      <p:pic>
        <p:nvPicPr>
          <p:cNvPr id="289" name="Google Shape;289;p48"/>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290" name="Google Shape;290;p48"/>
          <p:cNvSpPr txBox="1"/>
          <p:nvPr/>
        </p:nvSpPr>
        <p:spPr>
          <a:xfrm>
            <a:off x="2248725" y="1213150"/>
            <a:ext cx="28404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latin typeface="Helvetica Neue"/>
                <a:ea typeface="Helvetica Neue"/>
                <a:cs typeface="Helvetica Neue"/>
                <a:sym typeface="Helvetica Neue"/>
              </a:rPr>
              <a:t>Benefits of contributing slides go here</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294" name="Shape 294"/>
        <p:cNvGrpSpPr/>
        <p:nvPr/>
      </p:nvGrpSpPr>
      <p:grpSpPr>
        <a:xfrm>
          <a:off x="0" y="0"/>
          <a:ext cx="0" cy="0"/>
          <a:chOff x="0" y="0"/>
          <a:chExt cx="0" cy="0"/>
        </a:xfrm>
      </p:grpSpPr>
      <p:pic>
        <p:nvPicPr>
          <p:cNvPr id="295" name="Google Shape;295;p49"/>
          <p:cNvPicPr preferRelativeResize="0"/>
          <p:nvPr/>
        </p:nvPicPr>
        <p:blipFill>
          <a:blip r:embed="rId3">
            <a:alphaModFix/>
          </a:blip>
          <a:stretch>
            <a:fillRect/>
          </a:stretch>
        </p:blipFill>
        <p:spPr>
          <a:xfrm>
            <a:off x="142550" y="4464050"/>
            <a:ext cx="2416875" cy="593500"/>
          </a:xfrm>
          <a:prstGeom prst="rect">
            <a:avLst/>
          </a:prstGeom>
          <a:noFill/>
          <a:ln>
            <a:noFill/>
          </a:ln>
        </p:spPr>
      </p:pic>
      <p:pic>
        <p:nvPicPr>
          <p:cNvPr id="296" name="Google Shape;296;p49"/>
          <p:cNvPicPr preferRelativeResize="0"/>
          <p:nvPr/>
        </p:nvPicPr>
        <p:blipFill>
          <a:blip r:embed="rId4">
            <a:alphaModFix/>
          </a:blip>
          <a:stretch>
            <a:fillRect/>
          </a:stretch>
        </p:blipFill>
        <p:spPr>
          <a:xfrm>
            <a:off x="5695775" y="2214525"/>
            <a:ext cx="1323975" cy="2095500"/>
          </a:xfrm>
          <a:prstGeom prst="rect">
            <a:avLst/>
          </a:prstGeom>
          <a:noFill/>
          <a:ln>
            <a:noFill/>
          </a:ln>
        </p:spPr>
      </p:pic>
      <p:sp>
        <p:nvSpPr>
          <p:cNvPr id="297" name="Google Shape;297;p49"/>
          <p:cNvSpPr txBox="1"/>
          <p:nvPr/>
        </p:nvSpPr>
        <p:spPr>
          <a:xfrm>
            <a:off x="1897450" y="1434850"/>
            <a:ext cx="45162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rgbClr val="FFFFFF"/>
              </a:solidFill>
              <a:latin typeface="Helvetica Neue"/>
              <a:ea typeface="Helvetica Neue"/>
              <a:cs typeface="Helvetica Neue"/>
              <a:sym typeface="Helvetica Neue"/>
            </a:endParaRPr>
          </a:p>
        </p:txBody>
      </p:sp>
      <p:sp>
        <p:nvSpPr>
          <p:cNvPr id="298" name="Google Shape;298;p49"/>
          <p:cNvSpPr txBox="1"/>
          <p:nvPr/>
        </p:nvSpPr>
        <p:spPr>
          <a:xfrm>
            <a:off x="1599500" y="1097700"/>
            <a:ext cx="66867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3000">
                <a:solidFill>
                  <a:schemeClr val="lt1"/>
                </a:solidFill>
                <a:latin typeface="Helvetica Neue"/>
                <a:ea typeface="Helvetica Neue"/>
                <a:cs typeface="Helvetica Neue"/>
                <a:sym typeface="Helvetica Neue"/>
              </a:rPr>
              <a:t>Individual motivation</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sz="3000">
              <a:solidFill>
                <a:schemeClr val="lt1"/>
              </a:solidFill>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302" name="Shape 302"/>
        <p:cNvGrpSpPr/>
        <p:nvPr/>
      </p:nvGrpSpPr>
      <p:grpSpPr>
        <a:xfrm>
          <a:off x="0" y="0"/>
          <a:ext cx="0" cy="0"/>
          <a:chOff x="0" y="0"/>
          <a:chExt cx="0" cy="0"/>
        </a:xfrm>
      </p:grpSpPr>
      <p:pic>
        <p:nvPicPr>
          <p:cNvPr id="303" name="Google Shape;303;p50"/>
          <p:cNvPicPr preferRelativeResize="0"/>
          <p:nvPr/>
        </p:nvPicPr>
        <p:blipFill>
          <a:blip r:embed="rId3">
            <a:alphaModFix/>
          </a:blip>
          <a:stretch>
            <a:fillRect/>
          </a:stretch>
        </p:blipFill>
        <p:spPr>
          <a:xfrm>
            <a:off x="142550" y="4464050"/>
            <a:ext cx="2416875" cy="593500"/>
          </a:xfrm>
          <a:prstGeom prst="rect">
            <a:avLst/>
          </a:prstGeom>
          <a:noFill/>
          <a:ln>
            <a:noFill/>
          </a:ln>
        </p:spPr>
      </p:pic>
      <p:pic>
        <p:nvPicPr>
          <p:cNvPr id="304" name="Google Shape;304;p50"/>
          <p:cNvPicPr preferRelativeResize="0"/>
          <p:nvPr/>
        </p:nvPicPr>
        <p:blipFill>
          <a:blip r:embed="rId4">
            <a:alphaModFix/>
          </a:blip>
          <a:stretch>
            <a:fillRect/>
          </a:stretch>
        </p:blipFill>
        <p:spPr>
          <a:xfrm>
            <a:off x="5695775" y="2214525"/>
            <a:ext cx="1323975" cy="2095500"/>
          </a:xfrm>
          <a:prstGeom prst="rect">
            <a:avLst/>
          </a:prstGeom>
          <a:noFill/>
          <a:ln>
            <a:noFill/>
          </a:ln>
        </p:spPr>
      </p:pic>
      <p:sp>
        <p:nvSpPr>
          <p:cNvPr id="305" name="Google Shape;305;p50"/>
          <p:cNvSpPr txBox="1"/>
          <p:nvPr/>
        </p:nvSpPr>
        <p:spPr>
          <a:xfrm>
            <a:off x="1897450" y="1434850"/>
            <a:ext cx="45162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Helvetica Neue"/>
                <a:ea typeface="Helvetica Neue"/>
                <a:cs typeface="Helvetica Neue"/>
                <a:sym typeface="Helvetica Neue"/>
              </a:rPr>
              <a:t>Individual motivation</a:t>
            </a:r>
            <a:endParaRPr sz="30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Mastery on technical level.</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Communication skills.</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Impact on reputation.</a:t>
            </a:r>
            <a:endParaRPr sz="1800">
              <a:solidFill>
                <a:srgbClr val="FFFFFF"/>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309" name="Shape 309"/>
        <p:cNvGrpSpPr/>
        <p:nvPr/>
      </p:nvGrpSpPr>
      <p:grpSpPr>
        <a:xfrm>
          <a:off x="0" y="0"/>
          <a:ext cx="0" cy="0"/>
          <a:chOff x="0" y="0"/>
          <a:chExt cx="0" cy="0"/>
        </a:xfrm>
      </p:grpSpPr>
      <p:pic>
        <p:nvPicPr>
          <p:cNvPr id="310" name="Google Shape;310;p51"/>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311" name="Google Shape;311;p51"/>
          <p:cNvSpPr txBox="1"/>
          <p:nvPr/>
        </p:nvSpPr>
        <p:spPr>
          <a:xfrm>
            <a:off x="1897450" y="1434850"/>
            <a:ext cx="45162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Helvetica Neue"/>
                <a:ea typeface="Helvetica Neue"/>
                <a:cs typeface="Helvetica Neue"/>
                <a:sym typeface="Helvetica Neue"/>
              </a:rPr>
              <a:t>Individual motivation</a:t>
            </a:r>
            <a:endParaRPr sz="30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Mastery on technical level.</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Communication skills.</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Impact on reputation.</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Have fun!</a:t>
            </a:r>
            <a:endParaRPr sz="1800">
              <a:solidFill>
                <a:srgbClr val="FFFFFF"/>
              </a:solidFill>
              <a:latin typeface="Helvetica Neue"/>
              <a:ea typeface="Helvetica Neue"/>
              <a:cs typeface="Helvetica Neue"/>
              <a:sym typeface="Helvetica Neue"/>
            </a:endParaRPr>
          </a:p>
        </p:txBody>
      </p:sp>
      <p:pic>
        <p:nvPicPr>
          <p:cNvPr id="312" name="Google Shape;312;p51"/>
          <p:cNvPicPr preferRelativeResize="0"/>
          <p:nvPr/>
        </p:nvPicPr>
        <p:blipFill>
          <a:blip r:embed="rId4">
            <a:alphaModFix/>
          </a:blip>
          <a:stretch>
            <a:fillRect/>
          </a:stretch>
        </p:blipFill>
        <p:spPr>
          <a:xfrm>
            <a:off x="5900075" y="2433375"/>
            <a:ext cx="1323975" cy="2095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42550" y="4464050"/>
            <a:ext cx="2416875" cy="593500"/>
          </a:xfrm>
          <a:prstGeom prst="rect">
            <a:avLst/>
          </a:prstGeom>
          <a:noFill/>
          <a:ln>
            <a:noFill/>
          </a:ln>
        </p:spPr>
      </p:pic>
      <p:pic>
        <p:nvPicPr>
          <p:cNvPr id="73" name="Google Shape;73;p16"/>
          <p:cNvPicPr preferRelativeResize="0"/>
          <p:nvPr/>
        </p:nvPicPr>
        <p:blipFill rotWithShape="1">
          <a:blip r:embed="rId4">
            <a:alphaModFix/>
          </a:blip>
          <a:srcRect b="0" l="13011" r="48380" t="54932"/>
          <a:stretch/>
        </p:blipFill>
        <p:spPr>
          <a:xfrm>
            <a:off x="977600" y="1599050"/>
            <a:ext cx="1655725" cy="1945400"/>
          </a:xfrm>
          <a:prstGeom prst="rect">
            <a:avLst/>
          </a:prstGeom>
          <a:noFill/>
          <a:ln>
            <a:noFill/>
          </a:ln>
        </p:spPr>
      </p:pic>
      <p:sp>
        <p:nvSpPr>
          <p:cNvPr id="74" name="Google Shape;74;p16"/>
          <p:cNvSpPr txBox="1"/>
          <p:nvPr/>
        </p:nvSpPr>
        <p:spPr>
          <a:xfrm>
            <a:off x="2564200" y="2195275"/>
            <a:ext cx="5573400" cy="6501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FFFFFF"/>
              </a:buClr>
              <a:buSzPts val="1400"/>
              <a:buFont typeface="Helvetica Neue"/>
              <a:buChar char="●"/>
            </a:pPr>
            <a:r>
              <a:rPr lang="en-GB">
                <a:solidFill>
                  <a:srgbClr val="FFFFFF"/>
                </a:solidFill>
                <a:latin typeface="Helvetica Neue"/>
                <a:ea typeface="Helvetica Neue"/>
                <a:cs typeface="Helvetica Neue"/>
                <a:sym typeface="Helvetica Neue"/>
              </a:rPr>
              <a:t>Contributors are the lifeblood of InnerSource. </a:t>
            </a:r>
            <a:endParaRPr>
              <a:solidFill>
                <a:srgbClr val="FFFFFF"/>
              </a:solidFill>
              <a:latin typeface="Helvetica Neue"/>
              <a:ea typeface="Helvetica Neue"/>
              <a:cs typeface="Helvetica Neue"/>
              <a:sym typeface="Helvetica Neue"/>
            </a:endParaRPr>
          </a:p>
          <a:p>
            <a:pPr indent="-317500" lvl="0" marL="457200" rtl="0" algn="l">
              <a:lnSpc>
                <a:spcPct val="200000"/>
              </a:lnSpc>
              <a:spcBef>
                <a:spcPts val="0"/>
              </a:spcBef>
              <a:spcAft>
                <a:spcPts val="0"/>
              </a:spcAft>
              <a:buClr>
                <a:srgbClr val="FFFFFF"/>
              </a:buClr>
              <a:buSzPts val="1400"/>
              <a:buFont typeface="Helvetica Neue"/>
              <a:buChar char="●"/>
            </a:pPr>
            <a:r>
              <a:rPr lang="en-GB">
                <a:solidFill>
                  <a:srgbClr val="FFFFFF"/>
                </a:solidFill>
                <a:latin typeface="Helvetica Neue"/>
                <a:ea typeface="Helvetica Neue"/>
                <a:cs typeface="Helvetica Neue"/>
                <a:sym typeface="Helvetica Neue"/>
              </a:rPr>
              <a:t>They bring contributions to host teams.</a:t>
            </a:r>
            <a:endParaRPr>
              <a:solidFill>
                <a:srgbClr val="FFFFFF"/>
              </a:solidFill>
              <a:latin typeface="Helvetica Neue"/>
              <a:ea typeface="Helvetica Neue"/>
              <a:cs typeface="Helvetica Neue"/>
              <a:sym typeface="Helvetica Neue"/>
            </a:endParaRPr>
          </a:p>
          <a:p>
            <a:pPr indent="-317500" lvl="0" marL="457200" rtl="0" algn="l">
              <a:lnSpc>
                <a:spcPct val="200000"/>
              </a:lnSpc>
              <a:spcBef>
                <a:spcPts val="0"/>
              </a:spcBef>
              <a:spcAft>
                <a:spcPts val="0"/>
              </a:spcAft>
              <a:buClr>
                <a:srgbClr val="FFFFFF"/>
              </a:buClr>
              <a:buSzPts val="1400"/>
              <a:buFont typeface="Helvetica Neue"/>
              <a:buChar char="●"/>
            </a:pPr>
            <a:r>
              <a:rPr lang="en-GB">
                <a:solidFill>
                  <a:srgbClr val="FFFFFF"/>
                </a:solidFill>
                <a:latin typeface="Helvetica Neue"/>
                <a:ea typeface="Helvetica Neue"/>
                <a:cs typeface="Helvetica Neue"/>
                <a:sym typeface="Helvetica Neue"/>
              </a:rPr>
              <a:t>These can be code, tests, documentation fixes, good issues, ...</a:t>
            </a:r>
            <a:endParaRPr>
              <a:solidFill>
                <a:srgbClr val="FFFFFF"/>
              </a:solidFill>
              <a:latin typeface="Helvetica Neue"/>
              <a:ea typeface="Helvetica Neue"/>
              <a:cs typeface="Helvetica Neue"/>
              <a:sym typeface="Helvetica Neu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316" name="Shape 316"/>
        <p:cNvGrpSpPr/>
        <p:nvPr/>
      </p:nvGrpSpPr>
      <p:grpSpPr>
        <a:xfrm>
          <a:off x="0" y="0"/>
          <a:ext cx="0" cy="0"/>
          <a:chOff x="0" y="0"/>
          <a:chExt cx="0" cy="0"/>
        </a:xfrm>
      </p:grpSpPr>
      <p:pic>
        <p:nvPicPr>
          <p:cNvPr id="317" name="Google Shape;317;p52"/>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318" name="Google Shape;318;p52"/>
          <p:cNvSpPr txBox="1"/>
          <p:nvPr/>
        </p:nvSpPr>
        <p:spPr>
          <a:xfrm>
            <a:off x="1897450" y="1434850"/>
            <a:ext cx="45162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Helvetica Neue"/>
                <a:ea typeface="Helvetica Neue"/>
                <a:cs typeface="Helvetica Neue"/>
                <a:sym typeface="Helvetica Neue"/>
              </a:rPr>
              <a:t>Team</a:t>
            </a:r>
            <a:r>
              <a:rPr lang="en-GB" sz="3000">
                <a:solidFill>
                  <a:srgbClr val="FFFFFF"/>
                </a:solidFill>
                <a:latin typeface="Helvetica Neue"/>
                <a:ea typeface="Helvetica Neue"/>
                <a:cs typeface="Helvetica Neue"/>
                <a:sym typeface="Helvetica Neue"/>
              </a:rPr>
              <a:t> motivation</a:t>
            </a:r>
            <a:endParaRPr sz="30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Build bridges.</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Learn from each other.</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Balance re-use.</a:t>
            </a:r>
            <a:endParaRPr sz="1800">
              <a:solidFill>
                <a:srgbClr val="FFFFFF"/>
              </a:solidFill>
              <a:latin typeface="Helvetica Neue"/>
              <a:ea typeface="Helvetica Neue"/>
              <a:cs typeface="Helvetica Neue"/>
              <a:sym typeface="Helvetica Neue"/>
            </a:endParaRPr>
          </a:p>
        </p:txBody>
      </p:sp>
      <p:pic>
        <p:nvPicPr>
          <p:cNvPr id="319" name="Google Shape;319;p52"/>
          <p:cNvPicPr preferRelativeResize="0"/>
          <p:nvPr/>
        </p:nvPicPr>
        <p:blipFill>
          <a:blip r:embed="rId4">
            <a:alphaModFix/>
          </a:blip>
          <a:stretch>
            <a:fillRect/>
          </a:stretch>
        </p:blipFill>
        <p:spPr>
          <a:xfrm>
            <a:off x="4939672" y="2526625"/>
            <a:ext cx="2836775" cy="1704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323" name="Shape 323"/>
        <p:cNvGrpSpPr/>
        <p:nvPr/>
      </p:nvGrpSpPr>
      <p:grpSpPr>
        <a:xfrm>
          <a:off x="0" y="0"/>
          <a:ext cx="0" cy="0"/>
          <a:chOff x="0" y="0"/>
          <a:chExt cx="0" cy="0"/>
        </a:xfrm>
      </p:grpSpPr>
      <p:pic>
        <p:nvPicPr>
          <p:cNvPr id="324" name="Google Shape;324;p53"/>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325" name="Google Shape;325;p53"/>
          <p:cNvSpPr txBox="1"/>
          <p:nvPr/>
        </p:nvSpPr>
        <p:spPr>
          <a:xfrm>
            <a:off x="1897450" y="1434850"/>
            <a:ext cx="45162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Helvetica Neue"/>
                <a:ea typeface="Helvetica Neue"/>
                <a:cs typeface="Helvetica Neue"/>
                <a:sym typeface="Helvetica Neue"/>
              </a:rPr>
              <a:t>Corporate</a:t>
            </a:r>
            <a:r>
              <a:rPr lang="en-GB" sz="3000">
                <a:solidFill>
                  <a:srgbClr val="FFFFFF"/>
                </a:solidFill>
                <a:latin typeface="Helvetica Neue"/>
                <a:ea typeface="Helvetica Neue"/>
                <a:cs typeface="Helvetica Neue"/>
                <a:sym typeface="Helvetica Neue"/>
              </a:rPr>
              <a:t> motivation</a:t>
            </a:r>
            <a:endParaRPr sz="30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Balance centralization and autonomy.</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Increase knowledge transfer.</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Better quality and security.</a:t>
            </a:r>
            <a:endParaRPr sz="1800">
              <a:solidFill>
                <a:srgbClr val="FFFFFF"/>
              </a:solidFill>
              <a:latin typeface="Helvetica Neue"/>
              <a:ea typeface="Helvetica Neue"/>
              <a:cs typeface="Helvetica Neue"/>
              <a:sym typeface="Helvetica Neue"/>
            </a:endParaRPr>
          </a:p>
          <a:p>
            <a:pPr indent="-342900" lvl="0" marL="457200" rtl="0" algn="l">
              <a:spcBef>
                <a:spcPts val="0"/>
              </a:spcBef>
              <a:spcAft>
                <a:spcPts val="0"/>
              </a:spcAft>
              <a:buClr>
                <a:srgbClr val="FFFFFF"/>
              </a:buClr>
              <a:buSzPts val="1800"/>
              <a:buFont typeface="Helvetica Neue"/>
              <a:buChar char="●"/>
            </a:pPr>
            <a:r>
              <a:rPr lang="en-GB" sz="1800">
                <a:solidFill>
                  <a:srgbClr val="FFFFFF"/>
                </a:solidFill>
                <a:latin typeface="Helvetica Neue"/>
                <a:ea typeface="Helvetica Neue"/>
                <a:cs typeface="Helvetica Neue"/>
                <a:sym typeface="Helvetica Neue"/>
              </a:rPr>
              <a:t>Integrate customers.</a:t>
            </a:r>
            <a:endParaRPr sz="1800">
              <a:solidFill>
                <a:srgbClr val="FFFFFF"/>
              </a:solidFill>
              <a:latin typeface="Helvetica Neue"/>
              <a:ea typeface="Helvetica Neue"/>
              <a:cs typeface="Helvetica Neue"/>
              <a:sym typeface="Helvetica Neue"/>
            </a:endParaRPr>
          </a:p>
        </p:txBody>
      </p:sp>
      <p:pic>
        <p:nvPicPr>
          <p:cNvPr id="326" name="Google Shape;326;p53"/>
          <p:cNvPicPr preferRelativeResize="0"/>
          <p:nvPr/>
        </p:nvPicPr>
        <p:blipFill>
          <a:blip r:embed="rId4">
            <a:alphaModFix/>
          </a:blip>
          <a:stretch>
            <a:fillRect/>
          </a:stretch>
        </p:blipFill>
        <p:spPr>
          <a:xfrm>
            <a:off x="5621776" y="2509175"/>
            <a:ext cx="2649575" cy="1917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330" name="Shape 330"/>
        <p:cNvGrpSpPr/>
        <p:nvPr/>
      </p:nvGrpSpPr>
      <p:grpSpPr>
        <a:xfrm>
          <a:off x="0" y="0"/>
          <a:ext cx="0" cy="0"/>
          <a:chOff x="0" y="0"/>
          <a:chExt cx="0" cy="0"/>
        </a:xfrm>
      </p:grpSpPr>
      <p:pic>
        <p:nvPicPr>
          <p:cNvPr id="331" name="Google Shape;331;p54"/>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332" name="Google Shape;332;p54"/>
          <p:cNvSpPr txBox="1"/>
          <p:nvPr/>
        </p:nvSpPr>
        <p:spPr>
          <a:xfrm>
            <a:off x="3101875" y="1459700"/>
            <a:ext cx="28404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For conclusion part: Overlay with links to further material.</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80" name="Google Shape;80;p17"/>
          <p:cNvSpPr txBox="1"/>
          <p:nvPr/>
        </p:nvSpPr>
        <p:spPr>
          <a:xfrm>
            <a:off x="2564200" y="2195275"/>
            <a:ext cx="5573400" cy="6501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FFFFFF"/>
              </a:buClr>
              <a:buSzPts val="1400"/>
              <a:buFont typeface="Helvetica Neue"/>
              <a:buChar char="●"/>
            </a:pPr>
            <a:r>
              <a:rPr lang="en-GB">
                <a:solidFill>
                  <a:srgbClr val="FFFFFF"/>
                </a:solidFill>
                <a:latin typeface="Helvetica Neue"/>
                <a:ea typeface="Helvetica Neue"/>
                <a:cs typeface="Helvetica Neue"/>
                <a:sym typeface="Helvetica Neue"/>
              </a:rPr>
              <a:t>A Trusted committer is your host in the host project.</a:t>
            </a:r>
            <a:endParaRPr>
              <a:solidFill>
                <a:srgbClr val="FFFFFF"/>
              </a:solidFill>
              <a:latin typeface="Helvetica Neue"/>
              <a:ea typeface="Helvetica Neue"/>
              <a:cs typeface="Helvetica Neue"/>
              <a:sym typeface="Helvetica Neue"/>
            </a:endParaRPr>
          </a:p>
          <a:p>
            <a:pPr indent="-317500" lvl="0" marL="457200" rtl="0" algn="l">
              <a:lnSpc>
                <a:spcPct val="200000"/>
              </a:lnSpc>
              <a:spcBef>
                <a:spcPts val="0"/>
              </a:spcBef>
              <a:spcAft>
                <a:spcPts val="0"/>
              </a:spcAft>
              <a:buClr>
                <a:srgbClr val="FFFFFF"/>
              </a:buClr>
              <a:buSzPts val="1400"/>
              <a:buFont typeface="Helvetica Neue"/>
              <a:buChar char="●"/>
            </a:pPr>
            <a:r>
              <a:rPr lang="en-GB">
                <a:solidFill>
                  <a:srgbClr val="FFFFFF"/>
                </a:solidFill>
                <a:latin typeface="Helvetica Neue"/>
                <a:ea typeface="Helvetica Neue"/>
                <a:cs typeface="Helvetica Neue"/>
                <a:sym typeface="Helvetica Neue"/>
              </a:rPr>
              <a:t>Will mentor you throughout the contribution process.</a:t>
            </a:r>
            <a:endParaRPr>
              <a:solidFill>
                <a:srgbClr val="FFFFFF"/>
              </a:solidFill>
              <a:latin typeface="Helvetica Neue"/>
              <a:ea typeface="Helvetica Neue"/>
              <a:cs typeface="Helvetica Neue"/>
              <a:sym typeface="Helvetica Neue"/>
            </a:endParaRPr>
          </a:p>
        </p:txBody>
      </p:sp>
      <p:pic>
        <p:nvPicPr>
          <p:cNvPr id="81" name="Google Shape;81;p17"/>
          <p:cNvPicPr preferRelativeResize="0"/>
          <p:nvPr/>
        </p:nvPicPr>
        <p:blipFill rotWithShape="1">
          <a:blip r:embed="rId4">
            <a:alphaModFix/>
          </a:blip>
          <a:srcRect b="54656" l="0" r="65537" t="0"/>
          <a:stretch/>
        </p:blipFill>
        <p:spPr>
          <a:xfrm>
            <a:off x="1086300" y="1593100"/>
            <a:ext cx="1477900" cy="195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87" name="Google Shape;87;p18"/>
          <p:cNvSpPr txBox="1"/>
          <p:nvPr/>
        </p:nvSpPr>
        <p:spPr>
          <a:xfrm>
            <a:off x="3383050" y="1921650"/>
            <a:ext cx="4731600" cy="6501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FFFFFF"/>
              </a:buClr>
              <a:buSzPts val="1400"/>
              <a:buFont typeface="Helvetica Neue"/>
              <a:buChar char="●"/>
            </a:pPr>
            <a:r>
              <a:rPr lang="en-GB">
                <a:solidFill>
                  <a:srgbClr val="FFFFFF"/>
                </a:solidFill>
                <a:latin typeface="Helvetica Neue"/>
                <a:ea typeface="Helvetica Neue"/>
                <a:cs typeface="Helvetica Neue"/>
                <a:sym typeface="Helvetica Neue"/>
              </a:rPr>
              <a:t>Product fit</a:t>
            </a:r>
            <a:endParaRPr>
              <a:solidFill>
                <a:srgbClr val="FFFFFF"/>
              </a:solidFill>
              <a:latin typeface="Helvetica Neue"/>
              <a:ea typeface="Helvetica Neue"/>
              <a:cs typeface="Helvetica Neue"/>
              <a:sym typeface="Helvetica Neue"/>
            </a:endParaRPr>
          </a:p>
          <a:p>
            <a:pPr indent="-317500" lvl="0" marL="457200" rtl="0" algn="l">
              <a:lnSpc>
                <a:spcPct val="200000"/>
              </a:lnSpc>
              <a:spcBef>
                <a:spcPts val="0"/>
              </a:spcBef>
              <a:spcAft>
                <a:spcPts val="0"/>
              </a:spcAft>
              <a:buClr>
                <a:srgbClr val="FFFFFF"/>
              </a:buClr>
              <a:buSzPts val="1400"/>
              <a:buFont typeface="Helvetica Neue"/>
              <a:buChar char="●"/>
            </a:pPr>
            <a:r>
              <a:rPr lang="en-GB">
                <a:solidFill>
                  <a:srgbClr val="FFFFFF"/>
                </a:solidFill>
                <a:latin typeface="Helvetica Neue"/>
                <a:ea typeface="Helvetica Neue"/>
                <a:cs typeface="Helvetica Neue"/>
                <a:sym typeface="Helvetica Neue"/>
              </a:rPr>
              <a:t>Road map fit</a:t>
            </a:r>
            <a:endParaRPr>
              <a:solidFill>
                <a:srgbClr val="FFFFFF"/>
              </a:solidFill>
              <a:latin typeface="Helvetica Neue"/>
              <a:ea typeface="Helvetica Neue"/>
              <a:cs typeface="Helvetica Neue"/>
              <a:sym typeface="Helvetica Neue"/>
            </a:endParaRPr>
          </a:p>
          <a:p>
            <a:pPr indent="-317500" lvl="0" marL="457200" rtl="0" algn="l">
              <a:lnSpc>
                <a:spcPct val="200000"/>
              </a:lnSpc>
              <a:spcBef>
                <a:spcPts val="0"/>
              </a:spcBef>
              <a:spcAft>
                <a:spcPts val="0"/>
              </a:spcAft>
              <a:buClr>
                <a:srgbClr val="FFFFFF"/>
              </a:buClr>
              <a:buSzPts val="1400"/>
              <a:buFont typeface="Helvetica Neue"/>
              <a:buChar char="●"/>
            </a:pPr>
            <a:r>
              <a:rPr lang="en-GB">
                <a:solidFill>
                  <a:srgbClr val="FFFFFF"/>
                </a:solidFill>
                <a:latin typeface="Helvetica Neue"/>
                <a:ea typeface="Helvetica Neue"/>
                <a:cs typeface="Helvetica Neue"/>
                <a:sym typeface="Helvetica Neue"/>
              </a:rPr>
              <a:t>UI/ UX consistency</a:t>
            </a:r>
            <a:endParaRPr>
              <a:solidFill>
                <a:srgbClr val="FFFFFF"/>
              </a:solidFill>
              <a:latin typeface="Helvetica Neue"/>
              <a:ea typeface="Helvetica Neue"/>
              <a:cs typeface="Helvetica Neue"/>
              <a:sym typeface="Helvetica Neue"/>
            </a:endParaRPr>
          </a:p>
        </p:txBody>
      </p:sp>
      <p:pic>
        <p:nvPicPr>
          <p:cNvPr id="88" name="Google Shape;88;p18"/>
          <p:cNvPicPr preferRelativeResize="0"/>
          <p:nvPr/>
        </p:nvPicPr>
        <p:blipFill rotWithShape="1">
          <a:blip r:embed="rId4">
            <a:alphaModFix/>
          </a:blip>
          <a:srcRect b="30684" l="64670" r="0" t="23145"/>
          <a:stretch/>
        </p:blipFill>
        <p:spPr>
          <a:xfrm>
            <a:off x="1044350" y="1575250"/>
            <a:ext cx="1515075" cy="1992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94" name="Google Shape;94;p19"/>
          <p:cNvSpPr txBox="1"/>
          <p:nvPr/>
        </p:nvSpPr>
        <p:spPr>
          <a:xfrm>
            <a:off x="2196500" y="1925550"/>
            <a:ext cx="5573400" cy="6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Needs link overlay to following five video sections</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100" name="Google Shape;100;p20"/>
          <p:cNvSpPr txBox="1"/>
          <p:nvPr/>
        </p:nvSpPr>
        <p:spPr>
          <a:xfrm>
            <a:off x="2248725" y="1213150"/>
            <a:ext cx="49212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FFFFFF"/>
                </a:solidFill>
                <a:latin typeface="Helvetica Neue"/>
                <a:ea typeface="Helvetica Neue"/>
                <a:cs typeface="Helvetica Neue"/>
                <a:sym typeface="Helvetica Neue"/>
              </a:rPr>
              <a:t>Becoming an InnerSource Contributor</a:t>
            </a:r>
            <a:endParaRPr b="1" sz="2400">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gs>
            <a:gs pos="100000">
              <a:srgbClr val="073763"/>
            </a:gs>
          </a:gsLst>
          <a:lin ang="5400012" scaled="0"/>
        </a:gradFill>
      </p:bgPr>
    </p:bg>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142550" y="4464050"/>
            <a:ext cx="2416875" cy="593500"/>
          </a:xfrm>
          <a:prstGeom prst="rect">
            <a:avLst/>
          </a:prstGeom>
          <a:noFill/>
          <a:ln>
            <a:noFill/>
          </a:ln>
        </p:spPr>
      </p:pic>
      <p:sp>
        <p:nvSpPr>
          <p:cNvPr id="106" name="Google Shape;106;p21"/>
          <p:cNvSpPr txBox="1"/>
          <p:nvPr/>
        </p:nvSpPr>
        <p:spPr>
          <a:xfrm>
            <a:off x="1458375" y="925200"/>
            <a:ext cx="39360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Helvetica Neue"/>
                <a:ea typeface="Helvetica Neue"/>
                <a:cs typeface="Helvetica Neue"/>
                <a:sym typeface="Helvetica Neue"/>
              </a:rPr>
              <a:t>"Gaining by sharing."</a:t>
            </a:r>
            <a:r>
              <a:rPr lang="en-GB" sz="2400">
                <a:solidFill>
                  <a:srgbClr val="FFFFFF"/>
                </a:solidFill>
                <a:latin typeface="Helvetica Neue"/>
                <a:ea typeface="Helvetica Neue"/>
                <a:cs typeface="Helvetica Neue"/>
                <a:sym typeface="Helvetica Neue"/>
              </a:rPr>
              <a:t> </a:t>
            </a:r>
            <a:r>
              <a:rPr lang="en-GB">
                <a:solidFill>
                  <a:srgbClr val="FFFFFF"/>
                </a:solidFill>
                <a:latin typeface="Helvetica Neue"/>
                <a:ea typeface="Helvetica Neue"/>
                <a:cs typeface="Helvetica Neue"/>
                <a:sym typeface="Helvetica Neue"/>
              </a:rPr>
              <a:t>(</a:t>
            </a:r>
            <a:r>
              <a:rPr lang="en-GB">
                <a:solidFill>
                  <a:srgbClr val="FFFFFF"/>
                </a:solidFill>
                <a:latin typeface="Helvetica Neue"/>
                <a:ea typeface="Helvetica Neue"/>
                <a:cs typeface="Helvetica Neue"/>
                <a:sym typeface="Helvetica Neue"/>
              </a:rPr>
              <a:t>Niels Basjes)</a:t>
            </a:r>
            <a:endParaRPr>
              <a:solidFill>
                <a:srgbClr val="FFFFFF"/>
              </a:solidFill>
              <a:latin typeface="Helvetica Neue"/>
              <a:ea typeface="Helvetica Neue"/>
              <a:cs typeface="Helvetica Neue"/>
              <a:sym typeface="Helvetica Neue"/>
            </a:endParaRPr>
          </a:p>
        </p:txBody>
      </p:sp>
      <p:pic>
        <p:nvPicPr>
          <p:cNvPr id="107" name="Google Shape;107;p21"/>
          <p:cNvPicPr preferRelativeResize="0"/>
          <p:nvPr/>
        </p:nvPicPr>
        <p:blipFill>
          <a:blip r:embed="rId4">
            <a:alphaModFix/>
          </a:blip>
          <a:stretch>
            <a:fillRect/>
          </a:stretch>
        </p:blipFill>
        <p:spPr>
          <a:xfrm>
            <a:off x="4139900" y="1955300"/>
            <a:ext cx="2887199" cy="191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