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525923AE-6B28-498D-90E6-3A830E7CC514}"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8" name="PlaceHolder 2"/>
          <p:cNvSpPr>
            <a:spLocks noGrp="1"/>
          </p:cNvSpPr>
          <p:nvPr>
            <p:ph/>
          </p:nvPr>
        </p:nvSpPr>
        <p:spPr>
          <a:xfrm>
            <a:off x="360000" y="1080000"/>
            <a:ext cx="9359640" cy="171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 name="PlaceHolder 3"/>
          <p:cNvSpPr>
            <a:spLocks noGrp="1"/>
          </p:cNvSpPr>
          <p:nvPr>
            <p:ph/>
          </p:nvPr>
        </p:nvSpPr>
        <p:spPr>
          <a:xfrm>
            <a:off x="360000" y="2960280"/>
            <a:ext cx="9359640" cy="171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1FB02B8-D301-4029-AF57-16ADDACDEE81}"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1"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 name="PlaceHolder 5"/>
          <p:cNvSpPr>
            <a:spLocks noGrp="1"/>
          </p:cNvSpPr>
          <p:nvPr>
            <p:ph/>
          </p:nvPr>
        </p:nvSpPr>
        <p:spPr>
          <a:xfrm>
            <a:off x="5155920" y="2960280"/>
            <a:ext cx="4567320" cy="171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EE7E83E8-FC1F-4ADE-97EC-4D8C746A7AE6}"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6" name="PlaceHolder 2"/>
          <p:cNvSpPr>
            <a:spLocks noGrp="1"/>
          </p:cNvSpPr>
          <p:nvPr>
            <p:ph/>
          </p:nvPr>
        </p:nvSpPr>
        <p:spPr>
          <a:xfrm>
            <a:off x="360000" y="1080000"/>
            <a:ext cx="3013560" cy="171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3"/>
          <p:cNvSpPr>
            <a:spLocks noGrp="1"/>
          </p:cNvSpPr>
          <p:nvPr>
            <p:ph/>
          </p:nvPr>
        </p:nvSpPr>
        <p:spPr>
          <a:xfrm>
            <a:off x="3524760" y="1080000"/>
            <a:ext cx="3013560" cy="171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4"/>
          <p:cNvSpPr>
            <a:spLocks noGrp="1"/>
          </p:cNvSpPr>
          <p:nvPr>
            <p:ph/>
          </p:nvPr>
        </p:nvSpPr>
        <p:spPr>
          <a:xfrm>
            <a:off x="6689160" y="1080000"/>
            <a:ext cx="3013560" cy="171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5"/>
          <p:cNvSpPr>
            <a:spLocks noGrp="1"/>
          </p:cNvSpPr>
          <p:nvPr>
            <p:ph/>
          </p:nvPr>
        </p:nvSpPr>
        <p:spPr>
          <a:xfrm>
            <a:off x="360000" y="2960280"/>
            <a:ext cx="3013560" cy="171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6"/>
          <p:cNvSpPr>
            <a:spLocks noGrp="1"/>
          </p:cNvSpPr>
          <p:nvPr>
            <p:ph/>
          </p:nvPr>
        </p:nvSpPr>
        <p:spPr>
          <a:xfrm>
            <a:off x="3524760" y="2960280"/>
            <a:ext cx="3013560" cy="171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 name="PlaceHolder 7"/>
          <p:cNvSpPr>
            <a:spLocks noGrp="1"/>
          </p:cNvSpPr>
          <p:nvPr>
            <p:ph/>
          </p:nvPr>
        </p:nvSpPr>
        <p:spPr>
          <a:xfrm>
            <a:off x="6689160" y="2960280"/>
            <a:ext cx="3013560" cy="171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1782C7F6-5944-4EC5-A791-FBAAEACBCA37}"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1A00BA5F-1039-4BB1-A1D2-660A7D46C997}"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0" name="PlaceHolder 2"/>
          <p:cNvSpPr>
            <a:spLocks noGrp="1"/>
          </p:cNvSpPr>
          <p:nvPr>
            <p:ph type="subTitle"/>
          </p:nvPr>
        </p:nvSpPr>
        <p:spPr>
          <a:xfrm>
            <a:off x="360000" y="1080000"/>
            <a:ext cx="9359640" cy="35996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4181891-7085-45A4-B69A-F018009B615C}"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2" name="PlaceHolder 2"/>
          <p:cNvSpPr>
            <a:spLocks noGrp="1"/>
          </p:cNvSpPr>
          <p:nvPr>
            <p:ph/>
          </p:nvPr>
        </p:nvSpPr>
        <p:spPr>
          <a:xfrm>
            <a:off x="360000" y="1080000"/>
            <a:ext cx="9359640" cy="35996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30DF6C7-86F5-4FB3-A35A-1BDF9538BA58}"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4"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5"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0242456A-76F1-4A87-97DB-5BF9C063A589}"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9A37CC54-0059-4417-A119-5874E94A2C2D}"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360000" y="180000"/>
            <a:ext cx="9359640" cy="22158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AAF029A-CF99-4722-B571-CF7F229166E4}"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9"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0"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00869EF-A654-49DC-A17B-54038A87F1EF}"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 name="PlaceHolder 2"/>
          <p:cNvSpPr>
            <a:spLocks noGrp="1"/>
          </p:cNvSpPr>
          <p:nvPr>
            <p:ph type="subTitle"/>
          </p:nvPr>
        </p:nvSpPr>
        <p:spPr>
          <a:xfrm>
            <a:off x="360000" y="1080000"/>
            <a:ext cx="9359640" cy="35996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B34EC1E-2573-49E8-8E4F-BB59B30E68AF}"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3"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4"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 name="PlaceHolder 4"/>
          <p:cNvSpPr>
            <a:spLocks noGrp="1"/>
          </p:cNvSpPr>
          <p:nvPr>
            <p:ph/>
          </p:nvPr>
        </p:nvSpPr>
        <p:spPr>
          <a:xfrm>
            <a:off x="5155920" y="2960280"/>
            <a:ext cx="4567320" cy="171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E4E30E6-E937-4C7E-A103-BDB285D5A26A}"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7"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8"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 name="PlaceHolder 4"/>
          <p:cNvSpPr>
            <a:spLocks noGrp="1"/>
          </p:cNvSpPr>
          <p:nvPr>
            <p:ph/>
          </p:nvPr>
        </p:nvSpPr>
        <p:spPr>
          <a:xfrm>
            <a:off x="360000" y="2960280"/>
            <a:ext cx="9359640" cy="171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799FF77-492E-407A-B99B-85480145DE3C}"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1" name="PlaceHolder 2"/>
          <p:cNvSpPr>
            <a:spLocks noGrp="1"/>
          </p:cNvSpPr>
          <p:nvPr>
            <p:ph/>
          </p:nvPr>
        </p:nvSpPr>
        <p:spPr>
          <a:xfrm>
            <a:off x="360000" y="1080000"/>
            <a:ext cx="9359640" cy="171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2" name="PlaceHolder 3"/>
          <p:cNvSpPr>
            <a:spLocks noGrp="1"/>
          </p:cNvSpPr>
          <p:nvPr>
            <p:ph/>
          </p:nvPr>
        </p:nvSpPr>
        <p:spPr>
          <a:xfrm>
            <a:off x="360000" y="2960280"/>
            <a:ext cx="9359640" cy="171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0D892B20-75C4-4D77-9874-BCCFB01813EC}"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4"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5"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6"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5"/>
          <p:cNvSpPr>
            <a:spLocks noGrp="1"/>
          </p:cNvSpPr>
          <p:nvPr>
            <p:ph/>
          </p:nvPr>
        </p:nvSpPr>
        <p:spPr>
          <a:xfrm>
            <a:off x="5155920" y="2960280"/>
            <a:ext cx="4567320" cy="171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54B9A040-E708-4BB2-94AE-013E1AF812AC}"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9" name="PlaceHolder 2"/>
          <p:cNvSpPr>
            <a:spLocks noGrp="1"/>
          </p:cNvSpPr>
          <p:nvPr>
            <p:ph/>
          </p:nvPr>
        </p:nvSpPr>
        <p:spPr>
          <a:xfrm>
            <a:off x="360000" y="1080000"/>
            <a:ext cx="3013560" cy="171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 name="PlaceHolder 3"/>
          <p:cNvSpPr>
            <a:spLocks noGrp="1"/>
          </p:cNvSpPr>
          <p:nvPr>
            <p:ph/>
          </p:nvPr>
        </p:nvSpPr>
        <p:spPr>
          <a:xfrm>
            <a:off x="3524760" y="1080000"/>
            <a:ext cx="3013560" cy="171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4"/>
          <p:cNvSpPr>
            <a:spLocks noGrp="1"/>
          </p:cNvSpPr>
          <p:nvPr>
            <p:ph/>
          </p:nvPr>
        </p:nvSpPr>
        <p:spPr>
          <a:xfrm>
            <a:off x="6689160" y="1080000"/>
            <a:ext cx="3013560" cy="171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2" name="PlaceHolder 5"/>
          <p:cNvSpPr>
            <a:spLocks noGrp="1"/>
          </p:cNvSpPr>
          <p:nvPr>
            <p:ph/>
          </p:nvPr>
        </p:nvSpPr>
        <p:spPr>
          <a:xfrm>
            <a:off x="360000" y="2960280"/>
            <a:ext cx="3013560" cy="171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3" name="PlaceHolder 6"/>
          <p:cNvSpPr>
            <a:spLocks noGrp="1"/>
          </p:cNvSpPr>
          <p:nvPr>
            <p:ph/>
          </p:nvPr>
        </p:nvSpPr>
        <p:spPr>
          <a:xfrm>
            <a:off x="3524760" y="2960280"/>
            <a:ext cx="3013560" cy="171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4" name="PlaceHolder 7"/>
          <p:cNvSpPr>
            <a:spLocks noGrp="1"/>
          </p:cNvSpPr>
          <p:nvPr>
            <p:ph/>
          </p:nvPr>
        </p:nvSpPr>
        <p:spPr>
          <a:xfrm>
            <a:off x="6689160" y="2960280"/>
            <a:ext cx="3013560" cy="171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C5207F2D-C71A-4E0E-A0CD-841FD1154A32}"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 name="PlaceHolder 2"/>
          <p:cNvSpPr>
            <a:spLocks noGrp="1"/>
          </p:cNvSpPr>
          <p:nvPr>
            <p:ph/>
          </p:nvPr>
        </p:nvSpPr>
        <p:spPr>
          <a:xfrm>
            <a:off x="360000" y="1080000"/>
            <a:ext cx="9359640" cy="35996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49540AE-36A2-46C2-BFD3-A2EC23149786}"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125C215-6022-46F9-BE3E-E20B72F7B34A}"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6D0310E-4164-48A1-93A9-BBA4F555722C}"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360000" y="180000"/>
            <a:ext cx="9359640" cy="22158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052C2AE-31C8-4B44-BF15-D31FD8BF6030}"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EE2AEAC-338E-42F5-89AB-E7B913D516F8}"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 name="PlaceHolder 4"/>
          <p:cNvSpPr>
            <a:spLocks noGrp="1"/>
          </p:cNvSpPr>
          <p:nvPr>
            <p:ph/>
          </p:nvPr>
        </p:nvSpPr>
        <p:spPr>
          <a:xfrm>
            <a:off x="5155920" y="2960280"/>
            <a:ext cx="4567320" cy="171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CFABA0E-0AAA-46DF-8717-B6BE4A2A52C8}"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 name="PlaceHolder 4"/>
          <p:cNvSpPr>
            <a:spLocks noGrp="1"/>
          </p:cNvSpPr>
          <p:nvPr>
            <p:ph/>
          </p:nvPr>
        </p:nvSpPr>
        <p:spPr>
          <a:xfrm>
            <a:off x="360000" y="2960280"/>
            <a:ext cx="9359640" cy="171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79DA496-3A30-4CEA-B997-9EFE3A53FFE0}"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flipH="1" flipV="1">
            <a:off x="-720" y="4499280"/>
            <a:ext cx="10079640" cy="1169640"/>
          </a:xfrm>
          <a:prstGeom prst="flowChartDocument">
            <a:avLst/>
          </a:prstGeom>
          <a:gradFill rotWithShape="0">
            <a:gsLst>
              <a:gs pos="0">
                <a:srgbClr val="77caee"/>
              </a:gs>
              <a:gs pos="100000">
                <a:srgbClr val="009bdd"/>
              </a:gs>
            </a:gsLst>
            <a:lin ang="0"/>
          </a:gradFill>
          <a:ln w="18000">
            <a:noFill/>
          </a:ln>
          <a:effectLst>
            <a:outerShdw blurRad="0" dir="5400000" dist="10800" rotWithShape="0">
              <a:srgbClr val="009bdd"/>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1"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 name="PlaceHolder 2"/>
          <p:cNvSpPr>
            <a:spLocks noGrp="1"/>
          </p:cNvSpPr>
          <p:nvPr>
            <p:ph type="ftr" idx="1"/>
          </p:nvPr>
        </p:nvSpPr>
        <p:spPr>
          <a:xfrm>
            <a:off x="3420000" y="5220000"/>
            <a:ext cx="3239640" cy="35964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ffffff"/>
                </a:solidFill>
                <a:latin typeface="Arial"/>
              </a:defRPr>
            </a:lvl1pPr>
          </a:lstStyle>
          <a:p>
            <a:pPr indent="0" algn="ctr">
              <a:lnSpc>
                <a:spcPct val="100000"/>
              </a:lnSpc>
              <a:buNone/>
              <a:tabLst>
                <a:tab algn="l" pos="0"/>
              </a:tabLst>
            </a:pPr>
            <a:r>
              <a:rPr b="0" lang="en-US" sz="1400" spc="-1" strike="noStrike">
                <a:solidFill>
                  <a:srgbClr val="ffffff"/>
                </a:solidFill>
                <a:latin typeface="Arial"/>
              </a:rPr>
              <a:t> </a:t>
            </a:r>
            <a:endParaRPr b="0" lang="en-US" sz="1400" spc="-1" strike="noStrike">
              <a:solidFill>
                <a:srgbClr val="000000"/>
              </a:solidFill>
              <a:latin typeface="Times New Roman"/>
            </a:endParaRPr>
          </a:p>
        </p:txBody>
      </p:sp>
      <p:sp>
        <p:nvSpPr>
          <p:cNvPr id="3" name="PlaceHolder 3"/>
          <p:cNvSpPr>
            <a:spLocks noGrp="1"/>
          </p:cNvSpPr>
          <p:nvPr>
            <p:ph type="sldNum" idx="2"/>
          </p:nvPr>
        </p:nvSpPr>
        <p:spPr>
          <a:xfrm>
            <a:off x="7380000" y="5220000"/>
            <a:ext cx="2339640" cy="35964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ffffff"/>
                </a:solidFill>
                <a:latin typeface="Arial"/>
              </a:defRPr>
            </a:lvl1pPr>
          </a:lstStyle>
          <a:p>
            <a:pPr indent="0" algn="r">
              <a:lnSpc>
                <a:spcPct val="100000"/>
              </a:lnSpc>
              <a:buNone/>
              <a:tabLst>
                <a:tab algn="l" pos="0"/>
              </a:tabLst>
            </a:pPr>
            <a:fld id="{55CBE8B0-EE78-4374-A249-FA1D71B92006}" type="slidenum">
              <a:rPr b="0" lang="en-US" sz="1400" spc="-1" strike="noStrike">
                <a:solidFill>
                  <a:srgbClr val="ffffff"/>
                </a:solidFill>
                <a:latin typeface="Arial"/>
              </a:rPr>
              <a:t>11</a:t>
            </a:fld>
            <a:endParaRPr b="0" lang="en-US" sz="1400" spc="-1" strike="noStrike">
              <a:solidFill>
                <a:srgbClr val="000000"/>
              </a:solidFill>
              <a:latin typeface="Times New Roman"/>
            </a:endParaRPr>
          </a:p>
        </p:txBody>
      </p:sp>
      <p:sp>
        <p:nvSpPr>
          <p:cNvPr id="4" name="PlaceHolder 4"/>
          <p:cNvSpPr>
            <a:spLocks noGrp="1"/>
          </p:cNvSpPr>
          <p:nvPr>
            <p:ph type="dt" idx="3"/>
          </p:nvPr>
        </p:nvSpPr>
        <p:spPr>
          <a:xfrm>
            <a:off x="360000" y="5220000"/>
            <a:ext cx="2339640" cy="35964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02/09/2023</a:t>
            </a:r>
            <a:endParaRPr b="0" lang="en-US" sz="1400" spc="-1" strike="noStrike">
              <a:solidFill>
                <a:srgbClr val="000000"/>
              </a:solidFill>
              <a:latin typeface="Times New Roman"/>
            </a:endParaRPr>
          </a:p>
        </p:txBody>
      </p:sp>
      <p:sp>
        <p:nvSpPr>
          <p:cNvPr id="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0"/>
            <a:ext cx="10076400" cy="71964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43" name=""/>
          <p:cNvSpPr/>
          <p:nvPr/>
        </p:nvSpPr>
        <p:spPr>
          <a:xfrm>
            <a:off x="3240" y="5040000"/>
            <a:ext cx="10076400" cy="63108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44"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5" name="PlaceHolder 2"/>
          <p:cNvSpPr>
            <a:spLocks noGrp="1"/>
          </p:cNvSpPr>
          <p:nvPr>
            <p:ph type="body"/>
          </p:nvPr>
        </p:nvSpPr>
        <p:spPr>
          <a:xfrm>
            <a:off x="360000" y="1080000"/>
            <a:ext cx="9359640" cy="3599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6" name="PlaceHolder 3"/>
          <p:cNvSpPr>
            <a:spLocks noGrp="1"/>
          </p:cNvSpPr>
          <p:nvPr>
            <p:ph type="ftr" idx="4"/>
          </p:nvPr>
        </p:nvSpPr>
        <p:spPr>
          <a:xfrm>
            <a:off x="3420000" y="5220000"/>
            <a:ext cx="3239640" cy="35964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ffffff"/>
                </a:solidFill>
                <a:latin typeface="Arial"/>
              </a:defRPr>
            </a:lvl1pPr>
          </a:lstStyle>
          <a:p>
            <a:pPr indent="0" algn="ctr">
              <a:lnSpc>
                <a:spcPct val="100000"/>
              </a:lnSpc>
              <a:buNone/>
              <a:tabLst>
                <a:tab algn="l" pos="0"/>
              </a:tabLst>
            </a:pPr>
            <a:r>
              <a:rPr b="0" lang="en-US" sz="1400" spc="-1" strike="noStrike">
                <a:solidFill>
                  <a:srgbClr val="ffffff"/>
                </a:solidFill>
                <a:latin typeface="Arial"/>
              </a:rPr>
              <a:t>&lt;footer&gt;</a:t>
            </a:r>
            <a:endParaRPr b="0" lang="en-US" sz="1400" spc="-1" strike="noStrike">
              <a:solidFill>
                <a:srgbClr val="000000"/>
              </a:solidFill>
              <a:latin typeface="Times New Roman"/>
            </a:endParaRPr>
          </a:p>
        </p:txBody>
      </p:sp>
      <p:sp>
        <p:nvSpPr>
          <p:cNvPr id="47" name="PlaceHolder 4"/>
          <p:cNvSpPr>
            <a:spLocks noGrp="1"/>
          </p:cNvSpPr>
          <p:nvPr>
            <p:ph type="sldNum" idx="5"/>
          </p:nvPr>
        </p:nvSpPr>
        <p:spPr>
          <a:xfrm>
            <a:off x="7380000" y="5220000"/>
            <a:ext cx="2339640" cy="35964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ffffff"/>
                </a:solidFill>
                <a:latin typeface="Arial"/>
              </a:defRPr>
            </a:lvl1pPr>
          </a:lstStyle>
          <a:p>
            <a:pPr indent="0" algn="r">
              <a:lnSpc>
                <a:spcPct val="100000"/>
              </a:lnSpc>
              <a:buNone/>
              <a:tabLst>
                <a:tab algn="l" pos="0"/>
              </a:tabLst>
            </a:pPr>
            <a:fld id="{5E0CFD8B-47EE-40BA-B9A3-8C7D52BBACC1}" type="slidenum">
              <a:rPr b="0" lang="en-US" sz="1400" spc="-1" strike="noStrike">
                <a:solidFill>
                  <a:srgbClr val="ffffff"/>
                </a:solidFill>
                <a:latin typeface="Arial"/>
              </a:rPr>
              <a:t>&lt;number&gt;</a:t>
            </a:fld>
            <a:endParaRPr b="0" lang="en-US" sz="1400" spc="-1" strike="noStrike">
              <a:solidFill>
                <a:srgbClr val="000000"/>
              </a:solidFill>
              <a:latin typeface="Times New Roman"/>
            </a:endParaRPr>
          </a:p>
        </p:txBody>
      </p:sp>
      <p:sp>
        <p:nvSpPr>
          <p:cNvPr id="48" name="PlaceHolder 5"/>
          <p:cNvSpPr>
            <a:spLocks noGrp="1"/>
          </p:cNvSpPr>
          <p:nvPr>
            <p:ph type="dt" idx="6"/>
          </p:nvPr>
        </p:nvSpPr>
        <p:spPr>
          <a:xfrm>
            <a:off x="360000" y="5220000"/>
            <a:ext cx="2339640" cy="35964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indent="0" algn="ctr">
              <a:lnSpc>
                <a:spcPct val="100000"/>
              </a:lnSpc>
              <a:buNone/>
              <a:tabLst>
                <a:tab algn="l" pos="0"/>
              </a:tabLst>
            </a:pPr>
            <a:r>
              <a:rPr b="0" lang="en-US" sz="3300" spc="-1" strike="noStrike">
                <a:solidFill>
                  <a:srgbClr val="dd4100"/>
                </a:solidFill>
                <a:latin typeface="Arial"/>
              </a:rPr>
              <a:t>Facial Emotion Detection Project</a:t>
            </a:r>
            <a:endParaRPr b="0" lang="en-US" sz="3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indent="0" algn="ctr">
              <a:lnSpc>
                <a:spcPct val="100000"/>
              </a:lnSpc>
              <a:buNone/>
              <a:tabLst>
                <a:tab algn="l" pos="0"/>
              </a:tabLst>
            </a:pPr>
            <a:r>
              <a:rPr b="0" lang="en-US" sz="7200" spc="-1" strike="noStrike">
                <a:solidFill>
                  <a:srgbClr val="dd4100"/>
                </a:solidFill>
                <a:latin typeface="Arial"/>
              </a:rPr>
              <a:t>Appendix</a:t>
            </a:r>
            <a:endParaRPr b="0" lang="en-US" sz="7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0" y="0"/>
            <a:ext cx="10058040" cy="738000"/>
          </a:xfrm>
          <a:prstGeom prst="rect">
            <a:avLst/>
          </a:prstGeom>
          <a:noFill/>
          <a:ln w="0">
            <a:noFill/>
          </a:ln>
        </p:spPr>
        <p:txBody>
          <a:bodyPr lIns="0" rIns="0" tIns="0" bIns="0" anchor="ctr">
            <a:noAutofit/>
          </a:bodyPr>
          <a:p>
            <a:pPr indent="0" algn="ctr">
              <a:lnSpc>
                <a:spcPct val="100000"/>
              </a:lnSpc>
              <a:buNone/>
              <a:tabLst>
                <a:tab algn="l" pos="0"/>
              </a:tabLst>
            </a:pPr>
            <a:r>
              <a:rPr b="0" lang="en-US" sz="2600" spc="-1" strike="noStrike">
                <a:solidFill>
                  <a:srgbClr val="ffffff"/>
                </a:solidFill>
                <a:latin typeface="Arial"/>
              </a:rPr>
              <a:t>Final Model Architecture</a:t>
            </a:r>
            <a:endParaRPr b="0" lang="en-US" sz="2600" spc="-1" strike="noStrike">
              <a:solidFill>
                <a:srgbClr val="000000"/>
              </a:solidFill>
              <a:latin typeface="Arial"/>
            </a:endParaRPr>
          </a:p>
        </p:txBody>
      </p:sp>
      <p:pic>
        <p:nvPicPr>
          <p:cNvPr id="122" name="" descr=""/>
          <p:cNvPicPr/>
          <p:nvPr/>
        </p:nvPicPr>
        <p:blipFill>
          <a:blip r:embed="rId1"/>
          <a:stretch/>
        </p:blipFill>
        <p:spPr>
          <a:xfrm>
            <a:off x="2946600" y="842400"/>
            <a:ext cx="3998520" cy="4078800"/>
          </a:xfrm>
          <a:prstGeom prst="rect">
            <a:avLst/>
          </a:prstGeom>
          <a:ln w="0">
            <a:noFill/>
          </a:ln>
        </p:spPr>
      </p:pic>
      <p:pic>
        <p:nvPicPr>
          <p:cNvPr id="123" name="" descr=""/>
          <p:cNvPicPr/>
          <p:nvPr/>
        </p:nvPicPr>
        <p:blipFill>
          <a:blip r:embed="rId2"/>
          <a:stretch/>
        </p:blipFill>
        <p:spPr>
          <a:xfrm>
            <a:off x="6400800" y="842400"/>
            <a:ext cx="3607560" cy="4109400"/>
          </a:xfrm>
          <a:prstGeom prst="rect">
            <a:avLst/>
          </a:prstGeom>
          <a:ln w="0">
            <a:noFill/>
          </a:ln>
        </p:spPr>
      </p:pic>
      <p:pic>
        <p:nvPicPr>
          <p:cNvPr id="124" name="" descr=""/>
          <p:cNvPicPr/>
          <p:nvPr/>
        </p:nvPicPr>
        <p:blipFill>
          <a:blip r:embed="rId3"/>
          <a:stretch/>
        </p:blipFill>
        <p:spPr>
          <a:xfrm>
            <a:off x="235440" y="806400"/>
            <a:ext cx="2279160" cy="4139280"/>
          </a:xfrm>
          <a:prstGeom prst="rect">
            <a:avLst/>
          </a:prstGeom>
          <a:ln w="0">
            <a:noFill/>
          </a:ln>
        </p:spPr>
      </p:pic>
      <p:sp>
        <p:nvSpPr>
          <p:cNvPr id="3" name="PlaceHolder 2"/>
          <p:cNvSpPr>
            <a:spLocks noGrp="1"/>
          </p:cNvSpPr>
          <p:nvPr>
            <p:ph type="sldNum" idx="5"/>
          </p:nvPr>
        </p:nvSpPr>
        <p:spPr/>
        <p:txBody>
          <a:bodyPr/>
          <a:p>
            <a:fld id="{2A834AA2-AE99-4D19-8885-5D83BE2CA328}" type="slidenum">
              <a:t>11</a:t>
            </a:fld>
          </a:p>
        </p:txBody>
      </p:sp>
      <p:sp>
        <p:nvSpPr>
          <p:cNvPr id="4" name="PlaceHolder 3"/>
          <p:cNvSpPr>
            <a:spLocks noGrp="1"/>
          </p:cNvSpPr>
          <p:nvPr>
            <p:ph type="dt" idx="6"/>
          </p:nvPr>
        </p:nvSpPr>
        <p:spPr/>
        <p:txBody>
          <a:bodyPr/>
          <a:p>
            <a:fld id="{F873532C-4108-4D66-A460-E434E468F7D5}" type="datetime1">
              <a:rPr lang="en-US"/>
              <a:t>02/09/2023</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indent="0" algn="ctr">
              <a:lnSpc>
                <a:spcPct val="100000"/>
              </a:lnSpc>
              <a:buNone/>
              <a:tabLst>
                <a:tab algn="l" pos="0"/>
              </a:tabLst>
            </a:pPr>
            <a:r>
              <a:rPr b="0" lang="en-US" sz="3300" spc="-1" strike="noStrike">
                <a:solidFill>
                  <a:srgbClr val="ffffff"/>
                </a:solidFill>
                <a:latin typeface="Arial"/>
              </a:rPr>
              <a:t>Problem Definition</a:t>
            </a:r>
            <a:endParaRPr b="0" lang="en-US" sz="3300" spc="-1" strike="noStrike">
              <a:solidFill>
                <a:srgbClr val="000000"/>
              </a:solidFill>
              <a:latin typeface="Arial"/>
            </a:endParaRPr>
          </a:p>
        </p:txBody>
      </p:sp>
      <p:sp>
        <p:nvSpPr>
          <p:cNvPr id="87"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lvl="1" marL="864000" indent="-324000">
              <a:lnSpc>
                <a:spcPct val="100000"/>
              </a:lnSpc>
              <a:spcBef>
                <a:spcPts val="850"/>
              </a:spcBef>
              <a:buClr>
                <a:srgbClr val="77caee"/>
              </a:buClr>
              <a:buSzPct val="45000"/>
              <a:buFont typeface="Wingdings" charset="2"/>
              <a:buChar char=""/>
            </a:pPr>
            <a:r>
              <a:rPr b="0" lang="en-US" sz="1500" spc="-1" strike="noStrike">
                <a:solidFill>
                  <a:srgbClr val="009bdd"/>
                </a:solidFill>
                <a:latin typeface="Arial"/>
              </a:rPr>
              <a:t>Context:</a:t>
            </a:r>
            <a:endParaRPr b="0" lang="en-US" sz="1500" spc="-1" strike="noStrike">
              <a:solidFill>
                <a:srgbClr val="000000"/>
              </a:solidFill>
              <a:latin typeface="Arial"/>
            </a:endParaRPr>
          </a:p>
          <a:p>
            <a:pPr lvl="2" marL="1296000" indent="-288000">
              <a:lnSpc>
                <a:spcPct val="100000"/>
              </a:lnSpc>
              <a:spcBef>
                <a:spcPts val="635"/>
              </a:spcBef>
              <a:buClr>
                <a:srgbClr val="77caee"/>
              </a:buClr>
              <a:buSzPct val="45000"/>
              <a:buFont typeface="Wingdings" charset="2"/>
              <a:buChar char=""/>
            </a:pPr>
            <a:r>
              <a:rPr b="0" lang="en-US" sz="1300" spc="-1" strike="noStrike">
                <a:solidFill>
                  <a:srgbClr val="009bdd"/>
                </a:solidFill>
                <a:latin typeface="Arial"/>
              </a:rPr>
              <a:t>Facial Emotion Recognition is valuable for several key reasons:</a:t>
            </a:r>
            <a:endParaRPr b="0" lang="en-US" sz="1300" spc="-1" strike="noStrike">
              <a:solidFill>
                <a:srgbClr val="000000"/>
              </a:solidFill>
              <a:latin typeface="Arial"/>
            </a:endParaRPr>
          </a:p>
          <a:p>
            <a:pPr lvl="3" marL="1728000" indent="-216000">
              <a:lnSpc>
                <a:spcPct val="100000"/>
              </a:lnSpc>
              <a:spcBef>
                <a:spcPts val="422"/>
              </a:spcBef>
              <a:buClr>
                <a:srgbClr val="77caee"/>
              </a:buClr>
              <a:buSzPct val="45000"/>
              <a:buFont typeface="Wingdings" charset="2"/>
              <a:buChar char=""/>
            </a:pPr>
            <a:r>
              <a:rPr b="0" lang="en-US" sz="1100" spc="-1" strike="noStrike">
                <a:solidFill>
                  <a:srgbClr val="009bdd"/>
                </a:solidFill>
                <a:latin typeface="Arial"/>
              </a:rPr>
              <a:t>Improving future AI interaction with Humans</a:t>
            </a:r>
            <a:endParaRPr b="0" lang="en-US" sz="1100" spc="-1" strike="noStrike">
              <a:solidFill>
                <a:srgbClr val="000000"/>
              </a:solidFill>
              <a:latin typeface="Arial"/>
            </a:endParaRPr>
          </a:p>
          <a:p>
            <a:pPr lvl="3" marL="1728000" indent="-216000">
              <a:lnSpc>
                <a:spcPct val="100000"/>
              </a:lnSpc>
              <a:spcBef>
                <a:spcPts val="422"/>
              </a:spcBef>
              <a:buClr>
                <a:srgbClr val="77caee"/>
              </a:buClr>
              <a:buSzPct val="45000"/>
              <a:buFont typeface="Wingdings" charset="2"/>
              <a:buChar char=""/>
            </a:pPr>
            <a:r>
              <a:rPr b="0" lang="en-US" sz="1100" spc="-1" strike="noStrike">
                <a:solidFill>
                  <a:srgbClr val="009bdd"/>
                </a:solidFill>
                <a:latin typeface="Arial"/>
              </a:rPr>
              <a:t>Better understanding the psychophysiology of emotion to better understand ourselves</a:t>
            </a:r>
            <a:endParaRPr b="0" lang="en-US" sz="1100" spc="-1" strike="noStrike">
              <a:solidFill>
                <a:srgbClr val="000000"/>
              </a:solidFill>
              <a:latin typeface="Arial"/>
            </a:endParaRPr>
          </a:p>
          <a:p>
            <a:pPr lvl="3" marL="1728000" indent="-216000">
              <a:lnSpc>
                <a:spcPct val="100000"/>
              </a:lnSpc>
              <a:spcBef>
                <a:spcPts val="422"/>
              </a:spcBef>
              <a:buClr>
                <a:srgbClr val="77caee"/>
              </a:buClr>
              <a:buSzPct val="45000"/>
              <a:buFont typeface="Wingdings" charset="2"/>
              <a:buChar char=""/>
            </a:pPr>
            <a:r>
              <a:rPr b="0" lang="en-US" sz="1100" spc="-1" strike="noStrike">
                <a:solidFill>
                  <a:srgbClr val="009bdd"/>
                </a:solidFill>
                <a:latin typeface="Arial"/>
              </a:rPr>
              <a:t>Create better AI especially in the field of robotics to create more human androids</a:t>
            </a:r>
            <a:endParaRPr b="0" lang="en-US" sz="11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1500" spc="-1" strike="noStrike">
                <a:solidFill>
                  <a:srgbClr val="009bdd"/>
                </a:solidFill>
                <a:latin typeface="Arial"/>
              </a:rPr>
              <a:t>Objectives:</a:t>
            </a:r>
            <a:endParaRPr b="0" lang="en-US" sz="1500" spc="-1" strike="noStrike">
              <a:solidFill>
                <a:srgbClr val="000000"/>
              </a:solidFill>
              <a:latin typeface="Arial"/>
            </a:endParaRPr>
          </a:p>
          <a:p>
            <a:pPr lvl="3" marL="1728000" indent="-216000">
              <a:lnSpc>
                <a:spcPct val="100000"/>
              </a:lnSpc>
              <a:spcBef>
                <a:spcPts val="422"/>
              </a:spcBef>
              <a:buClr>
                <a:srgbClr val="77caee"/>
              </a:buClr>
              <a:buSzPct val="45000"/>
              <a:buFont typeface="Wingdings" charset="2"/>
              <a:buChar char=""/>
            </a:pPr>
            <a:r>
              <a:rPr b="0" lang="en-US" sz="1100" spc="-1" strike="noStrike">
                <a:solidFill>
                  <a:srgbClr val="009bdd"/>
                </a:solidFill>
                <a:latin typeface="Arial"/>
              </a:rPr>
              <a:t>Our goal is to create a model that can accurately identify and learn what human  emotion looks like, although simple with only 4 categories we can create a great jumping off point that could expand to cover a wider range of emotions.</a:t>
            </a:r>
            <a:endParaRPr b="0" lang="en-US" sz="11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1500" spc="-1" strike="noStrike">
                <a:solidFill>
                  <a:srgbClr val="009bdd"/>
                </a:solidFill>
                <a:latin typeface="Arial"/>
              </a:rPr>
              <a:t>Key Questions:</a:t>
            </a:r>
            <a:endParaRPr b="0" lang="en-US" sz="1500" spc="-1" strike="noStrike">
              <a:solidFill>
                <a:srgbClr val="000000"/>
              </a:solidFill>
              <a:latin typeface="Arial"/>
            </a:endParaRPr>
          </a:p>
          <a:p>
            <a:pPr lvl="3" marL="1728000" indent="-216000">
              <a:lnSpc>
                <a:spcPct val="100000"/>
              </a:lnSpc>
              <a:spcBef>
                <a:spcPts val="422"/>
              </a:spcBef>
              <a:buClr>
                <a:srgbClr val="77caee"/>
              </a:buClr>
              <a:buSzPct val="45000"/>
              <a:buFont typeface="Wingdings" charset="2"/>
              <a:buChar char=""/>
            </a:pPr>
            <a:r>
              <a:rPr b="0" lang="en-US" sz="1100" spc="-1" strike="noStrike">
                <a:solidFill>
                  <a:srgbClr val="009bdd"/>
                </a:solidFill>
                <a:latin typeface="Arial"/>
              </a:rPr>
              <a:t>Do “most” humans share similar emotional reactions?</a:t>
            </a:r>
            <a:endParaRPr b="0" lang="en-US" sz="1100" spc="-1" strike="noStrike">
              <a:solidFill>
                <a:srgbClr val="000000"/>
              </a:solidFill>
              <a:latin typeface="Arial"/>
            </a:endParaRPr>
          </a:p>
          <a:p>
            <a:pPr lvl="3" marL="1728000" indent="-216000">
              <a:lnSpc>
                <a:spcPct val="100000"/>
              </a:lnSpc>
              <a:spcBef>
                <a:spcPts val="422"/>
              </a:spcBef>
              <a:buClr>
                <a:srgbClr val="77caee"/>
              </a:buClr>
              <a:buSzPct val="45000"/>
              <a:buFont typeface="Wingdings" charset="2"/>
              <a:buChar char=""/>
            </a:pPr>
            <a:r>
              <a:rPr b="0" lang="en-US" sz="1100" spc="-1" strike="noStrike">
                <a:solidFill>
                  <a:srgbClr val="009bdd"/>
                </a:solidFill>
                <a:latin typeface="Arial"/>
              </a:rPr>
              <a:t>Are there any defining features that best describe the physical states of </a:t>
            </a:r>
            <a:r>
              <a:rPr b="1" lang="en-US" sz="1100" spc="-1" strike="noStrike">
                <a:solidFill>
                  <a:srgbClr val="009bdd"/>
                </a:solidFill>
                <a:latin typeface="Arial"/>
              </a:rPr>
              <a:t>Happy, Sad, Neutral, </a:t>
            </a:r>
            <a:r>
              <a:rPr b="0" lang="en-US" sz="1100" spc="-1" strike="noStrike">
                <a:solidFill>
                  <a:srgbClr val="009bdd"/>
                </a:solidFill>
                <a:latin typeface="Arial"/>
              </a:rPr>
              <a:t>and </a:t>
            </a:r>
            <a:r>
              <a:rPr b="1" lang="en-US" sz="1100" spc="-1" strike="noStrike">
                <a:solidFill>
                  <a:srgbClr val="009bdd"/>
                </a:solidFill>
                <a:latin typeface="Arial"/>
              </a:rPr>
              <a:t>Surprised</a:t>
            </a:r>
            <a:r>
              <a:rPr b="0" lang="en-US" sz="1100" spc="-1" strike="noStrike">
                <a:solidFill>
                  <a:srgbClr val="009bdd"/>
                </a:solidFill>
                <a:latin typeface="Arial"/>
              </a:rPr>
              <a:t>?</a:t>
            </a:r>
            <a:endParaRPr b="0" lang="en-US" sz="1100" spc="-1" strike="noStrike">
              <a:solidFill>
                <a:srgbClr val="000000"/>
              </a:solidFill>
              <a:latin typeface="Arial"/>
            </a:endParaRPr>
          </a:p>
          <a:p>
            <a:pPr lvl="3" marL="1728000" indent="-216000">
              <a:lnSpc>
                <a:spcPct val="100000"/>
              </a:lnSpc>
              <a:spcBef>
                <a:spcPts val="422"/>
              </a:spcBef>
              <a:buClr>
                <a:srgbClr val="77caee"/>
              </a:buClr>
              <a:buSzPct val="45000"/>
              <a:buFont typeface="Wingdings" charset="2"/>
              <a:buChar char=""/>
            </a:pPr>
            <a:r>
              <a:rPr b="0" lang="en-US" sz="1100" spc="-1" strike="noStrike">
                <a:solidFill>
                  <a:srgbClr val="009bdd"/>
                </a:solidFill>
                <a:latin typeface="Arial"/>
              </a:rPr>
              <a:t>Can an algorithm accurately and sufficiently evaluate facial emotional responses?</a:t>
            </a:r>
            <a:endParaRPr b="0" lang="en-US" sz="1100" spc="-1" strike="noStrike">
              <a:solidFill>
                <a:srgbClr val="000000"/>
              </a:solidFill>
              <a:latin typeface="Arial"/>
            </a:endParaRPr>
          </a:p>
          <a:p>
            <a:pPr lvl="3" marL="1728000" indent="-216000">
              <a:lnSpc>
                <a:spcPct val="100000"/>
              </a:lnSpc>
              <a:spcBef>
                <a:spcPts val="422"/>
              </a:spcBef>
              <a:buClr>
                <a:srgbClr val="77caee"/>
              </a:buClr>
              <a:buSzPct val="45000"/>
              <a:buFont typeface="Wingdings" charset="2"/>
              <a:buChar char=""/>
            </a:pPr>
            <a:r>
              <a:rPr b="0" lang="en-US" sz="1100" spc="-1" strike="noStrike">
                <a:solidFill>
                  <a:srgbClr val="009bdd"/>
                </a:solidFill>
                <a:latin typeface="Arial"/>
              </a:rPr>
              <a:t>How accurate can the machine get, even with the lowest resolution of images?</a:t>
            </a:r>
            <a:endParaRPr b="0" lang="en-US" sz="1100" spc="-1" strike="noStrike">
              <a:solidFill>
                <a:srgbClr val="000000"/>
              </a:solidFill>
              <a:latin typeface="Arial"/>
            </a:endParaRPr>
          </a:p>
        </p:txBody>
      </p:sp>
      <p:sp>
        <p:nvSpPr>
          <p:cNvPr id="4" name="PlaceHolder 3"/>
          <p:cNvSpPr>
            <a:spLocks noGrp="1"/>
          </p:cNvSpPr>
          <p:nvPr>
            <p:ph type="sldNum" idx="5"/>
          </p:nvPr>
        </p:nvSpPr>
        <p:spPr/>
        <p:txBody>
          <a:bodyPr/>
          <a:p>
            <a:fld id="{6EC6F37E-322C-4CD1-A11C-0FBB683FAB65}" type="slidenum">
              <a:t>2</a:t>
            </a:fld>
          </a:p>
        </p:txBody>
      </p:sp>
      <p:sp>
        <p:nvSpPr>
          <p:cNvPr id="5" name="PlaceHolder 4"/>
          <p:cNvSpPr>
            <a:spLocks noGrp="1"/>
          </p:cNvSpPr>
          <p:nvPr>
            <p:ph type="dt" idx="6"/>
          </p:nvPr>
        </p:nvSpPr>
        <p:spPr/>
        <p:txBody>
          <a:bodyPr/>
          <a:p>
            <a:fld id="{4F5C5BC1-B244-424A-ADAC-4DB3757BA05F}" type="datetime1">
              <a:rPr lang="en-US"/>
              <a:t>02/09/2023</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indent="0" algn="ctr">
              <a:lnSpc>
                <a:spcPct val="100000"/>
              </a:lnSpc>
              <a:buNone/>
              <a:tabLst>
                <a:tab algn="l" pos="0"/>
              </a:tabLst>
            </a:pPr>
            <a:r>
              <a:rPr b="0" lang="en-US" sz="3300" spc="-1" strike="noStrike">
                <a:solidFill>
                  <a:srgbClr val="ffffff"/>
                </a:solidFill>
                <a:latin typeface="Arial"/>
              </a:rPr>
              <a:t>Data Exploration: Initial Takeaways</a:t>
            </a:r>
            <a:endParaRPr b="0" lang="en-US" sz="3300" spc="-1" strike="noStrike">
              <a:solidFill>
                <a:srgbClr val="000000"/>
              </a:solidFill>
              <a:latin typeface="Arial"/>
            </a:endParaRPr>
          </a:p>
        </p:txBody>
      </p:sp>
      <p:sp>
        <p:nvSpPr>
          <p:cNvPr id="89" name="PlaceHolder 9"/>
          <p:cNvSpPr txBox="1"/>
          <p:nvPr/>
        </p:nvSpPr>
        <p:spPr>
          <a:xfrm>
            <a:off x="457200" y="1143000"/>
            <a:ext cx="5029200" cy="3599640"/>
          </a:xfrm>
          <a:prstGeom prst="rect">
            <a:avLst/>
          </a:prstGeom>
          <a:noFill/>
          <a:ln w="0">
            <a:noFill/>
          </a:ln>
        </p:spPr>
        <p:txBody>
          <a:bodyPr lIns="0" rIns="0" tIns="0" bIns="0" anchor="t">
            <a:noAutofit/>
          </a:bodyPr>
          <a:p>
            <a:pPr lvl="1" marL="864000" indent="-324000">
              <a:lnSpc>
                <a:spcPct val="100000"/>
              </a:lnSpc>
              <a:spcBef>
                <a:spcPts val="850"/>
              </a:spcBef>
              <a:buClr>
                <a:srgbClr val="77caee"/>
              </a:buClr>
              <a:buSzPct val="45000"/>
              <a:buFont typeface="Wingdings" charset="2"/>
              <a:buChar char=""/>
            </a:pPr>
            <a:r>
              <a:rPr b="0" lang="en-US" sz="1800" spc="-1" strike="noStrike">
                <a:solidFill>
                  <a:srgbClr val="009bdd"/>
                </a:solidFill>
                <a:latin typeface="Arial"/>
              </a:rPr>
              <a:t>Image Analysis:</a:t>
            </a:r>
            <a:endParaRPr b="0" lang="en-US" sz="1800" spc="-1" strike="noStrike">
              <a:solidFill>
                <a:srgbClr val="000000"/>
              </a:solidFill>
              <a:latin typeface="Arial"/>
            </a:endParaRPr>
          </a:p>
          <a:p>
            <a:pPr lvl="3" marL="1728000" indent="-216000">
              <a:lnSpc>
                <a:spcPct val="100000"/>
              </a:lnSpc>
              <a:spcBef>
                <a:spcPts val="422"/>
              </a:spcBef>
              <a:buClr>
                <a:srgbClr val="77caee"/>
              </a:buClr>
              <a:buSzPct val="45000"/>
              <a:buFont typeface="Wingdings" charset="2"/>
              <a:buChar char=""/>
            </a:pPr>
            <a:r>
              <a:rPr b="0" lang="en-US" sz="1300" spc="-1" strike="noStrike">
                <a:solidFill>
                  <a:srgbClr val="009bdd"/>
                </a:solidFill>
                <a:latin typeface="Arial"/>
              </a:rPr>
              <a:t>Not all faces show the same emotion the same, however there is more similarity between subjects than there are differences, </a:t>
            </a:r>
            <a:endParaRPr b="0" lang="en-US" sz="1300" spc="-1" strike="noStrike">
              <a:solidFill>
                <a:srgbClr val="000000"/>
              </a:solidFill>
              <a:latin typeface="Arial"/>
            </a:endParaRPr>
          </a:p>
          <a:p>
            <a:pPr lvl="3" marL="1728000" indent="-216000">
              <a:lnSpc>
                <a:spcPct val="100000"/>
              </a:lnSpc>
              <a:spcBef>
                <a:spcPts val="422"/>
              </a:spcBef>
              <a:buClr>
                <a:srgbClr val="77caee"/>
              </a:buClr>
              <a:buSzPct val="45000"/>
              <a:buFont typeface="Wingdings" charset="2"/>
              <a:buChar char=""/>
            </a:pPr>
            <a:r>
              <a:rPr b="0" lang="en-US" sz="1300" spc="-1" strike="noStrike">
                <a:solidFill>
                  <a:srgbClr val="009bdd"/>
                </a:solidFill>
                <a:latin typeface="Arial"/>
              </a:rPr>
              <a:t>Not all of the images share the same “style”, although all black and white, features vary greatly: </a:t>
            </a:r>
            <a:endParaRPr b="0" lang="en-US" sz="1300" spc="-1" strike="noStrike">
              <a:solidFill>
                <a:srgbClr val="000000"/>
              </a:solidFill>
              <a:latin typeface="Arial"/>
            </a:endParaRPr>
          </a:p>
          <a:p>
            <a:pPr lvl="4" marL="2160000" indent="-216000">
              <a:lnSpc>
                <a:spcPct val="100000"/>
              </a:lnSpc>
              <a:spcBef>
                <a:spcPts val="283"/>
              </a:spcBef>
              <a:buClr>
                <a:srgbClr val="000000"/>
              </a:buClr>
              <a:buSzPct val="45000"/>
              <a:buFont typeface="Wingdings" charset="2"/>
              <a:buChar char=""/>
            </a:pPr>
            <a:r>
              <a:rPr b="0" lang="en-US" sz="1300" spc="-1" strike="noStrike">
                <a:solidFill>
                  <a:srgbClr val="009bdd"/>
                </a:solidFill>
                <a:latin typeface="Arial"/>
              </a:rPr>
              <a:t>high contrast, low contrast, realistic, artistic, centrally located, askew/off to the side.</a:t>
            </a:r>
            <a:endParaRPr b="0" lang="en-US" sz="1300" spc="-1" strike="noStrike">
              <a:solidFill>
                <a:srgbClr val="000000"/>
              </a:solidFill>
              <a:latin typeface="Arial"/>
            </a:endParaRPr>
          </a:p>
          <a:p>
            <a:pPr lvl="4" marL="2160000" indent="-216000">
              <a:lnSpc>
                <a:spcPct val="100000"/>
              </a:lnSpc>
              <a:spcBef>
                <a:spcPts val="283"/>
              </a:spcBef>
              <a:buClr>
                <a:srgbClr val="000000"/>
              </a:buClr>
              <a:buSzPct val="45000"/>
              <a:buFont typeface="Wingdings" charset="2"/>
              <a:buChar char=""/>
            </a:pPr>
            <a:r>
              <a:rPr b="0" lang="en-US" sz="1300" spc="-1" strike="noStrike">
                <a:solidFill>
                  <a:srgbClr val="009bdd"/>
                </a:solidFill>
                <a:latin typeface="Arial"/>
              </a:rPr>
              <a:t>This will affect the algorithms learning ability, Data Augmentation will be needed to account for these variations.</a:t>
            </a:r>
            <a:endParaRPr b="0" lang="en-US" sz="1300" spc="-1" strike="noStrike">
              <a:solidFill>
                <a:srgbClr val="000000"/>
              </a:solidFill>
              <a:latin typeface="Arial"/>
            </a:endParaRPr>
          </a:p>
          <a:p>
            <a:pPr lvl="1" marL="864000" indent="-324000">
              <a:lnSpc>
                <a:spcPct val="100000"/>
              </a:lnSpc>
              <a:spcBef>
                <a:spcPts val="850"/>
              </a:spcBef>
              <a:buClr>
                <a:srgbClr val="77caee"/>
              </a:buClr>
              <a:buSzPct val="45000"/>
              <a:buFont typeface="Wingdings" charset="2"/>
              <a:buChar char=""/>
            </a:pPr>
            <a:r>
              <a:rPr b="0" lang="en-US" sz="1800" spc="-1" strike="noStrike">
                <a:solidFill>
                  <a:srgbClr val="009bdd"/>
                </a:solidFill>
                <a:latin typeface="Arial"/>
              </a:rPr>
              <a:t>Data Distribution:</a:t>
            </a:r>
            <a:endParaRPr b="0" lang="en-US" sz="1800" spc="-1" strike="noStrike">
              <a:solidFill>
                <a:srgbClr val="000000"/>
              </a:solidFill>
              <a:latin typeface="Arial"/>
            </a:endParaRPr>
          </a:p>
          <a:p>
            <a:pPr lvl="3" marL="1728000" indent="-216000">
              <a:lnSpc>
                <a:spcPct val="100000"/>
              </a:lnSpc>
              <a:spcBef>
                <a:spcPts val="422"/>
              </a:spcBef>
              <a:buClr>
                <a:srgbClr val="77caee"/>
              </a:buClr>
              <a:buSzPct val="45000"/>
              <a:buFont typeface="Wingdings" charset="2"/>
              <a:buChar char=""/>
            </a:pPr>
            <a:r>
              <a:rPr b="0" lang="en-US" sz="1300" spc="-1" strike="noStrike">
                <a:solidFill>
                  <a:srgbClr val="009bdd"/>
                </a:solidFill>
                <a:latin typeface="Arial"/>
              </a:rPr>
              <a:t>The provided files are well distributed</a:t>
            </a:r>
            <a:endParaRPr b="0" lang="en-US" sz="1300" spc="-1" strike="noStrike">
              <a:solidFill>
                <a:srgbClr val="000000"/>
              </a:solidFill>
              <a:latin typeface="Arial"/>
            </a:endParaRPr>
          </a:p>
          <a:p>
            <a:pPr lvl="4" marL="2160000" indent="-216000">
              <a:lnSpc>
                <a:spcPct val="100000"/>
              </a:lnSpc>
              <a:spcBef>
                <a:spcPts val="210"/>
              </a:spcBef>
              <a:buClr>
                <a:srgbClr val="77caee"/>
              </a:buClr>
              <a:buSzPct val="45000"/>
              <a:buFont typeface="Wingdings" charset="2"/>
              <a:buChar char=""/>
            </a:pPr>
            <a:endParaRPr b="0" lang="en-US" sz="1500" spc="-1" strike="noStrike">
              <a:solidFill>
                <a:srgbClr val="000000"/>
              </a:solidFill>
              <a:latin typeface="Arial"/>
            </a:endParaRPr>
          </a:p>
        </p:txBody>
      </p:sp>
      <p:pic>
        <p:nvPicPr>
          <p:cNvPr id="90" name="" descr=""/>
          <p:cNvPicPr/>
          <p:nvPr/>
        </p:nvPicPr>
        <p:blipFill>
          <a:blip r:embed="rId1"/>
          <a:stretch/>
        </p:blipFill>
        <p:spPr>
          <a:xfrm>
            <a:off x="5637240" y="2971800"/>
            <a:ext cx="4421160" cy="2022480"/>
          </a:xfrm>
          <a:prstGeom prst="rect">
            <a:avLst/>
          </a:prstGeom>
          <a:ln w="0">
            <a:noFill/>
          </a:ln>
        </p:spPr>
      </p:pic>
      <p:pic>
        <p:nvPicPr>
          <p:cNvPr id="91" name="" descr=""/>
          <p:cNvPicPr/>
          <p:nvPr/>
        </p:nvPicPr>
        <p:blipFill>
          <a:blip r:embed="rId2"/>
          <a:stretch/>
        </p:blipFill>
        <p:spPr>
          <a:xfrm>
            <a:off x="5664960" y="1829880"/>
            <a:ext cx="3972240" cy="1113840"/>
          </a:xfrm>
          <a:prstGeom prst="rect">
            <a:avLst/>
          </a:prstGeom>
          <a:ln w="0">
            <a:noFill/>
          </a:ln>
        </p:spPr>
      </p:pic>
      <p:pic>
        <p:nvPicPr>
          <p:cNvPr id="92" name="" descr=""/>
          <p:cNvPicPr/>
          <p:nvPr/>
        </p:nvPicPr>
        <p:blipFill>
          <a:blip r:embed="rId3"/>
          <a:stretch/>
        </p:blipFill>
        <p:spPr>
          <a:xfrm>
            <a:off x="5751000" y="772920"/>
            <a:ext cx="3824280" cy="1091880"/>
          </a:xfrm>
          <a:prstGeom prst="rect">
            <a:avLst/>
          </a:prstGeom>
          <a:ln w="0">
            <a:noFill/>
          </a:ln>
        </p:spPr>
      </p:pic>
      <p:sp>
        <p:nvSpPr>
          <p:cNvPr id="3" name="PlaceHolder 2"/>
          <p:cNvSpPr>
            <a:spLocks noGrp="1"/>
          </p:cNvSpPr>
          <p:nvPr>
            <p:ph type="sldNum" idx="5"/>
          </p:nvPr>
        </p:nvSpPr>
        <p:spPr/>
        <p:txBody>
          <a:bodyPr/>
          <a:p>
            <a:fld id="{A2247F71-B865-492F-92EC-325AC1415952}" type="slidenum">
              <a:t>3</a:t>
            </a:fld>
          </a:p>
        </p:txBody>
      </p:sp>
      <p:sp>
        <p:nvSpPr>
          <p:cNvPr id="4" name="PlaceHolder 3"/>
          <p:cNvSpPr>
            <a:spLocks noGrp="1"/>
          </p:cNvSpPr>
          <p:nvPr>
            <p:ph type="dt" idx="6"/>
          </p:nvPr>
        </p:nvSpPr>
        <p:spPr/>
        <p:txBody>
          <a:bodyPr/>
          <a:p>
            <a:fld id="{5E427E40-837B-46DF-971D-A68330C985BE}" type="datetime1">
              <a:rPr lang="en-US"/>
              <a:t>02/09/2023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indent="0" algn="ctr">
              <a:lnSpc>
                <a:spcPct val="100000"/>
              </a:lnSpc>
              <a:buNone/>
              <a:tabLst>
                <a:tab algn="l" pos="0"/>
              </a:tabLst>
            </a:pPr>
            <a:r>
              <a:rPr b="0" lang="en-US" sz="3300" spc="-1" strike="noStrike">
                <a:solidFill>
                  <a:srgbClr val="ffffff"/>
                </a:solidFill>
                <a:latin typeface="Arial"/>
              </a:rPr>
              <a:t>Data Exploration: Limitations</a:t>
            </a:r>
            <a:endParaRPr b="0" lang="en-US" sz="3300" spc="-1" strike="noStrike">
              <a:solidFill>
                <a:srgbClr val="000000"/>
              </a:solidFill>
              <a:latin typeface="Arial"/>
            </a:endParaRPr>
          </a:p>
        </p:txBody>
      </p:sp>
      <p:sp>
        <p:nvSpPr>
          <p:cNvPr id="94" name="PlaceHolder 2"/>
          <p:cNvSpPr>
            <a:spLocks noGrp="1"/>
          </p:cNvSpPr>
          <p:nvPr>
            <p:ph/>
          </p:nvPr>
        </p:nvSpPr>
        <p:spPr>
          <a:xfrm>
            <a:off x="12960" y="914400"/>
            <a:ext cx="5016240" cy="3886200"/>
          </a:xfrm>
          <a:prstGeom prst="rect">
            <a:avLst/>
          </a:prstGeom>
          <a:noFill/>
          <a:ln w="0">
            <a:noFill/>
          </a:ln>
        </p:spPr>
        <p:txBody>
          <a:bodyPr lIns="0" rIns="0" tIns="0" bIns="0" anchor="t">
            <a:noAutofit/>
          </a:bodyPr>
          <a:p>
            <a:pPr lvl="1" marL="864000" indent="0">
              <a:lnSpc>
                <a:spcPct val="100000"/>
              </a:lnSpc>
              <a:spcBef>
                <a:spcPts val="850"/>
              </a:spcBef>
              <a:buNone/>
            </a:pPr>
            <a:r>
              <a:rPr b="0" lang="en-US" sz="2100" spc="-1" strike="noStrike">
                <a:solidFill>
                  <a:srgbClr val="009bdd"/>
                </a:solidFill>
                <a:latin typeface="Arial"/>
              </a:rPr>
              <a:t>Dataset Limitation</a:t>
            </a:r>
            <a:r>
              <a:rPr b="0" lang="en-US" sz="1500" spc="-1" strike="noStrike">
                <a:solidFill>
                  <a:srgbClr val="009bdd"/>
                </a:solidFill>
                <a:latin typeface="Arial"/>
              </a:rPr>
              <a:t> </a:t>
            </a:r>
            <a:endParaRPr b="0" lang="en-US" sz="1500" spc="-1" strike="noStrike">
              <a:solidFill>
                <a:srgbClr val="000000"/>
              </a:solidFill>
              <a:latin typeface="Arial"/>
            </a:endParaRPr>
          </a:p>
          <a:p>
            <a:pPr lvl="1" marL="864000" indent="0">
              <a:lnSpc>
                <a:spcPct val="100000"/>
              </a:lnSpc>
              <a:spcBef>
                <a:spcPts val="850"/>
              </a:spcBef>
              <a:buNone/>
            </a:pPr>
            <a:r>
              <a:rPr b="0" lang="en-US" sz="1500" spc="-1" strike="noStrike">
                <a:solidFill>
                  <a:srgbClr val="009bdd"/>
                </a:solidFill>
                <a:latin typeface="Arial"/>
              </a:rPr>
              <a:t>Two major limitations exist:</a:t>
            </a:r>
            <a:endParaRPr b="0" lang="en-US" sz="1500" spc="-1" strike="noStrike">
              <a:solidFill>
                <a:srgbClr val="000000"/>
              </a:solidFill>
              <a:latin typeface="Arial"/>
            </a:endParaRPr>
          </a:p>
          <a:p>
            <a:pPr lvl="1" marL="864000" indent="0">
              <a:lnSpc>
                <a:spcPct val="100000"/>
              </a:lnSpc>
              <a:spcBef>
                <a:spcPts val="850"/>
              </a:spcBef>
              <a:buNone/>
            </a:pPr>
            <a:r>
              <a:rPr b="0" lang="en-US" sz="1300" spc="-1" strike="noStrike">
                <a:solidFill>
                  <a:srgbClr val="009bdd"/>
                </a:solidFill>
                <a:latin typeface="Arial"/>
              </a:rPr>
              <a:t>1. Poorly Categorized Images (these are all ‘neutral’) </a:t>
            </a:r>
            <a:endParaRPr b="0" lang="en-US" sz="1300" spc="-1" strike="noStrike">
              <a:solidFill>
                <a:srgbClr val="000000"/>
              </a:solidFill>
              <a:latin typeface="Arial"/>
            </a:endParaRPr>
          </a:p>
          <a:p>
            <a:pPr lvl="2" marL="1296000" indent="-288000">
              <a:lnSpc>
                <a:spcPct val="100000"/>
              </a:lnSpc>
              <a:spcBef>
                <a:spcPts val="850"/>
              </a:spcBef>
              <a:buClr>
                <a:srgbClr val="000000"/>
              </a:buClr>
              <a:buSzPct val="45000"/>
              <a:buFont typeface="Wingdings" charset="2"/>
              <a:buChar char=""/>
            </a:pPr>
            <a:r>
              <a:rPr b="0" lang="en-US" sz="1300" spc="-1" strike="noStrike">
                <a:solidFill>
                  <a:srgbClr val="009bdd"/>
                </a:solidFill>
                <a:latin typeface="Arial"/>
              </a:rPr>
              <a:t>All 4 categories have “bad” data in their sets. </a:t>
            </a:r>
            <a:endParaRPr b="0" lang="en-US" sz="1300" spc="-1" strike="noStrike">
              <a:solidFill>
                <a:srgbClr val="000000"/>
              </a:solidFill>
              <a:latin typeface="Arial"/>
            </a:endParaRPr>
          </a:p>
          <a:p>
            <a:pPr lvl="2" marL="1296000" indent="-288000">
              <a:lnSpc>
                <a:spcPct val="100000"/>
              </a:lnSpc>
              <a:spcBef>
                <a:spcPts val="850"/>
              </a:spcBef>
              <a:buClr>
                <a:srgbClr val="000000"/>
              </a:buClr>
              <a:buSzPct val="45000"/>
              <a:buFont typeface="Wingdings" charset="2"/>
              <a:buChar char=""/>
            </a:pPr>
            <a:r>
              <a:rPr b="0" lang="en-US" sz="1300" spc="-1" strike="noStrike">
                <a:solidFill>
                  <a:srgbClr val="009bdd"/>
                </a:solidFill>
                <a:latin typeface="Arial"/>
              </a:rPr>
              <a:t>Neutral has it the most extremely</a:t>
            </a:r>
            <a:endParaRPr b="0" lang="en-US" sz="1300" spc="-1" strike="noStrike">
              <a:solidFill>
                <a:srgbClr val="000000"/>
              </a:solidFill>
              <a:latin typeface="Arial"/>
            </a:endParaRPr>
          </a:p>
          <a:p>
            <a:pPr lvl="2" marL="1296000" indent="0">
              <a:lnSpc>
                <a:spcPct val="100000"/>
              </a:lnSpc>
              <a:spcBef>
                <a:spcPts val="850"/>
              </a:spcBef>
              <a:buNone/>
            </a:pPr>
            <a:endParaRPr b="0" lang="en-US" sz="1300" spc="-1" strike="noStrike">
              <a:solidFill>
                <a:srgbClr val="000000"/>
              </a:solidFill>
              <a:latin typeface="Arial"/>
            </a:endParaRPr>
          </a:p>
          <a:p>
            <a:pPr lvl="1" marL="864000" indent="0">
              <a:lnSpc>
                <a:spcPct val="100000"/>
              </a:lnSpc>
              <a:spcBef>
                <a:spcPts val="1134"/>
              </a:spcBef>
              <a:buNone/>
            </a:pPr>
            <a:r>
              <a:rPr b="0" lang="en-US" sz="1300" spc="-1" strike="noStrike">
                <a:solidFill>
                  <a:srgbClr val="009bdd"/>
                </a:solidFill>
                <a:latin typeface="Arial"/>
              </a:rPr>
              <a:t>2. Variation and similarities of emotion</a:t>
            </a:r>
            <a:endParaRPr b="0" lang="en-US" sz="1300" spc="-1" strike="noStrike">
              <a:solidFill>
                <a:srgbClr val="000000"/>
              </a:solidFill>
              <a:latin typeface="Arial"/>
            </a:endParaRPr>
          </a:p>
          <a:p>
            <a:pPr lvl="2" marL="1296000" indent="-288000">
              <a:lnSpc>
                <a:spcPct val="100000"/>
              </a:lnSpc>
              <a:spcBef>
                <a:spcPts val="850"/>
              </a:spcBef>
              <a:buClr>
                <a:srgbClr val="000000"/>
              </a:buClr>
              <a:buSzPct val="45000"/>
              <a:buFont typeface="Wingdings" charset="2"/>
              <a:buChar char=""/>
            </a:pPr>
            <a:r>
              <a:rPr b="0" lang="en-US" sz="1300" spc="-1" strike="noStrike">
                <a:solidFill>
                  <a:srgbClr val="009bdd"/>
                </a:solidFill>
                <a:latin typeface="Arial"/>
              </a:rPr>
              <a:t>Even when not poorly categorized emotional expression varies</a:t>
            </a:r>
            <a:endParaRPr b="0" lang="en-US" sz="1300" spc="-1" strike="noStrike">
              <a:solidFill>
                <a:srgbClr val="000000"/>
              </a:solidFill>
              <a:latin typeface="Arial"/>
            </a:endParaRPr>
          </a:p>
          <a:p>
            <a:pPr lvl="2" marL="1296000" indent="-288000">
              <a:lnSpc>
                <a:spcPct val="100000"/>
              </a:lnSpc>
              <a:spcBef>
                <a:spcPts val="850"/>
              </a:spcBef>
              <a:buClr>
                <a:srgbClr val="000000"/>
              </a:buClr>
              <a:buSzPct val="45000"/>
              <a:buFont typeface="Wingdings" charset="2"/>
              <a:buChar char=""/>
            </a:pPr>
            <a:r>
              <a:rPr b="0" lang="en-US" sz="1300" spc="-1" strike="noStrike">
                <a:solidFill>
                  <a:srgbClr val="009bdd"/>
                </a:solidFill>
                <a:latin typeface="Arial"/>
              </a:rPr>
              <a:t>Some sadness looks neutral, some neutral looks sad. 100% subject dependent.</a:t>
            </a:r>
            <a:endParaRPr b="0" lang="en-US" sz="1300" spc="-1" strike="noStrike">
              <a:solidFill>
                <a:srgbClr val="000000"/>
              </a:solidFill>
              <a:latin typeface="Arial"/>
            </a:endParaRPr>
          </a:p>
        </p:txBody>
      </p:sp>
      <p:pic>
        <p:nvPicPr>
          <p:cNvPr id="95" name="" descr=""/>
          <p:cNvPicPr/>
          <p:nvPr/>
        </p:nvPicPr>
        <p:blipFill>
          <a:blip r:embed="rId1"/>
          <a:stretch/>
        </p:blipFill>
        <p:spPr>
          <a:xfrm>
            <a:off x="5414400" y="757800"/>
            <a:ext cx="4114800" cy="2028960"/>
          </a:xfrm>
          <a:prstGeom prst="rect">
            <a:avLst/>
          </a:prstGeom>
          <a:ln w="0">
            <a:noFill/>
          </a:ln>
        </p:spPr>
      </p:pic>
      <p:pic>
        <p:nvPicPr>
          <p:cNvPr id="96" name="" descr=""/>
          <p:cNvPicPr/>
          <p:nvPr/>
        </p:nvPicPr>
        <p:blipFill>
          <a:blip r:embed="rId2"/>
          <a:stretch/>
        </p:blipFill>
        <p:spPr>
          <a:xfrm>
            <a:off x="5486400" y="2743200"/>
            <a:ext cx="4566960" cy="2286000"/>
          </a:xfrm>
          <a:prstGeom prst="rect">
            <a:avLst/>
          </a:prstGeom>
          <a:ln w="0">
            <a:noFill/>
          </a:ln>
        </p:spPr>
      </p:pic>
      <p:sp>
        <p:nvSpPr>
          <p:cNvPr id="97" name=""/>
          <p:cNvSpPr txBox="1"/>
          <p:nvPr/>
        </p:nvSpPr>
        <p:spPr>
          <a:xfrm>
            <a:off x="5115240" y="830160"/>
            <a:ext cx="37116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1.</a:t>
            </a:r>
            <a:endParaRPr b="0" lang="en-US" sz="1800" spc="-1" strike="noStrike">
              <a:solidFill>
                <a:srgbClr val="000000"/>
              </a:solidFill>
              <a:latin typeface="Arial"/>
            </a:endParaRPr>
          </a:p>
        </p:txBody>
      </p:sp>
      <p:sp>
        <p:nvSpPr>
          <p:cNvPr id="98" name=""/>
          <p:cNvSpPr txBox="1"/>
          <p:nvPr/>
        </p:nvSpPr>
        <p:spPr>
          <a:xfrm>
            <a:off x="5029200" y="3082680"/>
            <a:ext cx="37116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2.</a:t>
            </a:r>
            <a:endParaRPr b="0" lang="en-US" sz="1800" spc="-1" strike="noStrike">
              <a:solidFill>
                <a:srgbClr val="000000"/>
              </a:solidFill>
              <a:latin typeface="Arial"/>
            </a:endParaRPr>
          </a:p>
        </p:txBody>
      </p:sp>
      <p:sp>
        <p:nvSpPr>
          <p:cNvPr id="4" name="PlaceHolder 3"/>
          <p:cNvSpPr>
            <a:spLocks noGrp="1"/>
          </p:cNvSpPr>
          <p:nvPr>
            <p:ph type="sldNum" idx="5"/>
          </p:nvPr>
        </p:nvSpPr>
        <p:spPr/>
        <p:txBody>
          <a:bodyPr/>
          <a:p>
            <a:fld id="{970FE08B-8066-4856-9128-BEE6D32AC204}" type="slidenum">
              <a:t>4</a:t>
            </a:fld>
          </a:p>
        </p:txBody>
      </p:sp>
      <p:sp>
        <p:nvSpPr>
          <p:cNvPr id="5" name="PlaceHolder 4"/>
          <p:cNvSpPr>
            <a:spLocks noGrp="1"/>
          </p:cNvSpPr>
          <p:nvPr>
            <p:ph type="dt" idx="6"/>
          </p:nvPr>
        </p:nvSpPr>
        <p:spPr/>
        <p:txBody>
          <a:bodyPr/>
          <a:p>
            <a:fld id="{CE3472C0-0420-4149-9C13-85F12BD7D135}" type="datetime1">
              <a:rPr lang="en-US"/>
              <a:t>02/09/2023</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indent="0" algn="ctr">
              <a:lnSpc>
                <a:spcPct val="100000"/>
              </a:lnSpc>
              <a:buNone/>
              <a:tabLst>
                <a:tab algn="l" pos="0"/>
              </a:tabLst>
            </a:pPr>
            <a:r>
              <a:rPr b="0" lang="en-US" sz="3300" spc="-1" strike="noStrike">
                <a:solidFill>
                  <a:srgbClr val="ffffff"/>
                </a:solidFill>
                <a:latin typeface="Arial"/>
              </a:rPr>
              <a:t>Solution Approach: Initial Models</a:t>
            </a:r>
            <a:endParaRPr b="0" lang="en-US" sz="3300" spc="-1" strike="noStrike">
              <a:solidFill>
                <a:srgbClr val="000000"/>
              </a:solidFill>
              <a:latin typeface="Arial"/>
            </a:endParaRPr>
          </a:p>
        </p:txBody>
      </p:sp>
      <p:pic>
        <p:nvPicPr>
          <p:cNvPr id="100" name="" descr=""/>
          <p:cNvPicPr/>
          <p:nvPr/>
        </p:nvPicPr>
        <p:blipFill>
          <a:blip r:embed="rId1"/>
          <a:stretch/>
        </p:blipFill>
        <p:spPr>
          <a:xfrm>
            <a:off x="4320000" y="1143000"/>
            <a:ext cx="2743200" cy="1904760"/>
          </a:xfrm>
          <a:prstGeom prst="rect">
            <a:avLst/>
          </a:prstGeom>
          <a:ln w="0">
            <a:noFill/>
          </a:ln>
        </p:spPr>
      </p:pic>
      <p:pic>
        <p:nvPicPr>
          <p:cNvPr id="101" name="" descr=""/>
          <p:cNvPicPr/>
          <p:nvPr/>
        </p:nvPicPr>
        <p:blipFill>
          <a:blip r:embed="rId2"/>
          <a:stretch/>
        </p:blipFill>
        <p:spPr>
          <a:xfrm>
            <a:off x="4343400" y="2935800"/>
            <a:ext cx="2743200" cy="2037240"/>
          </a:xfrm>
          <a:prstGeom prst="rect">
            <a:avLst/>
          </a:prstGeom>
          <a:ln w="0">
            <a:noFill/>
          </a:ln>
        </p:spPr>
      </p:pic>
      <p:pic>
        <p:nvPicPr>
          <p:cNvPr id="102" name="" descr=""/>
          <p:cNvPicPr/>
          <p:nvPr/>
        </p:nvPicPr>
        <p:blipFill>
          <a:blip r:embed="rId3"/>
          <a:stretch/>
        </p:blipFill>
        <p:spPr>
          <a:xfrm>
            <a:off x="7315200" y="1158840"/>
            <a:ext cx="2658600" cy="1919880"/>
          </a:xfrm>
          <a:prstGeom prst="rect">
            <a:avLst/>
          </a:prstGeom>
          <a:ln w="0">
            <a:noFill/>
          </a:ln>
        </p:spPr>
      </p:pic>
      <p:pic>
        <p:nvPicPr>
          <p:cNvPr id="103" name="" descr=""/>
          <p:cNvPicPr/>
          <p:nvPr/>
        </p:nvPicPr>
        <p:blipFill>
          <a:blip r:embed="rId4"/>
          <a:stretch/>
        </p:blipFill>
        <p:spPr>
          <a:xfrm>
            <a:off x="7279200" y="2971800"/>
            <a:ext cx="2801520" cy="2057400"/>
          </a:xfrm>
          <a:prstGeom prst="rect">
            <a:avLst/>
          </a:prstGeom>
          <a:ln w="0">
            <a:noFill/>
          </a:ln>
        </p:spPr>
      </p:pic>
      <p:sp>
        <p:nvSpPr>
          <p:cNvPr id="104" name=""/>
          <p:cNvSpPr/>
          <p:nvPr/>
        </p:nvSpPr>
        <p:spPr>
          <a:xfrm>
            <a:off x="228600" y="829800"/>
            <a:ext cx="3886200" cy="1600200"/>
          </a:xfrm>
          <a:prstGeom prst="rect">
            <a:avLst/>
          </a:prstGeom>
          <a:gradFill rotWithShape="0">
            <a:gsLst>
              <a:gs pos="0">
                <a:srgbClr val="dde8cb">
                  <a:alpha val="60000"/>
                </a:srgbClr>
              </a:gs>
              <a:gs pos="64000">
                <a:srgbClr val="dde8cb">
                  <a:alpha val="90196"/>
                </a:srgbClr>
              </a:gs>
              <a:gs pos="100000">
                <a:srgbClr val="dde8cb">
                  <a:alpha val="90196"/>
                </a:srgbClr>
              </a:gs>
            </a:gsLst>
            <a:path path="rect">
              <a:fillToRect l="50000" t="50000" r="50000" b="50000"/>
            </a:path>
          </a:gradFill>
          <a:ln w="0">
            <a:solidFill>
              <a:srgbClr val="254061"/>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105" name=""/>
          <p:cNvSpPr txBox="1"/>
          <p:nvPr/>
        </p:nvSpPr>
        <p:spPr>
          <a:xfrm>
            <a:off x="205200" y="2550600"/>
            <a:ext cx="4114800" cy="2670840"/>
          </a:xfrm>
          <a:prstGeom prst="rect">
            <a:avLst/>
          </a:prstGeom>
          <a:noFill/>
          <a:ln w="0">
            <a:noFill/>
          </a:ln>
        </p:spPr>
        <p:txBody>
          <a:bodyPr lIns="90000" rIns="90000" tIns="45000" bIns="45000" anchor="t">
            <a:noAutofit/>
          </a:bodyPr>
          <a:p>
            <a:r>
              <a:rPr b="0" lang="en-US" sz="1300" spc="-1" strike="noStrike">
                <a:solidFill>
                  <a:srgbClr val="000000"/>
                </a:solidFill>
                <a:latin typeface="Arial"/>
              </a:rPr>
              <a:t>- Simple Models easily detect Happy and Surprised </a:t>
            </a:r>
            <a:endParaRPr b="0" lang="en-US" sz="1300" spc="-1" strike="noStrike">
              <a:solidFill>
                <a:srgbClr val="000000"/>
              </a:solidFill>
              <a:latin typeface="Arial"/>
            </a:endParaRPr>
          </a:p>
          <a:p>
            <a:r>
              <a:rPr b="0" lang="en-US" sz="1300" spc="-1" strike="noStrike">
                <a:solidFill>
                  <a:srgbClr val="000000"/>
                </a:solidFill>
                <a:latin typeface="Arial"/>
              </a:rPr>
              <a:t>  </a:t>
            </a:r>
            <a:r>
              <a:rPr b="0" lang="en-US" sz="1300" spc="-1" strike="noStrike">
                <a:solidFill>
                  <a:srgbClr val="000000"/>
                </a:solidFill>
                <a:latin typeface="Arial"/>
              </a:rPr>
              <a:t>faces</a:t>
            </a:r>
            <a:endParaRPr b="0" lang="en-US" sz="1300" spc="-1" strike="noStrike">
              <a:solidFill>
                <a:srgbClr val="000000"/>
              </a:solidFill>
              <a:latin typeface="Arial"/>
            </a:endParaRPr>
          </a:p>
          <a:p>
            <a:endParaRPr b="0" lang="en-US" sz="1300" spc="-1" strike="noStrike">
              <a:solidFill>
                <a:srgbClr val="000000"/>
              </a:solidFill>
              <a:latin typeface="Arial"/>
            </a:endParaRPr>
          </a:p>
          <a:p>
            <a:r>
              <a:rPr b="0" lang="en-US" sz="1300" spc="-1" strike="noStrike">
                <a:solidFill>
                  <a:srgbClr val="000000"/>
                </a:solidFill>
                <a:latin typeface="Arial"/>
              </a:rPr>
              <a:t>- They have a much harder time predicting Sad and </a:t>
            </a:r>
            <a:endParaRPr b="0" lang="en-US" sz="1300" spc="-1" strike="noStrike">
              <a:solidFill>
                <a:srgbClr val="000000"/>
              </a:solidFill>
              <a:latin typeface="Arial"/>
            </a:endParaRPr>
          </a:p>
          <a:p>
            <a:r>
              <a:rPr b="0" lang="en-US" sz="1300" spc="-1" strike="noStrike">
                <a:solidFill>
                  <a:srgbClr val="000000"/>
                </a:solidFill>
                <a:latin typeface="Arial"/>
              </a:rPr>
              <a:t>  </a:t>
            </a:r>
            <a:r>
              <a:rPr b="0" lang="en-US" sz="1300" spc="-1" strike="noStrike">
                <a:solidFill>
                  <a:srgbClr val="000000"/>
                </a:solidFill>
                <a:latin typeface="Arial"/>
              </a:rPr>
              <a:t>Neutral</a:t>
            </a:r>
            <a:endParaRPr b="0" lang="en-US" sz="1300" spc="-1" strike="noStrike">
              <a:solidFill>
                <a:srgbClr val="000000"/>
              </a:solidFill>
              <a:latin typeface="Arial"/>
            </a:endParaRPr>
          </a:p>
          <a:p>
            <a:endParaRPr b="0" lang="en-US" sz="1300" spc="-1" strike="noStrike">
              <a:solidFill>
                <a:srgbClr val="000000"/>
              </a:solidFill>
              <a:latin typeface="Arial"/>
            </a:endParaRPr>
          </a:p>
          <a:p>
            <a:r>
              <a:rPr b="0" lang="en-US" sz="1300" spc="-1" strike="noStrike">
                <a:solidFill>
                  <a:srgbClr val="000000"/>
                </a:solidFill>
                <a:latin typeface="Arial"/>
              </a:rPr>
              <a:t>- This is likely in part due to the data set, but also the </a:t>
            </a:r>
            <a:endParaRPr b="0" lang="en-US" sz="1300" spc="-1" strike="noStrike">
              <a:solidFill>
                <a:srgbClr val="000000"/>
              </a:solidFill>
              <a:latin typeface="Arial"/>
            </a:endParaRPr>
          </a:p>
          <a:p>
            <a:r>
              <a:rPr b="0" lang="en-US" sz="1300" spc="-1" strike="noStrike">
                <a:solidFill>
                  <a:srgbClr val="000000"/>
                </a:solidFill>
                <a:latin typeface="Arial"/>
              </a:rPr>
              <a:t>  </a:t>
            </a:r>
            <a:r>
              <a:rPr b="0" lang="en-US" sz="1300" spc="-1" strike="noStrike">
                <a:solidFill>
                  <a:srgbClr val="000000"/>
                </a:solidFill>
                <a:latin typeface="Arial"/>
              </a:rPr>
              <a:t>extreme similarities between the two categories</a:t>
            </a:r>
            <a:endParaRPr b="0" lang="en-US" sz="1300" spc="-1" strike="noStrike">
              <a:solidFill>
                <a:srgbClr val="000000"/>
              </a:solidFill>
              <a:latin typeface="Arial"/>
            </a:endParaRPr>
          </a:p>
          <a:p>
            <a:endParaRPr b="0" lang="en-US" sz="1300" spc="-1" strike="noStrike">
              <a:solidFill>
                <a:srgbClr val="000000"/>
              </a:solidFill>
              <a:latin typeface="Arial"/>
            </a:endParaRPr>
          </a:p>
          <a:p>
            <a:r>
              <a:rPr b="0" lang="en-US" sz="1300" spc="-1" strike="noStrike">
                <a:solidFill>
                  <a:srgbClr val="000000"/>
                </a:solidFill>
                <a:latin typeface="Arial"/>
              </a:rPr>
              <a:t>- Interestingly in both models Neutral was predicted </a:t>
            </a:r>
            <a:endParaRPr b="0" lang="en-US" sz="1300" spc="-1" strike="noStrike">
              <a:solidFill>
                <a:srgbClr val="000000"/>
              </a:solidFill>
              <a:latin typeface="Arial"/>
            </a:endParaRPr>
          </a:p>
          <a:p>
            <a:r>
              <a:rPr b="0" lang="en-US" sz="1300" spc="-1" strike="noStrike">
                <a:solidFill>
                  <a:srgbClr val="000000"/>
                </a:solidFill>
                <a:latin typeface="Arial"/>
              </a:rPr>
              <a:t>  </a:t>
            </a:r>
            <a:r>
              <a:rPr b="0" lang="en-US" sz="1300" spc="-1" strike="noStrike">
                <a:solidFill>
                  <a:srgbClr val="000000"/>
                </a:solidFill>
                <a:latin typeface="Arial"/>
              </a:rPr>
              <a:t>as sad and sad was predicted as neutral with more </a:t>
            </a:r>
            <a:endParaRPr b="0" lang="en-US" sz="1300" spc="-1" strike="noStrike">
              <a:solidFill>
                <a:srgbClr val="000000"/>
              </a:solidFill>
              <a:latin typeface="Arial"/>
            </a:endParaRPr>
          </a:p>
          <a:p>
            <a:r>
              <a:rPr b="0" lang="en-US" sz="1300" spc="-1" strike="noStrike">
                <a:solidFill>
                  <a:srgbClr val="000000"/>
                </a:solidFill>
                <a:latin typeface="Arial"/>
              </a:rPr>
              <a:t>  </a:t>
            </a:r>
            <a:r>
              <a:rPr b="0" lang="en-US" sz="1300" spc="-1" strike="noStrike">
                <a:solidFill>
                  <a:srgbClr val="000000"/>
                </a:solidFill>
                <a:latin typeface="Arial"/>
              </a:rPr>
              <a:t>often with the test photos.</a:t>
            </a:r>
            <a:endParaRPr b="0" lang="en-US" sz="1300" spc="-1" strike="noStrike">
              <a:solidFill>
                <a:srgbClr val="000000"/>
              </a:solidFill>
              <a:latin typeface="Arial"/>
            </a:endParaRPr>
          </a:p>
          <a:p>
            <a:endParaRPr b="0" lang="en-US" sz="1300" spc="-1" strike="noStrike">
              <a:solidFill>
                <a:srgbClr val="000000"/>
              </a:solidFill>
              <a:latin typeface="Arial"/>
            </a:endParaRPr>
          </a:p>
          <a:p>
            <a:endParaRPr b="0" lang="en-US" sz="1300" spc="-1" strike="noStrike">
              <a:solidFill>
                <a:srgbClr val="000000"/>
              </a:solidFill>
              <a:latin typeface="Arial"/>
            </a:endParaRPr>
          </a:p>
        </p:txBody>
      </p:sp>
      <p:sp>
        <p:nvSpPr>
          <p:cNvPr id="106" name=""/>
          <p:cNvSpPr txBox="1"/>
          <p:nvPr/>
        </p:nvSpPr>
        <p:spPr>
          <a:xfrm>
            <a:off x="1792800" y="901440"/>
            <a:ext cx="2743200" cy="2720160"/>
          </a:xfrm>
          <a:prstGeom prst="rect">
            <a:avLst/>
          </a:prstGeom>
          <a:noFill/>
          <a:ln w="0">
            <a:noFill/>
          </a:ln>
        </p:spPr>
        <p:txBody>
          <a:bodyPr lIns="90000" rIns="90000" tIns="45000" bIns="45000" anchor="t">
            <a:noAutofit/>
          </a:bodyPr>
          <a:p>
            <a:pPr marL="432000" indent="-324000">
              <a:lnSpc>
                <a:spcPct val="100000"/>
              </a:lnSpc>
              <a:spcBef>
                <a:spcPts val="1417"/>
              </a:spcBef>
              <a:buClr>
                <a:srgbClr val="000000"/>
              </a:buClr>
              <a:buSzPct val="45000"/>
              <a:buFont typeface="Wingdings" charset="2"/>
              <a:buChar char=""/>
            </a:pPr>
            <a:r>
              <a:rPr b="1" lang="en-US" sz="1400" spc="-1" strike="noStrike">
                <a:solidFill>
                  <a:srgbClr val="000000"/>
                </a:solidFill>
                <a:latin typeface="Arial"/>
              </a:rPr>
              <a:t>Model 2</a:t>
            </a:r>
            <a:endParaRPr b="0" lang="en-US" sz="14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1400" spc="-1" strike="noStrike">
                <a:solidFill>
                  <a:srgbClr val="000000"/>
                </a:solidFill>
                <a:latin typeface="Arial"/>
              </a:rPr>
              <a:t>Train Acc: 81%</a:t>
            </a:r>
            <a:endParaRPr b="0" lang="en-US" sz="14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1400" spc="-1" strike="noStrike">
                <a:solidFill>
                  <a:srgbClr val="000000"/>
                </a:solidFill>
                <a:latin typeface="Arial"/>
              </a:rPr>
              <a:t>Valid Acc: 71%</a:t>
            </a:r>
            <a:endParaRPr b="0" lang="en-US" sz="1400" spc="-1" strike="noStrike">
              <a:solidFill>
                <a:srgbClr val="000000"/>
              </a:solidFill>
              <a:latin typeface="Arial"/>
            </a:endParaRPr>
          </a:p>
          <a:p>
            <a:pPr lvl="1" marL="864000" indent="-324000">
              <a:lnSpc>
                <a:spcPct val="100000"/>
              </a:lnSpc>
              <a:spcBef>
                <a:spcPts val="1134"/>
              </a:spcBef>
              <a:buClr>
                <a:srgbClr val="000000"/>
              </a:buClr>
              <a:buSzPct val="75000"/>
              <a:buFont typeface="Symbol" charset="2"/>
              <a:buChar char=""/>
            </a:pPr>
            <a:r>
              <a:rPr b="0" lang="en-US" sz="1400" spc="-1" strike="noStrike">
                <a:solidFill>
                  <a:srgbClr val="000000"/>
                </a:solidFill>
                <a:latin typeface="Arial"/>
              </a:rPr>
              <a:t>Test Acc: 54%</a:t>
            </a:r>
            <a:endParaRPr b="0" lang="en-US" sz="1400" spc="-1" strike="noStrike">
              <a:solidFill>
                <a:srgbClr val="000000"/>
              </a:solidFill>
              <a:latin typeface="Arial"/>
            </a:endParaRPr>
          </a:p>
        </p:txBody>
      </p:sp>
      <p:sp>
        <p:nvSpPr>
          <p:cNvPr id="107" name="PlaceHolder 2"/>
          <p:cNvSpPr>
            <a:spLocks noGrp="1"/>
          </p:cNvSpPr>
          <p:nvPr>
            <p:ph/>
          </p:nvPr>
        </p:nvSpPr>
        <p:spPr>
          <a:xfrm>
            <a:off x="0" y="914400"/>
            <a:ext cx="2501640" cy="1828800"/>
          </a:xfrm>
          <a:prstGeom prst="rect">
            <a:avLst/>
          </a:prstGeom>
          <a:noFill/>
          <a:ln w="0">
            <a:noFill/>
          </a:ln>
        </p:spPr>
        <p:txBody>
          <a:bodyPr lIns="0" rIns="0" tIns="0" bIns="0" anchor="t">
            <a:noAutofit/>
          </a:bodyPr>
          <a:p>
            <a:pPr marL="432000" indent="0">
              <a:spcBef>
                <a:spcPts val="1417"/>
              </a:spcBef>
              <a:buNone/>
            </a:pPr>
            <a:r>
              <a:rPr b="1" lang="en-US" sz="1400" spc="-1" strike="noStrike">
                <a:solidFill>
                  <a:srgbClr val="000000"/>
                </a:solidFill>
                <a:latin typeface="Arial"/>
              </a:rPr>
              <a:t>Model 1</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Train Acc: 70%</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Valid Acc: 69%</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Test Acc: 55%</a:t>
            </a:r>
            <a:endParaRPr b="0" lang="en-US" sz="1400" spc="-1" strike="noStrike">
              <a:solidFill>
                <a:srgbClr val="000000"/>
              </a:solidFill>
              <a:latin typeface="Arial"/>
            </a:endParaRPr>
          </a:p>
          <a:p>
            <a:pPr marL="432000" indent="0">
              <a:spcBef>
                <a:spcPts val="1417"/>
              </a:spcBef>
              <a:buNone/>
            </a:pPr>
            <a:endParaRPr b="0" lang="en-US" sz="1400" spc="-1" strike="noStrike">
              <a:solidFill>
                <a:srgbClr val="000000"/>
              </a:solidFill>
              <a:latin typeface="Arial"/>
            </a:endParaRPr>
          </a:p>
        </p:txBody>
      </p:sp>
      <p:sp>
        <p:nvSpPr>
          <p:cNvPr id="108" name=""/>
          <p:cNvSpPr txBox="1"/>
          <p:nvPr/>
        </p:nvSpPr>
        <p:spPr>
          <a:xfrm>
            <a:off x="5216760" y="796680"/>
            <a:ext cx="99144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Model 1</a:t>
            </a:r>
            <a:endParaRPr b="0" lang="en-US" sz="1800" spc="-1" strike="noStrike">
              <a:solidFill>
                <a:srgbClr val="000000"/>
              </a:solidFill>
              <a:latin typeface="Arial"/>
            </a:endParaRPr>
          </a:p>
        </p:txBody>
      </p:sp>
      <p:sp>
        <p:nvSpPr>
          <p:cNvPr id="109" name=""/>
          <p:cNvSpPr txBox="1"/>
          <p:nvPr/>
        </p:nvSpPr>
        <p:spPr>
          <a:xfrm>
            <a:off x="8157600" y="806400"/>
            <a:ext cx="99144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Model 2</a:t>
            </a:r>
            <a:endParaRPr b="0" lang="en-US" sz="1800" spc="-1" strike="noStrike">
              <a:solidFill>
                <a:srgbClr val="000000"/>
              </a:solidFill>
              <a:latin typeface="Arial"/>
            </a:endParaRPr>
          </a:p>
        </p:txBody>
      </p:sp>
      <p:sp>
        <p:nvSpPr>
          <p:cNvPr id="4" name="PlaceHolder 3"/>
          <p:cNvSpPr>
            <a:spLocks noGrp="1"/>
          </p:cNvSpPr>
          <p:nvPr>
            <p:ph type="sldNum" idx="5"/>
          </p:nvPr>
        </p:nvSpPr>
        <p:spPr/>
        <p:txBody>
          <a:bodyPr/>
          <a:p>
            <a:fld id="{A2C5EDA1-1FE3-432D-9317-F2AF27676C03}" type="slidenum">
              <a:t>5</a:t>
            </a:fld>
          </a:p>
        </p:txBody>
      </p:sp>
      <p:sp>
        <p:nvSpPr>
          <p:cNvPr id="5" name="PlaceHolder 4"/>
          <p:cNvSpPr>
            <a:spLocks noGrp="1"/>
          </p:cNvSpPr>
          <p:nvPr>
            <p:ph type="dt" idx="6"/>
          </p:nvPr>
        </p:nvSpPr>
        <p:spPr/>
        <p:txBody>
          <a:bodyPr/>
          <a:p>
            <a:fld id="{D745B1F8-AE3A-43BC-BC58-574C206EE89C}" type="datetime1">
              <a:rPr lang="en-US"/>
              <a:t>02/09/2023</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indent="0" algn="ctr">
              <a:lnSpc>
                <a:spcPct val="100000"/>
              </a:lnSpc>
              <a:buNone/>
              <a:tabLst>
                <a:tab algn="l" pos="0"/>
              </a:tabLst>
            </a:pPr>
            <a:r>
              <a:rPr b="0" lang="en-US" sz="3300" spc="-1" strike="noStrike">
                <a:solidFill>
                  <a:srgbClr val="ffffff"/>
                </a:solidFill>
                <a:latin typeface="Arial"/>
              </a:rPr>
              <a:t>Proposed Model: Custom CNN</a:t>
            </a:r>
            <a:endParaRPr b="0" lang="en-US" sz="3300" spc="-1" strike="noStrike">
              <a:solidFill>
                <a:srgbClr val="000000"/>
              </a:solidFill>
              <a:latin typeface="Arial"/>
            </a:endParaRPr>
          </a:p>
        </p:txBody>
      </p:sp>
      <p:sp>
        <p:nvSpPr>
          <p:cNvPr id="111" name=""/>
          <p:cNvSpPr txBox="1"/>
          <p:nvPr/>
        </p:nvSpPr>
        <p:spPr>
          <a:xfrm>
            <a:off x="205200" y="1058400"/>
            <a:ext cx="2995200" cy="431820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r>
              <a:rPr b="1" lang="en-US" sz="1100" spc="-1" strike="noStrike">
                <a:solidFill>
                  <a:srgbClr val="000000"/>
                </a:solidFill>
                <a:latin typeface="Arial"/>
              </a:rPr>
              <a:t>Note on Transfer Models:</a:t>
            </a:r>
            <a:endParaRPr b="0" lang="en-US" sz="1100" spc="-1" strike="noStrike">
              <a:solidFill>
                <a:srgbClr val="000000"/>
              </a:solidFill>
              <a:latin typeface="Arial"/>
            </a:endParaRPr>
          </a:p>
          <a:p>
            <a:pPr lvl="1" marL="432000" indent="-216000">
              <a:buClr>
                <a:srgbClr val="000000"/>
              </a:buClr>
              <a:buSzPct val="45000"/>
              <a:buFont typeface="Wingdings" charset="2"/>
              <a:buChar char=""/>
            </a:pPr>
            <a:r>
              <a:rPr b="0" lang="en-US" sz="1100" spc="-1" strike="noStrike">
                <a:solidFill>
                  <a:srgbClr val="000000"/>
                </a:solidFill>
                <a:latin typeface="Arial"/>
              </a:rPr>
              <a:t>Transfer Models Underperformed with the data</a:t>
            </a:r>
            <a:endParaRPr b="0" lang="en-US" sz="1100" spc="-1" strike="noStrike">
              <a:solidFill>
                <a:srgbClr val="000000"/>
              </a:solidFill>
              <a:latin typeface="Arial"/>
            </a:endParaRPr>
          </a:p>
          <a:p>
            <a:pPr lvl="1" marL="432000" indent="-216000">
              <a:buClr>
                <a:srgbClr val="000000"/>
              </a:buClr>
              <a:buSzPct val="45000"/>
              <a:buFont typeface="Wingdings" charset="2"/>
              <a:buChar char=""/>
            </a:pPr>
            <a:r>
              <a:rPr b="0" lang="en-US" sz="1100" spc="-1" strike="noStrike">
                <a:solidFill>
                  <a:srgbClr val="000000"/>
                </a:solidFill>
                <a:latin typeface="Arial"/>
              </a:rPr>
              <a:t>Visual Models are designed for general object identification and categorization.</a:t>
            </a:r>
            <a:endParaRPr b="0" lang="en-US" sz="1100" spc="-1" strike="noStrike">
              <a:solidFill>
                <a:srgbClr val="000000"/>
              </a:solidFill>
              <a:latin typeface="Arial"/>
            </a:endParaRPr>
          </a:p>
          <a:p>
            <a:pPr lvl="1" marL="432000" indent="-216000">
              <a:buClr>
                <a:srgbClr val="000000"/>
              </a:buClr>
              <a:buSzPct val="45000"/>
              <a:buFont typeface="Wingdings" charset="2"/>
              <a:buChar char=""/>
            </a:pPr>
            <a:r>
              <a:rPr b="0" lang="en-US" sz="1100" spc="-1" strike="noStrike">
                <a:solidFill>
                  <a:srgbClr val="000000"/>
                </a:solidFill>
                <a:latin typeface="Arial"/>
              </a:rPr>
              <a:t>They were not trained for complex emotion reactions</a:t>
            </a:r>
            <a:endParaRPr b="0" lang="en-US" sz="1100" spc="-1" strike="noStrike">
              <a:solidFill>
                <a:srgbClr val="000000"/>
              </a:solidFill>
              <a:latin typeface="Arial"/>
            </a:endParaRPr>
          </a:p>
          <a:p>
            <a:pPr lvl="1" marL="432000" indent="-216000">
              <a:buClr>
                <a:srgbClr val="000000"/>
              </a:buClr>
              <a:buSzPct val="45000"/>
              <a:buFont typeface="Wingdings" charset="2"/>
              <a:buChar char=""/>
            </a:pPr>
            <a:endParaRPr b="0" lang="en-US" sz="1100" spc="-1" strike="noStrike">
              <a:solidFill>
                <a:srgbClr val="000000"/>
              </a:solidFill>
              <a:latin typeface="Arial"/>
            </a:endParaRPr>
          </a:p>
          <a:p>
            <a:pPr marL="216000" indent="-216000">
              <a:buClr>
                <a:srgbClr val="000000"/>
              </a:buClr>
              <a:buSzPct val="45000"/>
              <a:buFont typeface="Wingdings" charset="2"/>
              <a:buChar char=""/>
            </a:pPr>
            <a:r>
              <a:rPr b="1" lang="en-US" sz="1100" spc="-1" strike="noStrike">
                <a:solidFill>
                  <a:srgbClr val="000000"/>
                </a:solidFill>
                <a:latin typeface="Arial"/>
              </a:rPr>
              <a:t>Proposed Model:</a:t>
            </a:r>
            <a:endParaRPr b="0" lang="en-US" sz="1100" spc="-1" strike="noStrike">
              <a:solidFill>
                <a:srgbClr val="000000"/>
              </a:solidFill>
              <a:latin typeface="Arial"/>
            </a:endParaRPr>
          </a:p>
          <a:p>
            <a:pPr lvl="1" marL="432000" indent="-216000">
              <a:buClr>
                <a:srgbClr val="000000"/>
              </a:buClr>
              <a:buSzPct val="45000"/>
              <a:buFont typeface="Wingdings" charset="2"/>
              <a:buChar char=""/>
            </a:pPr>
            <a:r>
              <a:rPr b="0" lang="en-US" sz="1100" spc="-1" strike="noStrike">
                <a:solidFill>
                  <a:srgbClr val="000000"/>
                </a:solidFill>
                <a:latin typeface="Arial"/>
              </a:rPr>
              <a:t>Combined best features of first to demo models plus additional complexity.</a:t>
            </a:r>
            <a:endParaRPr b="0" lang="en-US" sz="1100" spc="-1" strike="noStrike">
              <a:solidFill>
                <a:srgbClr val="000000"/>
              </a:solidFill>
              <a:latin typeface="Arial"/>
            </a:endParaRPr>
          </a:p>
          <a:p>
            <a:pPr lvl="1" marL="432000" indent="-216000">
              <a:buClr>
                <a:srgbClr val="000000"/>
              </a:buClr>
              <a:buSzPct val="45000"/>
              <a:buFont typeface="Wingdings" charset="2"/>
              <a:buChar char=""/>
            </a:pPr>
            <a:r>
              <a:rPr b="0" lang="en-US" sz="1100" spc="-1" strike="noStrike">
                <a:solidFill>
                  <a:srgbClr val="000000"/>
                </a:solidFill>
                <a:latin typeface="Arial"/>
              </a:rPr>
              <a:t>Data Augmentation Fine Tuning</a:t>
            </a:r>
            <a:endParaRPr b="0" lang="en-US" sz="1100" spc="-1" strike="noStrike">
              <a:solidFill>
                <a:srgbClr val="000000"/>
              </a:solidFill>
              <a:latin typeface="Arial"/>
            </a:endParaRPr>
          </a:p>
          <a:p>
            <a:pPr lvl="1" marL="432000" indent="-216000">
              <a:buClr>
                <a:srgbClr val="000000"/>
              </a:buClr>
              <a:buSzPct val="45000"/>
              <a:buFont typeface="Wingdings" charset="2"/>
              <a:buChar char=""/>
            </a:pPr>
            <a:r>
              <a:rPr b="0" lang="en-US" sz="1100" spc="-1" strike="noStrike">
                <a:solidFill>
                  <a:srgbClr val="000000"/>
                </a:solidFill>
                <a:latin typeface="Arial"/>
              </a:rPr>
              <a:t>Slower Model Growth/Learn Rate</a:t>
            </a:r>
            <a:endParaRPr b="0" lang="en-US" sz="1100" spc="-1" strike="noStrike">
              <a:solidFill>
                <a:srgbClr val="000000"/>
              </a:solidFill>
              <a:latin typeface="Arial"/>
            </a:endParaRPr>
          </a:p>
          <a:p>
            <a:pPr lvl="1" marL="432000" indent="-216000">
              <a:buClr>
                <a:srgbClr val="000000"/>
              </a:buClr>
              <a:buSzPct val="45000"/>
              <a:buFont typeface="Wingdings" charset="2"/>
              <a:buChar char=""/>
            </a:pPr>
            <a:endParaRPr b="0" lang="en-US" sz="1100" spc="-1" strike="noStrike">
              <a:solidFill>
                <a:srgbClr val="000000"/>
              </a:solidFill>
              <a:latin typeface="Arial"/>
            </a:endParaRPr>
          </a:p>
          <a:p>
            <a:pPr marL="216000" indent="-216000">
              <a:buClr>
                <a:srgbClr val="000000"/>
              </a:buClr>
              <a:buSzPct val="45000"/>
              <a:buFont typeface="Wingdings" charset="2"/>
              <a:buChar char=""/>
            </a:pPr>
            <a:r>
              <a:rPr b="1" lang="en-US" sz="1100" spc="-1" strike="noStrike">
                <a:solidFill>
                  <a:srgbClr val="000000"/>
                </a:solidFill>
                <a:latin typeface="Arial"/>
              </a:rPr>
              <a:t>Benefits and Results:</a:t>
            </a:r>
            <a:endParaRPr b="0" lang="en-US" sz="1100" spc="-1" strike="noStrike">
              <a:solidFill>
                <a:srgbClr val="000000"/>
              </a:solidFill>
              <a:latin typeface="Arial"/>
            </a:endParaRPr>
          </a:p>
          <a:p>
            <a:pPr lvl="1" marL="432000" indent="-216000">
              <a:buClr>
                <a:srgbClr val="000000"/>
              </a:buClr>
              <a:buSzPct val="45000"/>
              <a:buFont typeface="Wingdings" charset="2"/>
              <a:buChar char=""/>
            </a:pPr>
            <a:r>
              <a:rPr b="0" lang="en-US" sz="1100" spc="-1" strike="noStrike">
                <a:solidFill>
                  <a:srgbClr val="000000"/>
                </a:solidFill>
                <a:latin typeface="Arial"/>
              </a:rPr>
              <a:t>Not overly complex, no overfitting, while retaining a usable speed with best overall performance</a:t>
            </a:r>
            <a:endParaRPr b="0" lang="en-US" sz="1100" spc="-1" strike="noStrike">
              <a:solidFill>
                <a:srgbClr val="000000"/>
              </a:solidFill>
              <a:latin typeface="Arial"/>
            </a:endParaRPr>
          </a:p>
          <a:p>
            <a:pPr lvl="1" marL="432000" indent="-216000">
              <a:buClr>
                <a:srgbClr val="000000"/>
              </a:buClr>
              <a:buSzPct val="45000"/>
              <a:buFont typeface="Wingdings" charset="2"/>
              <a:buChar char=""/>
            </a:pPr>
            <a:r>
              <a:rPr b="0" lang="en-US" sz="1100" spc="-1" strike="noStrike">
                <a:solidFill>
                  <a:srgbClr val="000000"/>
                </a:solidFill>
                <a:latin typeface="Arial"/>
              </a:rPr>
              <a:t>Overall Acc of 80.4% (79% – 82%)</a:t>
            </a:r>
            <a:endParaRPr b="0" lang="en-US" sz="1100" spc="-1" strike="noStrike">
              <a:solidFill>
                <a:srgbClr val="000000"/>
              </a:solidFill>
              <a:latin typeface="Arial"/>
            </a:endParaRPr>
          </a:p>
          <a:p>
            <a:pPr lvl="2" marL="648000" indent="-216000">
              <a:buClr>
                <a:srgbClr val="000000"/>
              </a:buClr>
              <a:buSzPct val="45000"/>
              <a:buFont typeface="Wingdings" charset="2"/>
              <a:buChar char=""/>
            </a:pPr>
            <a:r>
              <a:rPr b="0" lang="en-US" sz="1100" spc="-1" strike="noStrike">
                <a:solidFill>
                  <a:srgbClr val="000000"/>
                </a:solidFill>
                <a:latin typeface="Arial"/>
              </a:rPr>
              <a:t>Happy: 88% </a:t>
            </a:r>
            <a:endParaRPr b="0" lang="en-US" sz="1100" spc="-1" strike="noStrike">
              <a:solidFill>
                <a:srgbClr val="000000"/>
              </a:solidFill>
              <a:latin typeface="Arial"/>
            </a:endParaRPr>
          </a:p>
          <a:p>
            <a:pPr lvl="2" marL="648000" indent="-216000">
              <a:buClr>
                <a:srgbClr val="000000"/>
              </a:buClr>
              <a:buSzPct val="45000"/>
              <a:buFont typeface="Wingdings" charset="2"/>
              <a:buChar char=""/>
            </a:pPr>
            <a:r>
              <a:rPr b="0" lang="en-US" sz="1100" spc="-1" strike="noStrike">
                <a:solidFill>
                  <a:srgbClr val="000000"/>
                </a:solidFill>
                <a:latin typeface="Arial"/>
              </a:rPr>
              <a:t>Surprised: 93%</a:t>
            </a:r>
            <a:endParaRPr b="0" lang="en-US" sz="1100" spc="-1" strike="noStrike">
              <a:solidFill>
                <a:srgbClr val="000000"/>
              </a:solidFill>
              <a:latin typeface="Arial"/>
            </a:endParaRPr>
          </a:p>
          <a:p>
            <a:pPr lvl="2" marL="648000" indent="-216000">
              <a:buClr>
                <a:srgbClr val="000000"/>
              </a:buClr>
              <a:buSzPct val="45000"/>
              <a:buFont typeface="Wingdings" charset="2"/>
              <a:buChar char=""/>
            </a:pPr>
            <a:r>
              <a:rPr b="0" lang="en-US" sz="1100" spc="-1" strike="noStrike">
                <a:solidFill>
                  <a:srgbClr val="000000"/>
                </a:solidFill>
                <a:latin typeface="Arial"/>
              </a:rPr>
              <a:t>Sad: 68%</a:t>
            </a:r>
            <a:endParaRPr b="0" lang="en-US" sz="1100" spc="-1" strike="noStrike">
              <a:solidFill>
                <a:srgbClr val="000000"/>
              </a:solidFill>
              <a:latin typeface="Arial"/>
            </a:endParaRPr>
          </a:p>
          <a:p>
            <a:pPr lvl="2" marL="648000" indent="-216000">
              <a:buClr>
                <a:srgbClr val="000000"/>
              </a:buClr>
              <a:buSzPct val="45000"/>
              <a:buFont typeface="Wingdings" charset="2"/>
              <a:buChar char=""/>
            </a:pPr>
            <a:r>
              <a:rPr b="0" lang="en-US" sz="1100" spc="-1" strike="noStrike">
                <a:solidFill>
                  <a:srgbClr val="000000"/>
                </a:solidFill>
                <a:latin typeface="Arial"/>
              </a:rPr>
              <a:t>Neutral: 75%</a:t>
            </a:r>
            <a:endParaRPr b="0" lang="en-US" sz="1100" spc="-1" strike="noStrike">
              <a:solidFill>
                <a:srgbClr val="000000"/>
              </a:solidFill>
              <a:latin typeface="Arial"/>
            </a:endParaRPr>
          </a:p>
          <a:p>
            <a:endParaRPr b="0" lang="en-US" sz="1100" spc="-1" strike="noStrike">
              <a:solidFill>
                <a:srgbClr val="000000"/>
              </a:solidFill>
              <a:latin typeface="Arial"/>
            </a:endParaRPr>
          </a:p>
          <a:p>
            <a:endParaRPr b="0" lang="en-US" sz="1300" spc="-1" strike="noStrike">
              <a:solidFill>
                <a:srgbClr val="000000"/>
              </a:solidFill>
              <a:latin typeface="Arial"/>
            </a:endParaRPr>
          </a:p>
        </p:txBody>
      </p:sp>
      <p:pic>
        <p:nvPicPr>
          <p:cNvPr id="112" name="" descr=""/>
          <p:cNvPicPr/>
          <p:nvPr/>
        </p:nvPicPr>
        <p:blipFill>
          <a:blip r:embed="rId1"/>
          <a:stretch/>
        </p:blipFill>
        <p:spPr>
          <a:xfrm>
            <a:off x="3145680" y="914400"/>
            <a:ext cx="3483720" cy="2743200"/>
          </a:xfrm>
          <a:prstGeom prst="rect">
            <a:avLst/>
          </a:prstGeom>
          <a:ln w="0">
            <a:noFill/>
          </a:ln>
        </p:spPr>
      </p:pic>
      <p:pic>
        <p:nvPicPr>
          <p:cNvPr id="113" name="" descr=""/>
          <p:cNvPicPr/>
          <p:nvPr/>
        </p:nvPicPr>
        <p:blipFill>
          <a:blip r:embed="rId2"/>
          <a:stretch/>
        </p:blipFill>
        <p:spPr>
          <a:xfrm>
            <a:off x="6629400" y="1022400"/>
            <a:ext cx="3429000" cy="2635200"/>
          </a:xfrm>
          <a:prstGeom prst="rect">
            <a:avLst/>
          </a:prstGeom>
          <a:ln w="0">
            <a:noFill/>
          </a:ln>
        </p:spPr>
      </p:pic>
      <p:pic>
        <p:nvPicPr>
          <p:cNvPr id="114" name="" descr=""/>
          <p:cNvPicPr/>
          <p:nvPr/>
        </p:nvPicPr>
        <p:blipFill>
          <a:blip r:embed="rId3"/>
          <a:stretch/>
        </p:blipFill>
        <p:spPr>
          <a:xfrm>
            <a:off x="3886200" y="3657600"/>
            <a:ext cx="2152440" cy="837720"/>
          </a:xfrm>
          <a:prstGeom prst="rect">
            <a:avLst/>
          </a:prstGeom>
          <a:ln w="0">
            <a:noFill/>
          </a:ln>
        </p:spPr>
      </p:pic>
      <p:pic>
        <p:nvPicPr>
          <p:cNvPr id="115" name="" descr=""/>
          <p:cNvPicPr/>
          <p:nvPr/>
        </p:nvPicPr>
        <p:blipFill>
          <a:blip r:embed="rId4"/>
          <a:stretch/>
        </p:blipFill>
        <p:spPr>
          <a:xfrm>
            <a:off x="6786000" y="3801600"/>
            <a:ext cx="3105000" cy="569160"/>
          </a:xfrm>
          <a:prstGeom prst="rect">
            <a:avLst/>
          </a:prstGeom>
          <a:ln w="0">
            <a:noFill/>
          </a:ln>
        </p:spPr>
      </p:pic>
      <p:sp>
        <p:nvSpPr>
          <p:cNvPr id="3" name="PlaceHolder 2"/>
          <p:cNvSpPr>
            <a:spLocks noGrp="1"/>
          </p:cNvSpPr>
          <p:nvPr>
            <p:ph type="sldNum" idx="5"/>
          </p:nvPr>
        </p:nvSpPr>
        <p:spPr/>
        <p:txBody>
          <a:bodyPr/>
          <a:p>
            <a:fld id="{35A62477-A9DC-4603-9E61-FB1D75DD6468}" type="slidenum">
              <a:t>6</a:t>
            </a:fld>
          </a:p>
        </p:txBody>
      </p:sp>
      <p:sp>
        <p:nvSpPr>
          <p:cNvPr id="4" name="PlaceHolder 3"/>
          <p:cNvSpPr>
            <a:spLocks noGrp="1"/>
          </p:cNvSpPr>
          <p:nvPr>
            <p:ph type="dt" idx="6"/>
          </p:nvPr>
        </p:nvSpPr>
        <p:spPr/>
        <p:txBody>
          <a:bodyPr/>
          <a:p>
            <a:fld id="{A8CD9BFB-62E1-4439-A5AB-F30DD5E84E3C}" type="datetime1">
              <a:rPr lang="en-US"/>
              <a:t>02/09/2023</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0" y="0"/>
            <a:ext cx="10058040" cy="738000"/>
          </a:xfrm>
          <a:prstGeom prst="rect">
            <a:avLst/>
          </a:prstGeom>
          <a:noFill/>
          <a:ln w="0">
            <a:noFill/>
          </a:ln>
        </p:spPr>
        <p:txBody>
          <a:bodyPr lIns="0" rIns="0" tIns="0" bIns="0" anchor="ctr">
            <a:noAutofit/>
          </a:bodyPr>
          <a:p>
            <a:pPr indent="0" algn="ctr">
              <a:lnSpc>
                <a:spcPct val="100000"/>
              </a:lnSpc>
              <a:buNone/>
              <a:tabLst>
                <a:tab algn="l" pos="0"/>
              </a:tabLst>
            </a:pPr>
            <a:r>
              <a:rPr b="0" lang="en-US" sz="2600" spc="-1" strike="noStrike">
                <a:solidFill>
                  <a:srgbClr val="ffffff"/>
                </a:solidFill>
                <a:latin typeface="Arial"/>
              </a:rPr>
              <a:t>Proposed Business Solution</a:t>
            </a:r>
            <a:endParaRPr b="0" lang="en-US" sz="2600" spc="-1" strike="noStrike">
              <a:solidFill>
                <a:srgbClr val="000000"/>
              </a:solidFill>
              <a:latin typeface="Arial"/>
            </a:endParaRPr>
          </a:p>
        </p:txBody>
      </p:sp>
      <p:sp>
        <p:nvSpPr>
          <p:cNvPr id="117" name="PlaceHolder 2"/>
          <p:cNvSpPr>
            <a:spLocks noGrp="1"/>
          </p:cNvSpPr>
          <p:nvPr>
            <p:ph/>
          </p:nvPr>
        </p:nvSpPr>
        <p:spPr>
          <a:xfrm>
            <a:off x="0" y="1080000"/>
            <a:ext cx="10058040" cy="3948840"/>
          </a:xfrm>
          <a:prstGeom prst="rect">
            <a:avLst/>
          </a:prstGeom>
          <a:noFill/>
          <a:ln w="0">
            <a:noFill/>
          </a:ln>
        </p:spPr>
        <p:txBody>
          <a:bodyPr lIns="0" rIns="0" tIns="0" bIns="0" anchor="t">
            <a:noAutofit/>
          </a:bodyPr>
          <a:p>
            <a:pPr lvl="1" marL="864000" indent="0">
              <a:lnSpc>
                <a:spcPct val="100000"/>
              </a:lnSpc>
              <a:spcBef>
                <a:spcPts val="850"/>
              </a:spcBef>
              <a:buNone/>
            </a:pPr>
            <a:r>
              <a:rPr b="0" lang="en-US" sz="1800" spc="-1" strike="noStrike">
                <a:solidFill>
                  <a:srgbClr val="009bdd"/>
                </a:solidFill>
                <a:latin typeface="Arial"/>
              </a:rPr>
              <a:t>Provided Model Is a ‘Great Start’ but not there yet:</a:t>
            </a:r>
            <a:endParaRPr b="0" lang="en-US" sz="1800" spc="-1" strike="noStrike">
              <a:solidFill>
                <a:srgbClr val="000000"/>
              </a:solidFill>
              <a:latin typeface="Arial"/>
            </a:endParaRPr>
          </a:p>
          <a:p>
            <a:pPr lvl="2" marL="1296000" indent="-288000">
              <a:lnSpc>
                <a:spcPct val="100000"/>
              </a:lnSpc>
              <a:spcBef>
                <a:spcPts val="850"/>
              </a:spcBef>
              <a:buClr>
                <a:srgbClr val="000000"/>
              </a:buClr>
              <a:buSzPct val="45000"/>
              <a:buFont typeface="Wingdings" charset="2"/>
              <a:buChar char=""/>
            </a:pPr>
            <a:r>
              <a:rPr b="0" lang="en-US" sz="1600" spc="-1" strike="noStrike">
                <a:solidFill>
                  <a:srgbClr val="009bdd"/>
                </a:solidFill>
                <a:latin typeface="Arial"/>
              </a:rPr>
              <a:t>The model shows that the machine can accurately detect features even with ‘bad data’</a:t>
            </a:r>
            <a:endParaRPr b="0" lang="en-US" sz="1600" spc="-1" strike="noStrike">
              <a:solidFill>
                <a:srgbClr val="000000"/>
              </a:solidFill>
              <a:latin typeface="Arial"/>
            </a:endParaRPr>
          </a:p>
          <a:p>
            <a:pPr lvl="2" marL="1296000" indent="-288000">
              <a:lnSpc>
                <a:spcPct val="100000"/>
              </a:lnSpc>
              <a:spcBef>
                <a:spcPts val="850"/>
              </a:spcBef>
              <a:buClr>
                <a:srgbClr val="000000"/>
              </a:buClr>
              <a:buSzPct val="45000"/>
              <a:buFont typeface="Wingdings" charset="2"/>
              <a:buChar char=""/>
            </a:pPr>
            <a:r>
              <a:rPr b="0" lang="en-US" sz="1600" spc="-1" strike="noStrike">
                <a:solidFill>
                  <a:srgbClr val="009bdd"/>
                </a:solidFill>
                <a:latin typeface="Arial"/>
              </a:rPr>
              <a:t>Any model for production would need cleaner source data</a:t>
            </a:r>
            <a:endParaRPr b="0" lang="en-US" sz="1600" spc="-1" strike="noStrike">
              <a:solidFill>
                <a:srgbClr val="000000"/>
              </a:solidFill>
              <a:latin typeface="Arial"/>
            </a:endParaRPr>
          </a:p>
          <a:p>
            <a:pPr lvl="3" marL="1728000" indent="-216000">
              <a:lnSpc>
                <a:spcPct val="100000"/>
              </a:lnSpc>
              <a:spcBef>
                <a:spcPts val="567"/>
              </a:spcBef>
              <a:buClr>
                <a:srgbClr val="000000"/>
              </a:buClr>
              <a:buSzPct val="75000"/>
              <a:buFont typeface="Symbol" charset="2"/>
              <a:buChar char=""/>
            </a:pPr>
            <a:r>
              <a:rPr b="0" lang="en-US" sz="1500" spc="-1" strike="noStrike">
                <a:solidFill>
                  <a:srgbClr val="009bdd"/>
                </a:solidFill>
                <a:latin typeface="Arial"/>
              </a:rPr>
              <a:t>Have a team of experts re-categorize the poorly sorted data without skewing bias</a:t>
            </a:r>
            <a:endParaRPr b="0" lang="en-US" sz="1500" spc="-1" strike="noStrike">
              <a:solidFill>
                <a:srgbClr val="000000"/>
              </a:solidFill>
              <a:latin typeface="Arial"/>
            </a:endParaRPr>
          </a:p>
          <a:p>
            <a:pPr lvl="3" marL="1728000" indent="-216000">
              <a:lnSpc>
                <a:spcPct val="100000"/>
              </a:lnSpc>
              <a:spcBef>
                <a:spcPts val="567"/>
              </a:spcBef>
              <a:buClr>
                <a:srgbClr val="000000"/>
              </a:buClr>
              <a:buSzPct val="75000"/>
              <a:buFont typeface="Symbol" charset="2"/>
              <a:buChar char=""/>
            </a:pPr>
            <a:r>
              <a:rPr b="0" lang="en-US" sz="1500" spc="-1" strike="noStrike">
                <a:solidFill>
                  <a:srgbClr val="009bdd"/>
                </a:solidFill>
                <a:latin typeface="Arial"/>
              </a:rPr>
              <a:t>Remove all “non-value photos” (photos without faces, full bodies, faces fully snipped/hidden)</a:t>
            </a:r>
            <a:endParaRPr b="0" lang="en-US" sz="1500" spc="-1" strike="noStrike">
              <a:solidFill>
                <a:srgbClr val="000000"/>
              </a:solidFill>
              <a:latin typeface="Arial"/>
            </a:endParaRPr>
          </a:p>
          <a:p>
            <a:pPr lvl="2" marL="1296000" indent="-288000">
              <a:lnSpc>
                <a:spcPct val="100000"/>
              </a:lnSpc>
              <a:spcBef>
                <a:spcPts val="850"/>
              </a:spcBef>
              <a:buClr>
                <a:srgbClr val="000000"/>
              </a:buClr>
              <a:buSzPct val="45000"/>
              <a:buFont typeface="Wingdings" charset="2"/>
              <a:buChar char=""/>
            </a:pPr>
            <a:r>
              <a:rPr b="0" lang="en-US" sz="1600" spc="-1" strike="noStrike">
                <a:solidFill>
                  <a:srgbClr val="009bdd"/>
                </a:solidFill>
                <a:latin typeface="Arial"/>
              </a:rPr>
              <a:t>Model should easily reach 90% or greater if the time is taken to better sort data.</a:t>
            </a:r>
            <a:endParaRPr b="0" lang="en-US" sz="1600" spc="-1" strike="noStrike">
              <a:solidFill>
                <a:srgbClr val="000000"/>
              </a:solidFill>
              <a:latin typeface="Arial"/>
            </a:endParaRPr>
          </a:p>
          <a:p>
            <a:pPr lvl="1" marL="864000" indent="0">
              <a:lnSpc>
                <a:spcPct val="100000"/>
              </a:lnSpc>
              <a:spcBef>
                <a:spcPts val="1134"/>
              </a:spcBef>
              <a:buNone/>
            </a:pPr>
            <a:r>
              <a:rPr b="0" lang="en-US" sz="2000" spc="-1" strike="noStrike">
                <a:solidFill>
                  <a:srgbClr val="009bdd"/>
                </a:solidFill>
                <a:latin typeface="Arial"/>
              </a:rPr>
              <a:t>Why to Pursue:</a:t>
            </a:r>
            <a:endParaRPr b="0" lang="en-US" sz="2000" spc="-1" strike="noStrike">
              <a:solidFill>
                <a:srgbClr val="000000"/>
              </a:solidFill>
              <a:latin typeface="Arial"/>
            </a:endParaRPr>
          </a:p>
          <a:p>
            <a:pPr lvl="2" marL="1296000" indent="-288000">
              <a:lnSpc>
                <a:spcPct val="100000"/>
              </a:lnSpc>
              <a:spcBef>
                <a:spcPts val="850"/>
              </a:spcBef>
              <a:buClr>
                <a:srgbClr val="000000"/>
              </a:buClr>
              <a:buSzPct val="45000"/>
              <a:buFont typeface="Wingdings" charset="2"/>
              <a:buChar char=""/>
            </a:pPr>
            <a:r>
              <a:rPr b="0" lang="en-US" sz="1600" spc="-1" strike="noStrike">
                <a:solidFill>
                  <a:srgbClr val="009bdd"/>
                </a:solidFill>
                <a:latin typeface="Arial"/>
              </a:rPr>
              <a:t>A well trained emotional recognition NN is going to be key for the future of AI, Robotics, and how we interact with said AI and robotics. The AI of the future is an empathetic AI.</a:t>
            </a:r>
            <a:endParaRPr b="0" lang="en-US" sz="1600" spc="-1" strike="noStrike">
              <a:solidFill>
                <a:srgbClr val="000000"/>
              </a:solidFill>
              <a:latin typeface="Arial"/>
            </a:endParaRPr>
          </a:p>
          <a:p>
            <a:pPr lvl="2" marL="1296000" indent="-288000">
              <a:lnSpc>
                <a:spcPct val="100000"/>
              </a:lnSpc>
              <a:spcBef>
                <a:spcPts val="850"/>
              </a:spcBef>
              <a:buClr>
                <a:srgbClr val="000000"/>
              </a:buClr>
              <a:buSzPct val="45000"/>
              <a:buFont typeface="Wingdings" charset="2"/>
              <a:buChar char=""/>
            </a:pPr>
            <a:r>
              <a:rPr b="0" lang="en-US" sz="1600" spc="-1" strike="noStrike">
                <a:solidFill>
                  <a:srgbClr val="009bdd"/>
                </a:solidFill>
                <a:latin typeface="Arial"/>
              </a:rPr>
              <a:t>Investing the time to design the model with better working data would give anyone a strong working model to achieve such goals.</a:t>
            </a:r>
            <a:endParaRPr b="0" lang="en-US" sz="1600" spc="-1" strike="noStrike">
              <a:solidFill>
                <a:srgbClr val="000000"/>
              </a:solidFill>
              <a:latin typeface="Arial"/>
            </a:endParaRPr>
          </a:p>
          <a:p>
            <a:pPr lvl="2" marL="1296000" indent="0">
              <a:lnSpc>
                <a:spcPct val="100000"/>
              </a:lnSpc>
              <a:spcBef>
                <a:spcPts val="635"/>
              </a:spcBef>
              <a:buNone/>
            </a:pPr>
            <a:endParaRPr b="0" lang="en-US" sz="1500" spc="-1" strike="noStrike">
              <a:solidFill>
                <a:srgbClr val="000000"/>
              </a:solidFill>
              <a:latin typeface="Arial"/>
            </a:endParaRPr>
          </a:p>
          <a:p>
            <a:pPr marL="864000" indent="0">
              <a:lnSpc>
                <a:spcPct val="100000"/>
              </a:lnSpc>
              <a:spcBef>
                <a:spcPts val="850"/>
              </a:spcBef>
              <a:buNone/>
              <a:tabLst>
                <a:tab algn="l" pos="0"/>
              </a:tabLst>
            </a:pPr>
            <a:endParaRPr b="0" lang="en-US" sz="1600" spc="-1" strike="noStrike">
              <a:solidFill>
                <a:srgbClr val="000000"/>
              </a:solidFill>
              <a:latin typeface="Arial"/>
            </a:endParaRPr>
          </a:p>
        </p:txBody>
      </p:sp>
      <p:sp>
        <p:nvSpPr>
          <p:cNvPr id="4" name="PlaceHolder 3"/>
          <p:cNvSpPr>
            <a:spLocks noGrp="1"/>
          </p:cNvSpPr>
          <p:nvPr>
            <p:ph type="sldNum" idx="5"/>
          </p:nvPr>
        </p:nvSpPr>
        <p:spPr/>
        <p:txBody>
          <a:bodyPr/>
          <a:p>
            <a:fld id="{F5F0062C-B925-42D2-8965-0AECAFD88403}" type="slidenum">
              <a:t>7</a:t>
            </a:fld>
          </a:p>
        </p:txBody>
      </p:sp>
      <p:sp>
        <p:nvSpPr>
          <p:cNvPr id="5" name="PlaceHolder 4"/>
          <p:cNvSpPr>
            <a:spLocks noGrp="1"/>
          </p:cNvSpPr>
          <p:nvPr>
            <p:ph type="dt" idx="6"/>
          </p:nvPr>
        </p:nvSpPr>
        <p:spPr/>
        <p:txBody>
          <a:bodyPr/>
          <a:p>
            <a:fld id="{02A388C1-9F1E-4379-AB73-8C039D24D8A3}" type="datetime1">
              <a:rPr lang="en-US"/>
              <a:t>02/09/2023</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indent="0" algn="ctr">
              <a:lnSpc>
                <a:spcPct val="100000"/>
              </a:lnSpc>
              <a:buNone/>
              <a:tabLst>
                <a:tab algn="l" pos="0"/>
              </a:tabLst>
            </a:pPr>
            <a:r>
              <a:rPr b="0" lang="en-US" sz="8000" spc="-1" strike="noStrike">
                <a:solidFill>
                  <a:srgbClr val="dd4100"/>
                </a:solidFill>
                <a:latin typeface="Arial"/>
              </a:rPr>
              <a:t>Questions</a:t>
            </a:r>
            <a:endParaRPr b="0" lang="en-US" sz="8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indent="0" algn="ctr">
              <a:lnSpc>
                <a:spcPct val="100000"/>
              </a:lnSpc>
              <a:buNone/>
              <a:tabLst>
                <a:tab algn="l" pos="0"/>
              </a:tabLst>
            </a:pPr>
            <a:r>
              <a:rPr b="0" lang="en-US" sz="7200" spc="-1" strike="noStrike">
                <a:solidFill>
                  <a:srgbClr val="dd4100"/>
                </a:solidFill>
                <a:latin typeface="Arial"/>
              </a:rPr>
              <a:t>Thank You</a:t>
            </a:r>
            <a:endParaRPr b="0" lang="en-US" sz="7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7104</TotalTime>
  <Application>LibreOffice/7.4.4.2$Windows_X86_64 LibreOffice_project/85569322deea74ec9134968a29af2df5663baa21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2023-01-25T18:48:50Z</dcterms:created>
  <dc:creator/>
  <dc:description/>
  <dc:language>en-US</dc:language>
  <cp:lastModifiedBy/>
  <dcterms:modified xsi:type="dcterms:W3CDTF">2023-02-09T22:24:26Z</dcterms:modified>
  <cp:revision>5</cp:revision>
  <dc:subject/>
  <dc:title>Blue Curve</dc:title>
</cp:coreProperties>
</file>

<file path=docProps/custom.xml><?xml version="1.0" encoding="utf-8"?>
<Properties xmlns="http://schemas.openxmlformats.org/officeDocument/2006/custom-properties" xmlns:vt="http://schemas.openxmlformats.org/officeDocument/2006/docPropsVTypes"/>
</file>