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848" r:id="rId3"/>
    <p:sldId id="1747" r:id="rId4"/>
    <p:sldId id="1748" r:id="rId5"/>
    <p:sldId id="1750" r:id="rId6"/>
    <p:sldId id="1749" r:id="rId7"/>
    <p:sldId id="1751" r:id="rId8"/>
    <p:sldId id="1753" r:id="rId9"/>
    <p:sldId id="1754" r:id="rId10"/>
    <p:sldId id="1755" r:id="rId11"/>
    <p:sldId id="1756" r:id="rId12"/>
    <p:sldId id="1752" r:id="rId13"/>
    <p:sldId id="1773" r:id="rId14"/>
    <p:sldId id="1774" r:id="rId15"/>
    <p:sldId id="1775" r:id="rId16"/>
    <p:sldId id="1765" r:id="rId17"/>
    <p:sldId id="1776" r:id="rId18"/>
    <p:sldId id="1758" r:id="rId19"/>
    <p:sldId id="1760" r:id="rId20"/>
    <p:sldId id="1759" r:id="rId21"/>
    <p:sldId id="1761" r:id="rId22"/>
    <p:sldId id="1762" r:id="rId23"/>
    <p:sldId id="1763" r:id="rId24"/>
    <p:sldId id="1764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handoutMaster" Target="handoutMasters/handoutMaster1.xml"/><Relationship Id="rId26" Type="http://schemas.openxmlformats.org/officeDocument/2006/relationships/notesMaster" Target="notesMasters/notesMaster1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pattFill prst="dotDmnd">
          <a:fgClr>
            <a:srgbClr val="00B05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05" y="4445"/>
            <a:ext cx="12157075" cy="1002030"/>
          </a:xfrm>
          <a:gradFill>
            <a:gsLst>
              <a:gs pos="100000">
                <a:srgbClr val="0070C0"/>
              </a:gs>
              <a:gs pos="53000">
                <a:schemeClr val="accent1">
                  <a:lumMod val="45000"/>
                  <a:lumOff val="55000"/>
                </a:schemeClr>
              </a:gs>
              <a:gs pos="29000">
                <a:schemeClr val="accent1">
                  <a:lumMod val="45000"/>
                  <a:lumOff val="55000"/>
                </a:schemeClr>
              </a:gs>
              <a:gs pos="1000">
                <a:schemeClr val="accent1">
                  <a:lumMod val="30000"/>
                  <a:lumOff val="70000"/>
                </a:schemeClr>
              </a:gs>
            </a:gsLst>
            <a:lin ang="8100000" scaled="0"/>
          </a:gradFill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1435"/>
            <a:ext cx="10515600" cy="463994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1905" y="1040765"/>
            <a:ext cx="12157075" cy="0"/>
          </a:xfrm>
          <a:prstGeom prst="line">
            <a:avLst/>
          </a:prstGeom>
          <a:ln w="66675" cmpd="sng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589915" y="1062990"/>
            <a:ext cx="0" cy="5121275"/>
          </a:xfrm>
          <a:prstGeom prst="line">
            <a:avLst/>
          </a:prstGeom>
          <a:ln w="476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644" name="图片 3" descr="webwxgetmsgim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795" y="4961890"/>
            <a:ext cx="1861185" cy="18624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0640" y="1122680"/>
            <a:ext cx="12091670" cy="2387600"/>
          </a:xfrm>
        </p:spPr>
        <p:txBody>
          <a:bodyPr/>
          <a:p>
            <a:pPr fontAlgn="auto">
              <a:lnSpc>
                <a:spcPct val="120000"/>
              </a:lnSpc>
            </a:pPr>
            <a:r>
              <a:rPr lang="zh-CN" altLang="en-US"/>
              <a:t>第</a:t>
            </a:r>
            <a:r>
              <a:rPr lang="en-US" altLang="zh-CN"/>
              <a:t>1</a:t>
            </a:r>
            <a:r>
              <a:rPr lang="zh-CN" altLang="en-US"/>
              <a:t>章  </a:t>
            </a:r>
            <a:r>
              <a:rPr lang="en-US" altLang="zh-CN"/>
              <a:t>Python</a:t>
            </a:r>
            <a:r>
              <a:rPr lang="zh-CN" altLang="en-US"/>
              <a:t>语言概述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9144000" cy="2298065"/>
          </a:xfrm>
        </p:spPr>
        <p:txBody>
          <a:bodyPr>
            <a:normAutofit/>
          </a:bodyPr>
          <a:p>
            <a:endParaRPr lang="zh-CN" altLang="en-US" sz="2800"/>
          </a:p>
          <a:p>
            <a:r>
              <a:rPr lang="zh-CN" altLang="en-US" sz="2800"/>
              <a:t>董付国</a:t>
            </a:r>
            <a:endParaRPr lang="zh-CN" altLang="en-US" sz="2800"/>
          </a:p>
          <a:p>
            <a:r>
              <a:rPr lang="zh-CN" altLang="en-US" sz="2800"/>
              <a:t>微信公众号：</a:t>
            </a:r>
            <a:r>
              <a:rPr lang="en-US" altLang="zh-CN" sz="2800"/>
              <a:t>Python</a:t>
            </a:r>
            <a:r>
              <a:rPr lang="zh-CN" altLang="en-US" sz="2800"/>
              <a:t>小屋</a:t>
            </a:r>
            <a:endParaRPr lang="zh-CN" altLang="en-US" sz="2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1.3  Python编程规范与代码优化建议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/>
              <a:t>（5）虽然Python运算符有明确的优先级，但对于复杂的表达式建议在适当的位置使用</a:t>
            </a:r>
            <a:r>
              <a:rPr lang="zh-CN" altLang="en-US" sz="2400">
                <a:solidFill>
                  <a:srgbClr val="FF0000"/>
                </a:solidFill>
              </a:rPr>
              <a:t>括号</a:t>
            </a:r>
            <a:r>
              <a:rPr lang="zh-CN" altLang="en-US" sz="2400"/>
              <a:t>使得各种运算的隶属关系和顺序更加明确、清晰。</a:t>
            </a:r>
            <a:endParaRPr lang="zh-CN" altLang="en-US" sz="24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1.3  Python编程规范与代码优化建议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defTabSz="914400" fontAlgn="base">
              <a:lnSpc>
                <a:spcPct val="150000"/>
              </a:lnSpc>
              <a:buSzPct val="90000"/>
              <a:buFont typeface="Wingdings" panose="05000000000000000000" pitchFamily="2" charset="2"/>
              <a:buNone/>
            </a:pPr>
            <a:r>
              <a:rPr lang="zh-CN" altLang="en-US" sz="2400" dirty="0">
                <a:sym typeface="+mn-ea"/>
              </a:rPr>
              <a:t>（</a:t>
            </a:r>
            <a:r>
              <a:rPr lang="en-US" altLang="x-none" sz="2400" dirty="0">
                <a:sym typeface="+mn-ea"/>
              </a:rPr>
              <a:t>6</a:t>
            </a:r>
            <a:r>
              <a:rPr lang="zh-CN" altLang="en-US" sz="2400" dirty="0">
                <a:sym typeface="+mn-ea"/>
              </a:rPr>
              <a:t>）注释</a:t>
            </a:r>
            <a:endParaRPr lang="zh-CN" altLang="en-US" sz="2400" strike="noStrike" noProof="1" dirty="0"/>
          </a:p>
          <a:p>
            <a:pPr defTabSz="914400" fontAlgn="base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  <a:buSzPct val="90000"/>
              <a:buFont typeface="Wingdings" panose="05000000000000000000" charset="0"/>
              <a:buChar char=""/>
            </a:pPr>
            <a:r>
              <a:rPr lang="zh-CN" altLang="en-US" sz="2400" dirty="0">
                <a:sym typeface="+mn-ea"/>
              </a:rPr>
              <a:t> 以</a:t>
            </a:r>
            <a:r>
              <a:rPr lang="zh-CN" altLang="en-US" sz="2400" dirty="0">
                <a:solidFill>
                  <a:srgbClr val="FF0000"/>
                </a:solidFill>
                <a:sym typeface="+mn-ea"/>
              </a:rPr>
              <a:t>符号#</a:t>
            </a:r>
            <a:r>
              <a:rPr lang="zh-CN" altLang="en-US" sz="2400" dirty="0">
                <a:sym typeface="+mn-ea"/>
              </a:rPr>
              <a:t>开始，表示本行#之后的内容为注释。</a:t>
            </a:r>
            <a:endParaRPr lang="zh-CN" altLang="en-US" sz="2400" strike="noStrike" noProof="1" dirty="0"/>
          </a:p>
          <a:p>
            <a:pPr defTabSz="914400" fontAlgn="base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  <a:buSzPct val="90000"/>
              <a:buFont typeface="Wingdings" panose="05000000000000000000" charset="0"/>
              <a:buChar char="ü"/>
            </a:pPr>
            <a:r>
              <a:rPr lang="zh-CN" altLang="en-US" sz="2400" dirty="0">
                <a:sym typeface="+mn-ea"/>
              </a:rPr>
              <a:t> 包含在一对</a:t>
            </a:r>
            <a:r>
              <a:rPr lang="zh-CN" altLang="en-US" sz="2400" dirty="0">
                <a:solidFill>
                  <a:srgbClr val="FF0000"/>
                </a:solidFill>
                <a:sym typeface="+mn-ea"/>
              </a:rPr>
              <a:t>三引号</a:t>
            </a:r>
            <a:r>
              <a:rPr lang="zh-CN" altLang="en-US" sz="2400" dirty="0">
                <a:sym typeface="+mn-ea"/>
              </a:rPr>
              <a:t>'''...'''或"""..."""之间且不属于任何语句的内容将被解释器认为是注释。</a:t>
            </a:r>
            <a:endParaRPr lang="zh-CN" altLang="en-US" sz="24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5365" y="4272915"/>
            <a:ext cx="5423535" cy="156019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1.3  Python编程规范与代码优化建议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fontAlgn="auto">
              <a:lnSpc>
                <a:spcPct val="150000"/>
              </a:lnSpc>
              <a:buNone/>
            </a:pPr>
            <a:r>
              <a:rPr lang="en-US" sz="2400"/>
              <a:t>（7）在开发速度和运行速度之间尽量取得</a:t>
            </a:r>
            <a:r>
              <a:rPr lang="en-US" sz="2400">
                <a:solidFill>
                  <a:srgbClr val="FF0000"/>
                </a:solidFill>
              </a:rPr>
              <a:t>最佳平衡</a:t>
            </a:r>
            <a:r>
              <a:rPr lang="en-US" sz="2400"/>
              <a:t>。</a:t>
            </a:r>
            <a:endParaRPr lang="en-US" sz="2400"/>
          </a:p>
          <a:p>
            <a:pPr fontAlgn="auto">
              <a:lnSpc>
                <a:spcPct val="150000"/>
              </a:lnSpc>
              <a:buFont typeface="Wingdings" panose="05000000000000000000" charset="0"/>
              <a:buChar char=""/>
            </a:pPr>
            <a:r>
              <a:rPr lang="en-US" sz="2400">
                <a:solidFill>
                  <a:srgbClr val="FF0000"/>
                </a:solidFill>
              </a:rPr>
              <a:t>内置对象运行速度最快</a:t>
            </a:r>
            <a:r>
              <a:rPr lang="en-US" sz="2400"/>
              <a:t>，标准库对象次之，用C或Fortran编写的扩展库速度也比较快，而纯Python的扩展库往往速度慢一些。</a:t>
            </a:r>
            <a:endParaRPr lang="en-US" sz="2400"/>
          </a:p>
          <a:p>
            <a:pPr fontAlgn="auto">
              <a:lnSpc>
                <a:spcPct val="150000"/>
              </a:lnSpc>
              <a:buFont typeface="Wingdings" panose="05000000000000000000" charset="0"/>
              <a:buChar char=""/>
            </a:pPr>
            <a:r>
              <a:rPr lang="en-US" sz="2400"/>
              <a:t>在开发项目时，应</a:t>
            </a:r>
            <a:r>
              <a:rPr lang="en-US" sz="2400">
                <a:solidFill>
                  <a:srgbClr val="FF0000"/>
                </a:solidFill>
              </a:rPr>
              <a:t>优先使用Python内置对象</a:t>
            </a:r>
            <a:r>
              <a:rPr lang="en-US" sz="2400"/>
              <a:t>，其次考虑使用Python标准库提供的对象，最后考虑使用第三方扩展库。</a:t>
            </a:r>
            <a:endParaRPr lang="en-US" sz="2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1.3  Python编程规范与代码优化建议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fontAlgn="auto">
              <a:lnSpc>
                <a:spcPct val="150000"/>
              </a:lnSpc>
              <a:buNone/>
            </a:pPr>
            <a:r>
              <a:rPr lang="en-US" sz="2400"/>
              <a:t>（8）根据运算特点选择</a:t>
            </a:r>
            <a:r>
              <a:rPr lang="en-US" sz="2400">
                <a:solidFill>
                  <a:srgbClr val="FF0000"/>
                </a:solidFill>
              </a:rPr>
              <a:t>最合适的数据类型</a:t>
            </a:r>
            <a:r>
              <a:rPr lang="en-US" sz="2400"/>
              <a:t>来提高程序的运行效率。</a:t>
            </a:r>
            <a:endParaRPr lang="en-US" sz="2400"/>
          </a:p>
          <a:p>
            <a:pPr fontAlgn="auto">
              <a:lnSpc>
                <a:spcPct val="150000"/>
              </a:lnSpc>
              <a:buFont typeface="Wingdings" panose="05000000000000000000" charset="0"/>
              <a:buChar char=""/>
            </a:pPr>
            <a:r>
              <a:rPr lang="en-US" sz="2400"/>
              <a:t>如果定义一些数据只是用来频繁遍历</a:t>
            </a:r>
            <a:r>
              <a:rPr lang="zh-CN" altLang="en-US" sz="2400"/>
              <a:t>并且关心顺序</a:t>
            </a:r>
            <a:r>
              <a:rPr lang="en-US" sz="2400"/>
              <a:t>，最好优先考虑</a:t>
            </a:r>
            <a:r>
              <a:rPr lang="en-US" sz="2400">
                <a:solidFill>
                  <a:srgbClr val="FF0000"/>
                </a:solidFill>
              </a:rPr>
              <a:t>元组</a:t>
            </a:r>
            <a:r>
              <a:rPr lang="en-US" sz="2400"/>
              <a:t>。</a:t>
            </a:r>
            <a:endParaRPr lang="en-US" sz="2400"/>
          </a:p>
          <a:p>
            <a:pPr fontAlgn="auto">
              <a:lnSpc>
                <a:spcPct val="150000"/>
              </a:lnSpc>
              <a:buFont typeface="Wingdings" panose="05000000000000000000" charset="0"/>
              <a:buChar char=""/>
            </a:pPr>
            <a:r>
              <a:rPr lang="en-US" sz="2400"/>
              <a:t>如果需要频繁地测试一个元素是否存在于一个序列中并且不关心其</a:t>
            </a:r>
            <a:r>
              <a:rPr lang="zh-CN" altLang="en-US" sz="2400"/>
              <a:t>顺序</a:t>
            </a:r>
            <a:r>
              <a:rPr lang="en-US" sz="2400"/>
              <a:t>，尽量采用</a:t>
            </a:r>
            <a:r>
              <a:rPr lang="en-US" sz="2400">
                <a:solidFill>
                  <a:srgbClr val="FF0000"/>
                </a:solidFill>
              </a:rPr>
              <a:t>集合</a:t>
            </a:r>
            <a:r>
              <a:rPr lang="en-US" sz="2400"/>
              <a:t>。</a:t>
            </a:r>
            <a:endParaRPr lang="en-US" sz="2400"/>
          </a:p>
          <a:p>
            <a:pPr fontAlgn="auto">
              <a:lnSpc>
                <a:spcPct val="150000"/>
              </a:lnSpc>
              <a:buFont typeface="Wingdings" panose="05000000000000000000" charset="0"/>
              <a:buChar char=""/>
            </a:pPr>
            <a:r>
              <a:rPr lang="en-US" sz="2400">
                <a:solidFill>
                  <a:srgbClr val="FF0000"/>
                </a:solidFill>
              </a:rPr>
              <a:t>列表和元组的in操作的时间复杂度是线性的，而对于集合和字典却是常数级的</a:t>
            </a:r>
            <a:r>
              <a:rPr lang="en-US" sz="2400"/>
              <a:t>，与问题规模几乎无关。</a:t>
            </a:r>
            <a:endParaRPr lang="en-US" sz="2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1.3  Python编程规范与代码优化建议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fontAlgn="auto">
              <a:lnSpc>
                <a:spcPct val="150000"/>
              </a:lnSpc>
              <a:buNone/>
            </a:pPr>
            <a:r>
              <a:rPr lang="en-US" sz="2400"/>
              <a:t>（9）充分利用关系运算符以及逻辑运算符and和or的</a:t>
            </a:r>
            <a:r>
              <a:rPr lang="en-US" sz="2400">
                <a:solidFill>
                  <a:srgbClr val="FF0000"/>
                </a:solidFill>
              </a:rPr>
              <a:t>惰性求值</a:t>
            </a:r>
            <a:r>
              <a:rPr lang="en-US" sz="2400"/>
              <a:t>特点，合理组织条件表达式中多个条件的先后顺序，</a:t>
            </a:r>
            <a:r>
              <a:rPr lang="en-US" sz="2400">
                <a:solidFill>
                  <a:srgbClr val="FF0000"/>
                </a:solidFill>
              </a:rPr>
              <a:t>减少不必要的计算</a:t>
            </a:r>
            <a:r>
              <a:rPr lang="en-US" sz="2400"/>
              <a:t>。</a:t>
            </a:r>
            <a:endParaRPr lang="en-US" sz="2400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sz="2400"/>
              <a:t>（10）充分利用生成器对象或类似迭代对象的</a:t>
            </a:r>
            <a:r>
              <a:rPr lang="en-US" sz="2400">
                <a:solidFill>
                  <a:srgbClr val="FF0000"/>
                </a:solidFill>
              </a:rPr>
              <a:t>惰性计算特点</a:t>
            </a:r>
            <a:r>
              <a:rPr lang="en-US" sz="2400"/>
              <a:t>，尽量避免将其转换为列表、元组等类型，这样可以减少对内存的占用，</a:t>
            </a:r>
            <a:r>
              <a:rPr lang="en-US" sz="2400">
                <a:solidFill>
                  <a:srgbClr val="FF0000"/>
                </a:solidFill>
              </a:rPr>
              <a:t>降低空间复杂度</a:t>
            </a:r>
            <a:r>
              <a:rPr lang="en-US" sz="2400"/>
              <a:t>。</a:t>
            </a:r>
            <a:endParaRPr lang="en-US" sz="2400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sz="2400"/>
              <a:t>（11）减少内循环中的无关计算，</a:t>
            </a:r>
            <a:r>
              <a:rPr lang="en-US" sz="2400">
                <a:solidFill>
                  <a:srgbClr val="FF0000"/>
                </a:solidFill>
              </a:rPr>
              <a:t>尽量往外层提取</a:t>
            </a:r>
            <a:r>
              <a:rPr lang="en-US" sz="2400"/>
              <a:t>。</a:t>
            </a:r>
            <a:endParaRPr lang="en-US" sz="2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1.3  Python编程规范与代码优化建议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1435"/>
            <a:ext cx="10515600" cy="5034280"/>
          </a:xfrm>
        </p:spPr>
        <p:txBody>
          <a:bodyPr>
            <a:normAutofit lnSpcReduction="20000"/>
          </a:bodyPr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>
                <a:latin typeface="Consolas" panose="020B0609020204030204" charset="0"/>
              </a:rPr>
              <a:t>&gt;&gt;&gt; import this</a:t>
            </a:r>
            <a:endParaRPr lang="zh-CN" altLang="en-US" sz="18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>
                <a:latin typeface="Consolas" panose="020B0609020204030204" charset="0"/>
              </a:rPr>
              <a:t>The Zen of Python, by Tim Peters</a:t>
            </a:r>
            <a:endParaRPr lang="zh-CN" altLang="en-US" sz="18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18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>
                <a:latin typeface="Consolas" panose="020B0609020204030204" charset="0"/>
              </a:rPr>
              <a:t>Beautiful is better than ugly.</a:t>
            </a:r>
            <a:endParaRPr lang="zh-CN" altLang="en-US" sz="18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>
                <a:latin typeface="Consolas" panose="020B0609020204030204" charset="0"/>
              </a:rPr>
              <a:t>Explicit is better than implicit.</a:t>
            </a:r>
            <a:endParaRPr lang="zh-CN" altLang="en-US" sz="18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>
                <a:latin typeface="Consolas" panose="020B0609020204030204" charset="0"/>
              </a:rPr>
              <a:t>Simple is better than complex.</a:t>
            </a:r>
            <a:endParaRPr lang="zh-CN" altLang="en-US" sz="18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>
                <a:latin typeface="Consolas" panose="020B0609020204030204" charset="0"/>
              </a:rPr>
              <a:t>Complex is better than complicated.</a:t>
            </a:r>
            <a:endParaRPr lang="zh-CN" altLang="en-US" sz="18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>
                <a:latin typeface="Consolas" panose="020B0609020204030204" charset="0"/>
              </a:rPr>
              <a:t>Flat is better than nested.</a:t>
            </a:r>
            <a:endParaRPr lang="zh-CN" altLang="en-US" sz="18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>
                <a:latin typeface="Consolas" panose="020B0609020204030204" charset="0"/>
              </a:rPr>
              <a:t>Sparse is better than dense.</a:t>
            </a:r>
            <a:endParaRPr lang="zh-CN" altLang="en-US" sz="18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>
                <a:solidFill>
                  <a:srgbClr val="FF0000"/>
                </a:solidFill>
                <a:latin typeface="Consolas" panose="020B0609020204030204" charset="0"/>
              </a:rPr>
              <a:t>Readability counts.</a:t>
            </a:r>
            <a:endParaRPr lang="zh-CN" altLang="en-US" sz="1800">
              <a:solidFill>
                <a:srgbClr val="FF0000"/>
              </a:solidFill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>
                <a:latin typeface="Consolas" panose="020B0609020204030204" charset="0"/>
              </a:rPr>
              <a:t>Special cases aren't special enough to break the rules.</a:t>
            </a:r>
            <a:endParaRPr lang="zh-CN" altLang="en-US" sz="18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>
                <a:latin typeface="Consolas" panose="020B0609020204030204" charset="0"/>
              </a:rPr>
              <a:t>Although practicality beats purity.</a:t>
            </a:r>
            <a:endParaRPr lang="zh-CN" altLang="en-US" sz="18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>
                <a:latin typeface="Consolas" panose="020B0609020204030204" charset="0"/>
              </a:rPr>
              <a:t>Errors should never pass silently.</a:t>
            </a:r>
            <a:endParaRPr lang="zh-CN" altLang="en-US" sz="18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>
                <a:latin typeface="Consolas" panose="020B0609020204030204" charset="0"/>
              </a:rPr>
              <a:t>Unless explicitly silenced.</a:t>
            </a:r>
            <a:endParaRPr lang="zh-CN" altLang="en-US" sz="18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>
                <a:latin typeface="Consolas" panose="020B0609020204030204" charset="0"/>
              </a:rPr>
              <a:t>In the face of ambiguity, refuse the temptation to guess.</a:t>
            </a:r>
            <a:endParaRPr lang="zh-CN" altLang="en-US" sz="18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>
                <a:latin typeface="Consolas" panose="020B0609020204030204" charset="0"/>
              </a:rPr>
              <a:t>There should be one-- and preferably only one --obvious way to do it.</a:t>
            </a:r>
            <a:endParaRPr lang="zh-CN" altLang="en-US" sz="18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>
                <a:latin typeface="Consolas" panose="020B0609020204030204" charset="0"/>
              </a:rPr>
              <a:t>Although that way may not be obvious at first unless you're Dutch.</a:t>
            </a:r>
            <a:endParaRPr lang="zh-CN" altLang="en-US" sz="18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>
                <a:latin typeface="Consolas" panose="020B0609020204030204" charset="0"/>
              </a:rPr>
              <a:t>Now is better than never.</a:t>
            </a:r>
            <a:endParaRPr lang="zh-CN" altLang="en-US" sz="18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>
                <a:latin typeface="Consolas" panose="020B0609020204030204" charset="0"/>
              </a:rPr>
              <a:t>Although never is often better than *right* now.</a:t>
            </a:r>
            <a:endParaRPr lang="zh-CN" altLang="en-US" sz="18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>
                <a:latin typeface="Consolas" panose="020B0609020204030204" charset="0"/>
              </a:rPr>
              <a:t>If the implementation is hard to explain, it's a bad idea.</a:t>
            </a:r>
            <a:endParaRPr lang="zh-CN" altLang="en-US" sz="18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>
                <a:latin typeface="Consolas" panose="020B0609020204030204" charset="0"/>
              </a:rPr>
              <a:t>If the implementation is easy to explain, it may be a good idea.</a:t>
            </a:r>
            <a:endParaRPr lang="zh-CN" altLang="en-US" sz="18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>
                <a:latin typeface="Consolas" panose="020B0609020204030204" charset="0"/>
              </a:rPr>
              <a:t>Namespaces are one honking great idea -- let's do more of those!</a:t>
            </a:r>
            <a:endParaRPr lang="zh-CN" altLang="en-US" sz="1800">
              <a:latin typeface="Consolas" panose="020B06090202040302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1.3  Python编程规范与代码优化建议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462280" indent="-462280">
              <a:buFont typeface="Wingdings" panose="05000000000000000000" charset="0"/>
              <a:buChar char=""/>
            </a:pPr>
            <a:r>
              <a:rPr lang="zh-CN" altLang="en-US" sz="2400">
                <a:solidFill>
                  <a:srgbClr val="FF0000"/>
                </a:solidFill>
                <a:sym typeface="+mn-ea"/>
              </a:rPr>
              <a:t>以动手实践为荣，以只看不练为耻。 </a:t>
            </a:r>
            <a:endParaRPr lang="zh-CN" altLang="en-US" sz="2400">
              <a:solidFill>
                <a:srgbClr val="FF0000"/>
              </a:solidFill>
            </a:endParaRPr>
          </a:p>
          <a:p>
            <a:pPr marL="462280" indent="-462280" fontAlgn="auto">
              <a:lnSpc>
                <a:spcPct val="100000"/>
              </a:lnSpc>
              <a:buFont typeface="Wingdings" panose="05000000000000000000" charset="0"/>
              <a:buChar char=""/>
            </a:pPr>
            <a:r>
              <a:rPr lang="zh-CN" altLang="en-US" sz="2400">
                <a:sym typeface="+mn-ea"/>
              </a:rPr>
              <a:t>以打印日志为荣，以单步跟踪为耻。 </a:t>
            </a:r>
            <a:endParaRPr lang="zh-CN" altLang="en-US" sz="2400"/>
          </a:p>
          <a:p>
            <a:pPr marL="462280" indent="-462280" fontAlgn="auto">
              <a:lnSpc>
                <a:spcPct val="100000"/>
              </a:lnSpc>
              <a:buFont typeface="Wingdings" panose="05000000000000000000" charset="0"/>
              <a:buChar char=""/>
            </a:pPr>
            <a:r>
              <a:rPr lang="zh-CN" altLang="en-US" sz="2400">
                <a:solidFill>
                  <a:srgbClr val="FF0000"/>
                </a:solidFill>
                <a:sym typeface="+mn-ea"/>
              </a:rPr>
              <a:t>以空格</a:t>
            </a:r>
            <a:r>
              <a:rPr lang="zh-CN" altLang="en-US" sz="2400">
                <a:solidFill>
                  <a:srgbClr val="FF0000"/>
                </a:solidFill>
                <a:sym typeface="+mn-ea"/>
              </a:rPr>
              <a:t>分隔为荣，以制表分隔为耻。 </a:t>
            </a:r>
            <a:endParaRPr lang="zh-CN" altLang="en-US" sz="2400">
              <a:solidFill>
                <a:srgbClr val="FF0000"/>
              </a:solidFill>
            </a:endParaRPr>
          </a:p>
          <a:p>
            <a:pPr marL="462280" indent="-462280" fontAlgn="auto">
              <a:lnSpc>
                <a:spcPct val="100000"/>
              </a:lnSpc>
              <a:buFont typeface="Wingdings" panose="05000000000000000000" charset="0"/>
              <a:buChar char=""/>
            </a:pPr>
            <a:r>
              <a:rPr lang="zh-CN" altLang="en-US" sz="2400">
                <a:sym typeface="+mn-ea"/>
              </a:rPr>
              <a:t>以单元测试为荣，以手工测试为耻。 </a:t>
            </a:r>
            <a:endParaRPr lang="zh-CN" altLang="en-US" sz="2400"/>
          </a:p>
          <a:p>
            <a:pPr marL="462280" indent="-462280" fontAlgn="auto">
              <a:lnSpc>
                <a:spcPct val="100000"/>
              </a:lnSpc>
              <a:buFont typeface="Wingdings" panose="05000000000000000000" charset="0"/>
              <a:buChar char=""/>
            </a:pPr>
            <a:r>
              <a:rPr lang="zh-CN" altLang="en-US" sz="2400">
                <a:solidFill>
                  <a:srgbClr val="FF0000"/>
                </a:solidFill>
                <a:sym typeface="+mn-ea"/>
              </a:rPr>
              <a:t>以代码重用为荣，以复制粘贴为耻。 </a:t>
            </a:r>
            <a:endParaRPr lang="zh-CN" altLang="en-US" sz="2400">
              <a:solidFill>
                <a:srgbClr val="FF0000"/>
              </a:solidFill>
            </a:endParaRPr>
          </a:p>
          <a:p>
            <a:pPr marL="462280" indent="-462280" fontAlgn="auto">
              <a:lnSpc>
                <a:spcPct val="100000"/>
              </a:lnSpc>
              <a:buFont typeface="Wingdings" panose="05000000000000000000" charset="0"/>
              <a:buChar char=""/>
            </a:pPr>
            <a:r>
              <a:rPr lang="zh-CN" altLang="en-US" sz="2400">
                <a:sym typeface="+mn-ea"/>
              </a:rPr>
              <a:t>以多态应用为荣，以分支判断为耻。 </a:t>
            </a:r>
            <a:endParaRPr lang="zh-CN" altLang="en-US" sz="2400"/>
          </a:p>
          <a:p>
            <a:pPr marL="462280" indent="-462280" fontAlgn="auto">
              <a:lnSpc>
                <a:spcPct val="100000"/>
              </a:lnSpc>
              <a:buFont typeface="Wingdings" panose="05000000000000000000" charset="0"/>
              <a:buChar char=""/>
            </a:pPr>
            <a:r>
              <a:rPr lang="zh-CN" altLang="en-US" sz="2400">
                <a:solidFill>
                  <a:srgbClr val="FF0000"/>
                </a:solidFill>
                <a:sym typeface="+mn-ea"/>
              </a:rPr>
              <a:t> 以Pythonic为荣，以冗余拖沓为耻。 </a:t>
            </a:r>
            <a:endParaRPr lang="zh-CN" altLang="en-US" sz="2400">
              <a:solidFill>
                <a:srgbClr val="FF0000"/>
              </a:solidFill>
            </a:endParaRPr>
          </a:p>
          <a:p>
            <a:pPr marL="462280" indent="-462280" fontAlgn="auto">
              <a:lnSpc>
                <a:spcPct val="100000"/>
              </a:lnSpc>
              <a:buFont typeface="Wingdings" panose="05000000000000000000" charset="0"/>
              <a:buChar char=""/>
            </a:pPr>
            <a:r>
              <a:rPr lang="zh-CN" altLang="en-US" sz="2400">
                <a:sym typeface="+mn-ea"/>
              </a:rPr>
              <a:t>以总结思考为荣，以不求甚解为耻。</a:t>
            </a:r>
            <a:endParaRPr lang="en-US" sz="2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1.4  Anaconda3</a:t>
            </a:r>
            <a:r>
              <a:rPr lang="zh-CN" altLang="en-US"/>
              <a:t>开发环境的安装与使用</a:t>
            </a:r>
            <a:r>
              <a:rPr lang="en-US" altLang="zh-CN"/>
              <a:t>	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1435"/>
            <a:ext cx="10993755" cy="4639945"/>
          </a:xfrm>
        </p:spPr>
        <p:txBody>
          <a:bodyPr>
            <a:normAutofit/>
          </a:bodyPr>
          <a:p>
            <a:pPr defTabSz="914400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Wingdings" panose="05000000000000000000" charset="0"/>
              <a:buChar char="§"/>
            </a:pPr>
            <a:r>
              <a:rPr lang="zh-CN" altLang="en-US" sz="2400" dirty="0">
                <a:sym typeface="+mn-ea"/>
              </a:rPr>
              <a:t>默认编程环境：</a:t>
            </a:r>
            <a:r>
              <a:rPr lang="en-US" altLang="x-none" sz="2400" b="1" dirty="0">
                <a:solidFill>
                  <a:srgbClr val="FF0000"/>
                </a:solidFill>
                <a:sym typeface="+mn-ea"/>
              </a:rPr>
              <a:t>IDLE</a:t>
            </a:r>
            <a:endParaRPr lang="en-US" altLang="x-none" sz="2400" b="1" dirty="0">
              <a:solidFill>
                <a:srgbClr val="FF0000"/>
              </a:solidFill>
            </a:endParaRPr>
          </a:p>
          <a:p>
            <a:pPr defTabSz="914400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Wingdings" panose="05000000000000000000" charset="0"/>
              <a:buChar char="§"/>
            </a:pPr>
            <a:r>
              <a:rPr lang="zh-CN" altLang="en-US" sz="2400" dirty="0">
                <a:sym typeface="+mn-ea"/>
              </a:rPr>
              <a:t>其他常用开发环境：</a:t>
            </a:r>
            <a:endParaRPr lang="zh-CN" altLang="en-US" sz="2400" dirty="0"/>
          </a:p>
          <a:p>
            <a:pPr defTabSz="914400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Wingdings" panose="05000000000000000000" charset="0"/>
              <a:buChar char="Ø"/>
            </a:pPr>
            <a:r>
              <a:rPr lang="en-US" altLang="zh-CN" sz="2400" b="1" dirty="0">
                <a:solidFill>
                  <a:srgbClr val="FF0000"/>
                </a:solidFill>
                <a:sym typeface="+mn-ea"/>
              </a:rPr>
              <a:t>Eclipse+PyDev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defTabSz="914400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Wingdings" panose="05000000000000000000" charset="0"/>
              <a:buChar char="Ø"/>
            </a:pPr>
            <a:r>
              <a:rPr lang="en-US" altLang="zh-CN" sz="2400" b="1" dirty="0">
                <a:solidFill>
                  <a:srgbClr val="FF0000"/>
                </a:solidFill>
                <a:sym typeface="+mn-ea"/>
              </a:rPr>
              <a:t>pyCharm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defTabSz="914400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Wingdings" panose="05000000000000000000" charset="0"/>
              <a:buChar char="Ø"/>
            </a:pPr>
            <a:r>
              <a:rPr lang="en-US" altLang="zh-CN" sz="2400" dirty="0">
                <a:sym typeface="+mn-ea"/>
              </a:rPr>
              <a:t>wingIDE</a:t>
            </a:r>
            <a:endParaRPr lang="en-US" altLang="zh-CN" sz="2400" dirty="0"/>
          </a:p>
          <a:p>
            <a:pPr defTabSz="914400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Wingdings" panose="05000000000000000000" charset="0"/>
              <a:buChar char="Ø"/>
            </a:pPr>
            <a:r>
              <a:rPr lang="en-US" altLang="zh-CN" sz="2400" b="1" dirty="0">
                <a:solidFill>
                  <a:srgbClr val="FF0000"/>
                </a:solidFill>
                <a:sym typeface="+mn-ea"/>
              </a:rPr>
              <a:t>Eric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defTabSz="914400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Wingdings" panose="05000000000000000000" charset="0"/>
              <a:buChar char="Ø"/>
            </a:pPr>
            <a:r>
              <a:rPr lang="en-US" altLang="zh-CN" sz="2400" dirty="0">
                <a:sym typeface="+mn-ea"/>
              </a:rPr>
              <a:t>PythonWin</a:t>
            </a:r>
            <a:endParaRPr lang="en-US" altLang="zh-CN" sz="2400" dirty="0"/>
          </a:p>
          <a:p>
            <a:pPr defTabSz="914400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Wingdings" panose="05000000000000000000" charset="0"/>
              <a:buChar char="Ø"/>
            </a:pPr>
            <a:r>
              <a:rPr lang="en-US" altLang="zh-CN" sz="2400" b="1" dirty="0">
                <a:solidFill>
                  <a:srgbClr val="FF0000"/>
                </a:solidFill>
                <a:sym typeface="+mn-ea"/>
              </a:rPr>
              <a:t>Anaconda3</a:t>
            </a:r>
            <a:r>
              <a:rPr lang="zh-CN" altLang="en-US" sz="2400" b="1" dirty="0">
                <a:solidFill>
                  <a:srgbClr val="FF0000"/>
                </a:solidFill>
                <a:sym typeface="+mn-ea"/>
              </a:rPr>
              <a:t>（内含</a:t>
            </a:r>
            <a:r>
              <a:rPr lang="en-US" altLang="zh-CN" sz="2400" b="1" dirty="0">
                <a:solidFill>
                  <a:srgbClr val="FF0000"/>
                </a:solidFill>
                <a:sym typeface="+mn-ea"/>
              </a:rPr>
              <a:t>Jupyter</a:t>
            </a:r>
            <a:r>
              <a:rPr lang="zh-CN" altLang="en-US" sz="2400" b="1" dirty="0">
                <a:solidFill>
                  <a:srgbClr val="FF0000"/>
                </a:solidFill>
                <a:sym typeface="+mn-ea"/>
              </a:rPr>
              <a:t>和</a:t>
            </a:r>
            <a:r>
              <a:rPr lang="en-US" altLang="zh-CN" sz="2400" b="1" dirty="0">
                <a:solidFill>
                  <a:srgbClr val="FF0000"/>
                </a:solidFill>
                <a:sym typeface="+mn-ea"/>
              </a:rPr>
              <a:t>Spyder</a:t>
            </a:r>
            <a:r>
              <a:rPr lang="zh-CN" altLang="en-US" sz="2400" b="1" dirty="0">
                <a:solidFill>
                  <a:srgbClr val="FF0000"/>
                </a:solidFill>
                <a:sym typeface="+mn-ea"/>
              </a:rPr>
              <a:t>）：https://www.anaconda.com/download</a:t>
            </a:r>
            <a:endParaRPr lang="zh-CN" altLang="en-US" sz="2400" b="1" dirty="0">
              <a:solidFill>
                <a:srgbClr val="FF0000"/>
              </a:solidFill>
              <a:sym typeface="+mn-ea"/>
            </a:endParaRPr>
          </a:p>
          <a:p>
            <a:pPr defTabSz="914400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Wingdings" panose="05000000000000000000" charset="0"/>
              <a:buChar char="Ø"/>
            </a:pPr>
            <a:r>
              <a:rPr lang="en-US" altLang="en-US" sz="2400">
                <a:sym typeface="+mn-ea"/>
              </a:rPr>
              <a:t>zwPython</a:t>
            </a:r>
            <a:endParaRPr lang="zh-CN" altLang="en-US" sz="24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1.5  </a:t>
            </a:r>
            <a:r>
              <a:rPr lang="zh-CN" altLang="en-US">
                <a:sym typeface="+mn-ea"/>
              </a:rPr>
              <a:t>安装扩展库的几种方法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fontAlgn="auto">
              <a:lnSpc>
                <a:spcPct val="100000"/>
              </a:lnSpc>
              <a:spcAft>
                <a:spcPts val="600"/>
              </a:spcAft>
            </a:pPr>
            <a:r>
              <a:rPr lang="en-US" altLang="zh-CN" sz="2400"/>
              <a:t>pip</a:t>
            </a:r>
            <a:r>
              <a:rPr lang="zh-CN" altLang="en-US" sz="2400"/>
              <a:t>在线安装（</a:t>
            </a:r>
            <a:r>
              <a:rPr lang="zh-CN" altLang="en-US" sz="2400">
                <a:solidFill>
                  <a:srgbClr val="FF0000"/>
                </a:solidFill>
              </a:rPr>
              <a:t>命令提示符环境，建议切换至</a:t>
            </a:r>
            <a:r>
              <a:rPr lang="en-US" altLang="zh-CN" sz="2400">
                <a:solidFill>
                  <a:srgbClr val="FF0000"/>
                </a:solidFill>
              </a:rPr>
              <a:t>Python</a:t>
            </a:r>
            <a:r>
              <a:rPr lang="zh-CN" altLang="en-US" sz="2400">
                <a:solidFill>
                  <a:srgbClr val="FF0000"/>
                </a:solidFill>
              </a:rPr>
              <a:t>安装目录中的</a:t>
            </a:r>
            <a:r>
              <a:rPr lang="en-US" altLang="zh-CN" sz="2400">
                <a:solidFill>
                  <a:srgbClr val="FF0000"/>
                </a:solidFill>
              </a:rPr>
              <a:t>scripts</a:t>
            </a:r>
            <a:r>
              <a:rPr lang="zh-CN" altLang="en-US" sz="2400">
                <a:solidFill>
                  <a:srgbClr val="FF0000"/>
                </a:solidFill>
              </a:rPr>
              <a:t>文件夹执行</a:t>
            </a:r>
            <a:r>
              <a:rPr lang="zh-CN" altLang="en-US" sz="2400"/>
              <a:t>）</a:t>
            </a:r>
            <a:endParaRPr lang="zh-CN" altLang="en-US" sz="2400"/>
          </a:p>
          <a:p>
            <a:pPr fontAlgn="auto">
              <a:lnSpc>
                <a:spcPct val="100000"/>
              </a:lnSpc>
              <a:spcAft>
                <a:spcPts val="600"/>
              </a:spcAft>
            </a:pPr>
            <a:r>
              <a:rPr lang="en-US" altLang="zh-CN" sz="2400"/>
              <a:t>pip</a:t>
            </a:r>
            <a:r>
              <a:rPr lang="zh-CN" altLang="en-US" sz="2400"/>
              <a:t>离线安装：https://www.lfd.uci.edu/~gohlke/pythonlibs/</a:t>
            </a:r>
            <a:endParaRPr lang="zh-CN" altLang="en-US" sz="2400"/>
          </a:p>
          <a:p>
            <a:pPr fontAlgn="auto">
              <a:lnSpc>
                <a:spcPct val="100000"/>
              </a:lnSpc>
              <a:spcAft>
                <a:spcPts val="600"/>
              </a:spcAft>
            </a:pPr>
            <a:r>
              <a:rPr lang="en-US" altLang="zh-CN" sz="2400"/>
              <a:t>exe</a:t>
            </a:r>
            <a:r>
              <a:rPr lang="zh-CN" altLang="en-US" sz="2400"/>
              <a:t>安装，不是每个扩展库都支持</a:t>
            </a:r>
            <a:endParaRPr lang="zh-CN" altLang="en-US" sz="2400"/>
          </a:p>
          <a:p>
            <a:pPr fontAlgn="auto">
              <a:lnSpc>
                <a:spcPct val="100000"/>
              </a:lnSpc>
              <a:spcAft>
                <a:spcPts val="600"/>
              </a:spcAft>
            </a:pPr>
            <a:r>
              <a:rPr lang="en-US" altLang="zh-CN" sz="2400"/>
              <a:t>conda</a:t>
            </a:r>
            <a:r>
              <a:rPr lang="zh-CN" altLang="en-US" sz="2400"/>
              <a:t>在线安装</a:t>
            </a:r>
            <a:endParaRPr lang="zh-CN" altLang="en-US" sz="2400"/>
          </a:p>
          <a:p>
            <a:pPr fontAlgn="auto">
              <a:lnSpc>
                <a:spcPct val="100000"/>
              </a:lnSpc>
              <a:spcAft>
                <a:spcPts val="600"/>
              </a:spcAft>
            </a:pPr>
            <a:r>
              <a:rPr lang="zh-CN" altLang="en-US" sz="2400"/>
              <a:t>如果机器上安装了多个</a:t>
            </a:r>
            <a:r>
              <a:rPr lang="en-US" altLang="zh-CN" sz="2400"/>
              <a:t>Python</a:t>
            </a:r>
            <a:r>
              <a:rPr lang="zh-CN" altLang="en-US" sz="2400"/>
              <a:t>开发环境，那么</a:t>
            </a:r>
            <a:r>
              <a:rPr lang="zh-CN" altLang="en-US" sz="2400">
                <a:solidFill>
                  <a:srgbClr val="FF0000"/>
                </a:solidFill>
              </a:rPr>
              <a:t>在一个环境下安装的扩展库无法在另一个环境下使用，需要分别安装</a:t>
            </a:r>
            <a:r>
              <a:rPr lang="zh-CN" altLang="en-US" sz="2400"/>
              <a:t>。</a:t>
            </a:r>
            <a:endParaRPr lang="zh-CN" altLang="en-US" sz="24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1.5  </a:t>
            </a:r>
            <a:r>
              <a:rPr lang="zh-CN" altLang="en-US"/>
              <a:t>安装扩展库的几种方法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0" name="Table -1"/>
          <p:cNvGraphicFramePr/>
          <p:nvPr/>
        </p:nvGraphicFramePr>
        <p:xfrm>
          <a:off x="942340" y="1520190"/>
          <a:ext cx="10573385" cy="36201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57750"/>
                <a:gridCol w="5715635"/>
              </a:tblGrid>
              <a:tr h="33147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2000" b="1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pip</a:t>
                      </a:r>
                      <a:r>
                        <a:rPr lang="zh-CN" altLang="en-US" sz="2000" b="1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命令示例</a:t>
                      </a:r>
                      <a:endParaRPr lang="en-US" sz="2000" b="1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1755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2000" b="1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说明</a:t>
                      </a:r>
                      <a:endParaRPr lang="zh-CN" altLang="en-US" sz="2000" b="1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1755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147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pip download SomePackage[==version]</a:t>
                      </a:r>
                      <a:endParaRPr lang="en-US" altLang="zh-CN" sz="2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1755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下载扩展库的指定版本，不安装</a:t>
                      </a:r>
                      <a:endParaRPr lang="zh-CN" altLang="en-US" sz="2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1755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147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pip freeze [&gt; requirements.txt]</a:t>
                      </a:r>
                      <a:endParaRPr lang="en-US" altLang="zh-CN" sz="2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1755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以</a:t>
                      </a:r>
                      <a:r>
                        <a:rPr lang="en-US" altLang="zh-CN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requirements</a:t>
                      </a:r>
                      <a:r>
                        <a:rPr lang="zh-CN" altLang="en-US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的格式列出已安装模块</a:t>
                      </a:r>
                      <a:endParaRPr lang="en-US" sz="2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1755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147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pip list</a:t>
                      </a:r>
                      <a:endParaRPr lang="en-US" altLang="zh-CN" sz="2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1755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列出当前已安装的所有模块</a:t>
                      </a:r>
                      <a:endParaRPr lang="zh-CN" altLang="en-US" sz="2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1755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147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pip install SomePackage[==version]</a:t>
                      </a:r>
                      <a:endParaRPr lang="en-US" altLang="zh-CN" sz="2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1755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在线安装</a:t>
                      </a:r>
                      <a:r>
                        <a:rPr lang="en-US" altLang="zh-CN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SomePackage</a:t>
                      </a:r>
                      <a:r>
                        <a:rPr lang="zh-CN" altLang="en-US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模块的指定版本</a:t>
                      </a:r>
                      <a:endParaRPr lang="en-US" sz="2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1755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2105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pip install SomePackage.whl</a:t>
                      </a:r>
                      <a:endParaRPr lang="en-US" altLang="zh-CN" sz="2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1755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通过</a:t>
                      </a:r>
                      <a:r>
                        <a:rPr lang="en-US" altLang="zh-CN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whl</a:t>
                      </a:r>
                      <a:r>
                        <a:rPr lang="zh-CN" altLang="en-US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文件离线安装扩展库</a:t>
                      </a:r>
                      <a:endParaRPr lang="en-US" sz="2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1755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355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pip install package1 package2 ...</a:t>
                      </a:r>
                      <a:endParaRPr lang="en-US" altLang="zh-CN" sz="2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1755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依次（在线）安装</a:t>
                      </a:r>
                      <a:r>
                        <a:rPr lang="en-US" altLang="zh-CN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package1</a:t>
                      </a:r>
                      <a:r>
                        <a:rPr lang="zh-CN" altLang="en-US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</a:t>
                      </a:r>
                      <a:r>
                        <a:rPr lang="en-US" altLang="zh-CN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package2</a:t>
                      </a:r>
                      <a:r>
                        <a:rPr lang="zh-CN" altLang="en-US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等扩展模块</a:t>
                      </a:r>
                      <a:endParaRPr lang="en-US" sz="2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1755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147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pip install -r requirements.txt</a:t>
                      </a:r>
                      <a:endParaRPr lang="en-US" altLang="zh-CN" sz="2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1755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安装</a:t>
                      </a:r>
                      <a:r>
                        <a:rPr lang="en-US" altLang="zh-CN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requirements.txt</a:t>
                      </a:r>
                      <a:r>
                        <a:rPr lang="zh-CN" altLang="en-US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文件中指定的扩展库</a:t>
                      </a:r>
                      <a:endParaRPr lang="en-US" sz="2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1755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147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pip install --upgrade SomePackage</a:t>
                      </a:r>
                      <a:endParaRPr lang="en-US" altLang="zh-CN" sz="2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1755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升级</a:t>
                      </a:r>
                      <a:r>
                        <a:rPr lang="en-US" altLang="zh-CN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SomePackage</a:t>
                      </a:r>
                      <a:r>
                        <a:rPr lang="zh-CN" altLang="en-US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模块</a:t>
                      </a:r>
                      <a:endParaRPr lang="en-US" sz="2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1755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147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pip uninstall SomePackage[==version]</a:t>
                      </a:r>
                      <a:endParaRPr lang="en-US" altLang="zh-CN" sz="2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1755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卸载</a:t>
                      </a:r>
                      <a:r>
                        <a:rPr lang="en-US" altLang="zh-CN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SomePackage</a:t>
                      </a:r>
                      <a:r>
                        <a:rPr lang="zh-CN" altLang="en-US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模块的指定版本</a:t>
                      </a:r>
                      <a:endParaRPr lang="en-US" sz="2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71755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Line Callout 1 (No Border) 4"/>
          <p:cNvSpPr/>
          <p:nvPr/>
        </p:nvSpPr>
        <p:spPr>
          <a:xfrm>
            <a:off x="942340" y="5324475"/>
            <a:ext cx="2254885" cy="873125"/>
          </a:xfrm>
          <a:prstGeom prst="callout1">
            <a:avLst>
              <a:gd name="adj1" fmla="val -4008"/>
              <a:gd name="adj2" fmla="val 48620"/>
              <a:gd name="adj3" fmla="val -63272"/>
              <a:gd name="adj4" fmla="val 875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rgbClr val="FF0000"/>
                </a:solidFill>
              </a:rPr>
              <a:t>把</a:t>
            </a:r>
            <a:r>
              <a:rPr lang="en-US" altLang="zh-CN">
                <a:solidFill>
                  <a:srgbClr val="FF0000"/>
                </a:solidFill>
              </a:rPr>
              <a:t>SomePackage</a:t>
            </a:r>
            <a:r>
              <a:rPr lang="zh-CN" altLang="en-US">
                <a:solidFill>
                  <a:srgbClr val="FF0000"/>
                </a:solidFill>
              </a:rPr>
              <a:t>替换为实际要安装或卸载的扩展库名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" name="Line Callout 1 (No Border) 5"/>
          <p:cNvSpPr/>
          <p:nvPr/>
        </p:nvSpPr>
        <p:spPr>
          <a:xfrm>
            <a:off x="5222240" y="5305425"/>
            <a:ext cx="4597400" cy="758190"/>
          </a:xfrm>
          <a:prstGeom prst="callout1">
            <a:avLst>
              <a:gd name="adj1" fmla="val 49162"/>
              <a:gd name="adj2" fmla="val -237"/>
              <a:gd name="adj3" fmla="val -247068"/>
              <a:gd name="adj4" fmla="val -505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x-none" dirty="0">
                <a:solidFill>
                  <a:srgbClr val="FF0000"/>
                </a:solidFill>
                <a:sym typeface="+mn-ea"/>
              </a:rPr>
              <a:t>http://www.lfd.uci.edu/~gohlke/pythonlibs/</a:t>
            </a:r>
            <a:endParaRPr lang="en-US" altLang="x-none" dirty="0">
              <a:solidFill>
                <a:srgbClr val="FF0000"/>
              </a:solidFill>
              <a:sym typeface="+mn-ea"/>
            </a:endParaRPr>
          </a:p>
          <a:p>
            <a:pPr algn="ctr"/>
            <a:r>
              <a:rPr lang="zh-CN" altLang="en-US">
                <a:solidFill>
                  <a:srgbClr val="FF0000"/>
                </a:solidFill>
              </a:rPr>
              <a:t>下载时选择合适版本，并且不要修改文件名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1.1  Python是这样一种语言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defTabSz="914400" fontAlgn="auto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Wingdings" panose="05000000000000000000" charset="0"/>
              <a:buChar char="§"/>
            </a:pPr>
            <a:r>
              <a:rPr lang="zh-CN" altLang="en-US" sz="2400" dirty="0">
                <a:latin typeface="宋体" panose="02010600030101010101" pitchFamily="2" charset="-122"/>
                <a:sym typeface="+mn-ea"/>
              </a:rPr>
              <a:t>Python是一门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跨平台</a:t>
            </a:r>
            <a:r>
              <a:rPr lang="zh-CN" altLang="en-US" sz="2400" dirty="0">
                <a:latin typeface="宋体" panose="02010600030101010101" pitchFamily="2" charset="-122"/>
                <a:sym typeface="+mn-ea"/>
              </a:rPr>
              <a:t>、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开源</a:t>
            </a:r>
            <a:r>
              <a:rPr lang="zh-CN" altLang="en-US" sz="2400" dirty="0">
                <a:latin typeface="宋体" panose="02010600030101010101" pitchFamily="2" charset="-122"/>
                <a:sym typeface="+mn-ea"/>
              </a:rPr>
              <a:t>、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免费</a:t>
            </a:r>
            <a:r>
              <a:rPr lang="zh-CN" altLang="en-US" sz="2400" dirty="0">
                <a:latin typeface="宋体" panose="02010600030101010101" pitchFamily="2" charset="-122"/>
                <a:sym typeface="+mn-ea"/>
              </a:rPr>
              <a:t>的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解释型高级动态编程语言</a:t>
            </a:r>
            <a:r>
              <a:rPr lang="zh-CN" altLang="en-US" sz="2400" dirty="0">
                <a:latin typeface="宋体" panose="02010600030101010101" pitchFamily="2" charset="-122"/>
                <a:sym typeface="+mn-ea"/>
              </a:rPr>
              <a:t>。</a:t>
            </a:r>
            <a:endParaRPr lang="zh-CN" altLang="en-US" sz="2400" dirty="0">
              <a:latin typeface="宋体" panose="02010600030101010101" pitchFamily="2" charset="-122"/>
            </a:endParaRPr>
          </a:p>
          <a:p>
            <a:pPr defTabSz="914400" fontAlgn="auto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Wingdings" panose="05000000000000000000" charset="0"/>
              <a:buChar char="§"/>
            </a:pPr>
            <a:r>
              <a:rPr lang="zh-CN" altLang="en-US" sz="2400" dirty="0">
                <a:latin typeface="宋体" panose="02010600030101010101" pitchFamily="2" charset="-122"/>
                <a:sym typeface="+mn-ea"/>
              </a:rPr>
              <a:t>Python支持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命令式编程</a:t>
            </a:r>
            <a:r>
              <a:rPr lang="zh-CN" altLang="en-US" sz="2400" dirty="0">
                <a:latin typeface="宋体" panose="02010600030101010101" pitchFamily="2" charset="-122"/>
                <a:sym typeface="+mn-ea"/>
              </a:rPr>
              <a:t>（</a:t>
            </a:r>
            <a:r>
              <a:rPr lang="en-US" altLang="zh-CN" sz="2400" dirty="0">
                <a:latin typeface="宋体" panose="02010600030101010101" pitchFamily="2" charset="-122"/>
                <a:sym typeface="+mn-ea"/>
              </a:rPr>
              <a:t>How to do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）</a:t>
            </a:r>
            <a:r>
              <a:rPr lang="zh-CN" altLang="en-US" sz="2400" dirty="0">
                <a:latin typeface="宋体" panose="02010600030101010101" pitchFamily="2" charset="-122"/>
                <a:sym typeface="+mn-ea"/>
              </a:rPr>
              <a:t>、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函数式编程</a:t>
            </a:r>
            <a:r>
              <a:rPr lang="zh-CN" altLang="en-US" sz="2400" dirty="0">
                <a:latin typeface="宋体" panose="02010600030101010101" pitchFamily="2" charset="-122"/>
                <a:sym typeface="+mn-ea"/>
              </a:rPr>
              <a:t>（</a:t>
            </a:r>
            <a:r>
              <a:rPr lang="en-US" altLang="zh-CN" sz="2400" dirty="0">
                <a:latin typeface="宋体" panose="02010600030101010101" pitchFamily="2" charset="-122"/>
                <a:sym typeface="+mn-ea"/>
              </a:rPr>
              <a:t>What to do</a:t>
            </a:r>
            <a:r>
              <a:rPr lang="zh-CN" altLang="en-US" sz="2400" dirty="0">
                <a:latin typeface="宋体" panose="02010600030101010101" pitchFamily="2" charset="-122"/>
                <a:sym typeface="+mn-ea"/>
              </a:rPr>
              <a:t>），完全支持面向对象程序设计，拥有大量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扩展库</a:t>
            </a:r>
            <a:r>
              <a:rPr lang="zh-CN" altLang="en-US" sz="2400" dirty="0">
                <a:latin typeface="宋体" panose="02010600030101010101" pitchFamily="2" charset="-122"/>
                <a:sym typeface="+mn-ea"/>
              </a:rPr>
              <a:t>。</a:t>
            </a:r>
            <a:endParaRPr lang="zh-CN" altLang="en-US" sz="2400" dirty="0">
              <a:latin typeface="宋体" panose="02010600030101010101" pitchFamily="2" charset="-122"/>
            </a:endParaRPr>
          </a:p>
          <a:p>
            <a:pPr defTabSz="914400" fontAlgn="auto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Wingdings" panose="05000000000000000000" charset="0"/>
              <a:buChar char="§"/>
            </a:pP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sym typeface="+mn-ea"/>
              </a:rPr>
              <a:t>胶水语言：</a:t>
            </a:r>
            <a:r>
              <a:rPr lang="zh-CN" altLang="en-US" sz="2400" dirty="0">
                <a:latin typeface="宋体" panose="02010600030101010101" pitchFamily="2" charset="-122"/>
                <a:sym typeface="+mn-ea"/>
              </a:rPr>
              <a:t>可以把多种不同语言编写的程序融合到一起实现无缝拼接，更好地发挥不同语言和工具的优势，满足不同应用领域的需求。</a:t>
            </a:r>
            <a:endParaRPr lang="zh-CN" altLang="en-US" sz="24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1.6  </a:t>
            </a:r>
            <a:r>
              <a:rPr lang="zh-CN" altLang="en-US"/>
              <a:t>标准库与扩展库对象的导入与使用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fontAlgn="auto">
              <a:lnSpc>
                <a:spcPct val="150000"/>
              </a:lnSpc>
            </a:pPr>
            <a:r>
              <a:rPr lang="zh-CN" altLang="en-US" sz="2400"/>
              <a:t>Python默认安装仅包含基本或核心模块，启动时也仅加载了基本模块，在需要时再</a:t>
            </a:r>
            <a:r>
              <a:rPr lang="zh-CN" altLang="en-US" sz="2400">
                <a:solidFill>
                  <a:srgbClr val="FF0000"/>
                </a:solidFill>
              </a:rPr>
              <a:t>显式地导入和加载</a:t>
            </a:r>
            <a:r>
              <a:rPr lang="zh-CN" altLang="en-US" sz="2400"/>
              <a:t>标准库和第三方扩展库（需正确安装），这样可以</a:t>
            </a:r>
            <a:r>
              <a:rPr lang="zh-CN" altLang="en-US" sz="2400">
                <a:solidFill>
                  <a:srgbClr val="FF0000"/>
                </a:solidFill>
              </a:rPr>
              <a:t>减小程序运行的压力</a:t>
            </a:r>
            <a:r>
              <a:rPr lang="zh-CN" altLang="en-US" sz="2400"/>
              <a:t>，并且具有很强的</a:t>
            </a:r>
            <a:r>
              <a:rPr lang="zh-CN" altLang="en-US" sz="2400">
                <a:solidFill>
                  <a:srgbClr val="FF0000"/>
                </a:solidFill>
              </a:rPr>
              <a:t>可扩展性</a:t>
            </a:r>
            <a:r>
              <a:rPr lang="zh-CN" altLang="en-US" sz="2400"/>
              <a:t>。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从“木桶原理”的角度来看，这样的设计与安全配置时遵循的“最小权限”原则的思想是一致的，也有助于</a:t>
            </a:r>
            <a:r>
              <a:rPr lang="zh-CN" altLang="en-US" sz="2400">
                <a:solidFill>
                  <a:srgbClr val="FF0000"/>
                </a:solidFill>
              </a:rPr>
              <a:t>提高系统安全性</a:t>
            </a:r>
            <a:r>
              <a:rPr lang="zh-CN" altLang="en-US" sz="2400"/>
              <a:t>。</a:t>
            </a:r>
            <a:endParaRPr lang="zh-CN" altLang="en-US" sz="24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1.6.1  import </a:t>
            </a:r>
            <a:r>
              <a:rPr lang="zh-CN" altLang="en-US"/>
              <a:t>模块名 </a:t>
            </a:r>
            <a:r>
              <a:rPr lang="en-US" altLang="zh-CN"/>
              <a:t>[as </a:t>
            </a:r>
            <a:r>
              <a:rPr lang="zh-CN" altLang="en-US"/>
              <a:t>别名</a:t>
            </a:r>
            <a:r>
              <a:rPr lang="en-US" altLang="zh-CN"/>
              <a:t>]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1435"/>
            <a:ext cx="10515600" cy="5194300"/>
          </a:xfrm>
        </p:spPr>
        <p:txBody>
          <a:bodyPr>
            <a:normAutofit fontScale="70000"/>
          </a:bodyPr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>
                <a:latin typeface="Consolas" panose="020B0609020204030204" charset="0"/>
              </a:rPr>
              <a:t>&gt;&gt;&gt; import math                    #导入标准库math</a:t>
            </a:r>
            <a:endParaRPr lang="zh-CN" altLang="en-US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>
                <a:latin typeface="Consolas" panose="020B0609020204030204" charset="0"/>
              </a:rPr>
              <a:t>&gt;&gt;&gt; math.sin(0.5)                  #求0.5（单位是弧度）的正弦</a:t>
            </a:r>
            <a:endParaRPr lang="zh-CN" altLang="en-US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>
                <a:solidFill>
                  <a:srgbClr val="00B0F0"/>
                </a:solidFill>
                <a:latin typeface="Consolas" panose="020B0609020204030204" charset="0"/>
              </a:rPr>
              <a:t>0.479425538604203</a:t>
            </a:r>
            <a:endParaRPr lang="zh-CN" altLang="en-US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>
                <a:latin typeface="Consolas" panose="020B0609020204030204" charset="0"/>
              </a:rPr>
              <a:t>&gt;&gt;&gt; import random                  #导入标准库random</a:t>
            </a:r>
            <a:endParaRPr lang="zh-CN" altLang="en-US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>
                <a:latin typeface="Consolas" panose="020B0609020204030204" charset="0"/>
              </a:rPr>
              <a:t>&gt;&gt;&gt; n = random.random()            #获得[0,1) 内的随机小数</a:t>
            </a:r>
            <a:endParaRPr lang="zh-CN" altLang="en-US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>
                <a:latin typeface="Consolas" panose="020B0609020204030204" charset="0"/>
              </a:rPr>
              <a:t>&gt;&gt;&gt; n = random.randint(1,100)      #获得[1,100]区间上的随机整数</a:t>
            </a:r>
            <a:endParaRPr lang="zh-CN" altLang="en-US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>
                <a:latin typeface="Consolas" panose="020B0609020204030204" charset="0"/>
              </a:rPr>
              <a:t>&gt;&gt;&gt; n = random.randrange(1, 100)   #返回[1, 100)区间中的随机整数</a:t>
            </a:r>
            <a:endParaRPr lang="zh-CN" altLang="en-US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>
                <a:latin typeface="Consolas" panose="020B0609020204030204" charset="0"/>
              </a:rPr>
              <a:t>&gt;&gt;&gt; import os.path as path         #导入标准库os.path，并设置别名为path</a:t>
            </a:r>
            <a:endParaRPr lang="zh-CN" altLang="en-US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>
                <a:latin typeface="Consolas" panose="020B0609020204030204" charset="0"/>
              </a:rPr>
              <a:t>&gt;&gt;&gt; path.isfile(r'C:\windows\notepad.exe')</a:t>
            </a:r>
            <a:endParaRPr lang="zh-CN" altLang="en-US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>
                <a:solidFill>
                  <a:srgbClr val="00B0F0"/>
                </a:solidFill>
                <a:latin typeface="Consolas" panose="020B0609020204030204" charset="0"/>
              </a:rPr>
              <a:t>True</a:t>
            </a:r>
            <a:endParaRPr lang="zh-CN" altLang="en-US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>
                <a:latin typeface="Consolas" panose="020B0609020204030204" charset="0"/>
              </a:rPr>
              <a:t>&gt;&gt;&gt; import numpy as np             #导入扩展库numpy，并设置别名为np</a:t>
            </a:r>
            <a:endParaRPr lang="zh-CN" altLang="en-US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>
                <a:latin typeface="Consolas" panose="020B0609020204030204" charset="0"/>
              </a:rPr>
              <a:t>&gt;&gt;&gt; a = np.array((1,2,3,4))        #通过模块的别名来访问其中的对象</a:t>
            </a:r>
            <a:endParaRPr lang="zh-CN" altLang="en-US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>
                <a:latin typeface="Consolas" panose="020B0609020204030204" charset="0"/>
              </a:rPr>
              <a:t>&gt;&gt;&gt; a</a:t>
            </a:r>
            <a:endParaRPr lang="zh-CN" altLang="en-US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>
                <a:solidFill>
                  <a:srgbClr val="00B0F0"/>
                </a:solidFill>
                <a:latin typeface="Consolas" panose="020B0609020204030204" charset="0"/>
              </a:rPr>
              <a:t>array([1, 2, 3, 4])</a:t>
            </a:r>
            <a:endParaRPr lang="zh-CN" altLang="en-US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>
                <a:latin typeface="Consolas" panose="020B0609020204030204" charset="0"/>
              </a:rPr>
              <a:t>&gt;&gt;&gt; print(a)</a:t>
            </a:r>
            <a:endParaRPr lang="zh-CN" altLang="en-US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>
                <a:solidFill>
                  <a:srgbClr val="00B0F0"/>
                </a:solidFill>
                <a:latin typeface="Consolas" panose="020B0609020204030204" charset="0"/>
              </a:rPr>
              <a:t>[1 2 3 4]</a:t>
            </a:r>
            <a:endParaRPr lang="zh-CN" altLang="en-US">
              <a:solidFill>
                <a:srgbClr val="00B0F0"/>
              </a:solidFill>
              <a:latin typeface="Consolas" panose="020B06090202040302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1.</a:t>
            </a:r>
            <a:r>
              <a:rPr lang="en-US" altLang="zh-CN"/>
              <a:t>6</a:t>
            </a:r>
            <a:r>
              <a:rPr lang="zh-CN" altLang="en-US"/>
              <a:t>.2  from 模块名 import 对象名[ as 别名]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 sz="2000">
                <a:latin typeface="Consolas" panose="020B0609020204030204" charset="0"/>
              </a:rPr>
              <a:t>&gt;&gt;&gt; from math import sin         #只导入模块中的指定对象，访问速度略快</a:t>
            </a:r>
            <a:endParaRPr lang="zh-CN" altLang="en-US" sz="20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2000">
                <a:latin typeface="Consolas" panose="020B0609020204030204" charset="0"/>
              </a:rPr>
              <a:t>&gt;&gt;&gt; sin(3)</a:t>
            </a:r>
            <a:endParaRPr lang="zh-CN" altLang="en-US" sz="20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2000">
                <a:solidFill>
                  <a:srgbClr val="00B0F0"/>
                </a:solidFill>
                <a:latin typeface="Consolas" panose="020B0609020204030204" charset="0"/>
              </a:rPr>
              <a:t>0.1411200080598672</a:t>
            </a:r>
            <a:endParaRPr lang="zh-CN" altLang="en-US" sz="200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2000">
                <a:latin typeface="Consolas" panose="020B0609020204030204" charset="0"/>
              </a:rPr>
              <a:t>&gt;&gt;&gt; from math import sin as f    #给导入的对象起个别名</a:t>
            </a:r>
            <a:endParaRPr lang="zh-CN" altLang="en-US" sz="20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2000">
                <a:latin typeface="Consolas" panose="020B0609020204030204" charset="0"/>
              </a:rPr>
              <a:t>&gt;&gt;&gt; f(3)</a:t>
            </a:r>
            <a:endParaRPr lang="zh-CN" altLang="en-US" sz="20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2000">
                <a:solidFill>
                  <a:srgbClr val="00B0F0"/>
                </a:solidFill>
                <a:latin typeface="Consolas" panose="020B0609020204030204" charset="0"/>
              </a:rPr>
              <a:t>0.1411200080598672</a:t>
            </a:r>
            <a:endParaRPr lang="zh-CN" altLang="en-US" sz="200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2000">
                <a:latin typeface="Consolas" panose="020B0609020204030204" charset="0"/>
              </a:rPr>
              <a:t>&gt;&gt;&gt; from os.path import isfile</a:t>
            </a:r>
            <a:endParaRPr lang="zh-CN" altLang="en-US" sz="20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2000">
                <a:latin typeface="Consolas" panose="020B0609020204030204" charset="0"/>
              </a:rPr>
              <a:t>&gt;&gt;&gt; isfile(r'C:\windows\notepad.exe')</a:t>
            </a:r>
            <a:endParaRPr lang="zh-CN" altLang="en-US" sz="20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2000">
                <a:solidFill>
                  <a:srgbClr val="00B0F0"/>
                </a:solidFill>
                <a:latin typeface="Consolas" panose="020B0609020204030204" charset="0"/>
              </a:rPr>
              <a:t>True</a:t>
            </a:r>
            <a:endParaRPr lang="zh-CN" altLang="en-US" sz="2000">
              <a:solidFill>
                <a:srgbClr val="00B0F0"/>
              </a:solidFill>
              <a:latin typeface="Consolas" panose="020B06090202040302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1.</a:t>
            </a:r>
            <a:r>
              <a:rPr lang="en-US" altLang="zh-CN"/>
              <a:t>6</a:t>
            </a:r>
            <a:r>
              <a:rPr lang="zh-CN" altLang="en-US"/>
              <a:t>.3  from 模块名 import *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&gt;&gt;&gt; from math import *         #导入标准库math中所有对象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&gt;&gt;&gt; sin(3)                     #求正弦值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solidFill>
                  <a:srgbClr val="00B0F0"/>
                </a:solidFill>
                <a:latin typeface="Consolas" panose="020B0609020204030204" charset="0"/>
              </a:rPr>
              <a:t>0.1411200080598672</a:t>
            </a:r>
            <a:endParaRPr lang="zh-CN" altLang="en-US" sz="200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&gt;&gt;&gt; gcd(36, 18)                #最大公约数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solidFill>
                  <a:srgbClr val="00B0F0"/>
                </a:solidFill>
                <a:latin typeface="Consolas" panose="020B0609020204030204" charset="0"/>
              </a:rPr>
              <a:t>18</a:t>
            </a:r>
            <a:endParaRPr lang="zh-CN" altLang="en-US" sz="200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&gt;&gt;&gt; pi                         #常数π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solidFill>
                  <a:srgbClr val="00B0F0"/>
                </a:solidFill>
                <a:latin typeface="Consolas" panose="020B0609020204030204" charset="0"/>
              </a:rPr>
              <a:t>3.141592653589793</a:t>
            </a:r>
            <a:endParaRPr lang="zh-CN" altLang="en-US" sz="200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&gt;&gt;&gt; e                          #常数e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solidFill>
                  <a:srgbClr val="00B0F0"/>
                </a:solidFill>
                <a:latin typeface="Consolas" panose="020B0609020204030204" charset="0"/>
              </a:rPr>
              <a:t>2.718281828459045</a:t>
            </a:r>
            <a:endParaRPr lang="zh-CN" altLang="en-US" sz="200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&gt;&gt;&gt; log2(8)                    #计算以2为底的对数值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solidFill>
                  <a:srgbClr val="00B0F0"/>
                </a:solidFill>
                <a:latin typeface="Consolas" panose="020B0609020204030204" charset="0"/>
              </a:rPr>
              <a:t>3.0</a:t>
            </a:r>
            <a:endParaRPr lang="zh-CN" altLang="en-US" sz="200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&gt;&gt;&gt; log10(100)                 #计算以10为底的对数值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solidFill>
                  <a:srgbClr val="00B0F0"/>
                </a:solidFill>
                <a:latin typeface="Consolas" panose="020B0609020204030204" charset="0"/>
              </a:rPr>
              <a:t>2.0</a:t>
            </a:r>
            <a:endParaRPr lang="zh-CN" altLang="en-US" sz="200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</a:rPr>
              <a:t>&gt;&gt;&gt; radians(180)               #把角度转换为弧度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solidFill>
                  <a:srgbClr val="00B0F0"/>
                </a:solidFill>
                <a:latin typeface="Consolas" panose="020B0609020204030204" charset="0"/>
              </a:rPr>
              <a:t>3.141592653589793</a:t>
            </a:r>
            <a:endParaRPr lang="zh-CN" altLang="en-US" sz="2000">
              <a:solidFill>
                <a:srgbClr val="00B0F0"/>
              </a:solidFill>
              <a:latin typeface="Consolas" panose="020B06090202040302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1.1  Python是这样一种语言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1435"/>
            <a:ext cx="10515600" cy="4931410"/>
          </a:xfrm>
        </p:spPr>
        <p:txBody>
          <a:bodyPr>
            <a:normAutofit/>
          </a:bodyPr>
          <a:p>
            <a:pPr marL="325755" indent="-325755" fontAlgn="auto">
              <a:lnSpc>
                <a:spcPct val="100000"/>
              </a:lnSpc>
              <a:spcBef>
                <a:spcPts val="400"/>
              </a:spcBef>
              <a:buFont typeface="Wingdings" panose="05000000000000000000" charset="0"/>
              <a:buChar char=""/>
            </a:pP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问题解决：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把列表中的所有数字都加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5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，得到新列表。（</a:t>
            </a: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命令</a:t>
            </a: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式编程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）</a:t>
            </a: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400"/>
              </a:spcBef>
              <a:buNone/>
            </a:pPr>
            <a:endParaRPr lang="zh-CN" altLang="en-US" sz="2000">
              <a:latin typeface="Consolas" panose="020B0609020204030204" charset="0"/>
              <a:sym typeface="+mn-ea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  <a:sym typeface="+mn-ea"/>
              </a:rPr>
              <a:t>&gt;&gt;&gt; x = list(range(10))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  <a:sym typeface="+mn-ea"/>
              </a:rPr>
              <a:t>&gt;&gt;&gt; x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solidFill>
                  <a:srgbClr val="00B0F0"/>
                </a:solidFill>
                <a:latin typeface="Consolas" panose="020B0609020204030204" charset="0"/>
                <a:sym typeface="+mn-ea"/>
              </a:rPr>
              <a:t>[0, 1, 2, 3, 4, 5, 6, 7, 8, 9]</a:t>
            </a:r>
            <a:endParaRPr lang="zh-CN" altLang="en-US" sz="200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  <a:sym typeface="+mn-ea"/>
              </a:rPr>
              <a:t>&gt;&gt;&gt; y = []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  <a:sym typeface="+mn-ea"/>
              </a:rPr>
              <a:t>&gt;&gt;&gt; for num in x: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  <a:sym typeface="+mn-ea"/>
              </a:rPr>
              <a:t>    y.append(num+5)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  <a:sym typeface="+mn-ea"/>
              </a:rPr>
              <a:t>	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  <a:sym typeface="+mn-ea"/>
              </a:rPr>
              <a:t>&gt;&gt;&gt; y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solidFill>
                  <a:srgbClr val="00B0F0"/>
                </a:solidFill>
                <a:latin typeface="Consolas" panose="020B0609020204030204" charset="0"/>
                <a:sym typeface="+mn-ea"/>
              </a:rPr>
              <a:t>[5, 6, 7, 8, 9, 10, 11, 12, 13, 14]</a:t>
            </a:r>
            <a:endParaRPr lang="zh-CN" altLang="en-US" sz="200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latin typeface="Consolas" panose="020B0609020204030204" charset="0"/>
                <a:sym typeface="+mn-ea"/>
              </a:rPr>
              <a:t>&gt;&gt;&gt; [num+5 for num in x]</a:t>
            </a:r>
            <a:endParaRPr lang="zh-CN" alt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>
                <a:solidFill>
                  <a:srgbClr val="00B0F0"/>
                </a:solidFill>
                <a:latin typeface="Consolas" panose="020B0609020204030204" charset="0"/>
                <a:sym typeface="+mn-ea"/>
              </a:rPr>
              <a:t>[5, 6, 7, 8, 9, 10, 11, 12, 13, 14]</a:t>
            </a:r>
            <a:endParaRPr lang="zh-CN" altLang="en-US" sz="20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5" name="Line Callout 2 4"/>
          <p:cNvSpPr/>
          <p:nvPr/>
        </p:nvSpPr>
        <p:spPr>
          <a:xfrm>
            <a:off x="5263515" y="2924810"/>
            <a:ext cx="2889885" cy="520700"/>
          </a:xfrm>
          <a:prstGeom prst="borderCallout2">
            <a:avLst>
              <a:gd name="adj1" fmla="val 46707"/>
              <a:gd name="adj2" fmla="val -615"/>
              <a:gd name="adj3" fmla="val 46585"/>
              <a:gd name="adj4" fmla="val -16677"/>
              <a:gd name="adj5" fmla="val 102439"/>
              <a:gd name="adj6" fmla="val -662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rgbClr val="FF0000"/>
                </a:solidFill>
              </a:rPr>
              <a:t>循环，遍历</a:t>
            </a:r>
            <a:r>
              <a:rPr lang="en-US" altLang="zh-CN">
                <a:solidFill>
                  <a:srgbClr val="FF0000"/>
                </a:solidFill>
              </a:rPr>
              <a:t>x</a:t>
            </a:r>
            <a:r>
              <a:rPr lang="zh-CN" altLang="en-US">
                <a:solidFill>
                  <a:srgbClr val="FF0000"/>
                </a:solidFill>
              </a:rPr>
              <a:t>中的每个元素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" name="Line Callout 1 (No Border) 5"/>
          <p:cNvSpPr/>
          <p:nvPr/>
        </p:nvSpPr>
        <p:spPr>
          <a:xfrm>
            <a:off x="3124200" y="3907155"/>
            <a:ext cx="3069590" cy="572770"/>
          </a:xfrm>
          <a:prstGeom prst="callout1">
            <a:avLst>
              <a:gd name="adj1" fmla="val 50000"/>
              <a:gd name="adj2" fmla="val -248"/>
              <a:gd name="adj3" fmla="val -2439"/>
              <a:gd name="adj4" fmla="val -294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rgbClr val="FF0000"/>
                </a:solidFill>
              </a:rPr>
              <a:t>列表方法，在尾部追加元素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8" name="Line Callout 1 7"/>
          <p:cNvSpPr/>
          <p:nvPr/>
        </p:nvSpPr>
        <p:spPr>
          <a:xfrm>
            <a:off x="5928360" y="4711065"/>
            <a:ext cx="1455420" cy="572770"/>
          </a:xfrm>
          <a:prstGeom prst="borderCallout1">
            <a:avLst>
              <a:gd name="adj1" fmla="val 50110"/>
              <a:gd name="adj2" fmla="val -102"/>
              <a:gd name="adj3" fmla="val 55764"/>
              <a:gd name="adj4" fmla="val -1105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rgbClr val="FF0000"/>
                </a:solidFill>
              </a:rPr>
              <a:t>列表推导式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9" name="Line Callout 1 8"/>
          <p:cNvSpPr/>
          <p:nvPr/>
        </p:nvSpPr>
        <p:spPr>
          <a:xfrm>
            <a:off x="6066155" y="1889125"/>
            <a:ext cx="1393825" cy="384810"/>
          </a:xfrm>
          <a:prstGeom prst="borderCallout1">
            <a:avLst>
              <a:gd name="adj1" fmla="val 45544"/>
              <a:gd name="adj2" fmla="val -338"/>
              <a:gd name="adj3" fmla="val 99009"/>
              <a:gd name="adj4" fmla="val -1366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rgbClr val="FF0000"/>
                </a:solidFill>
              </a:rPr>
              <a:t>创建列表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0" name="Line Callout 1 9"/>
          <p:cNvSpPr/>
          <p:nvPr/>
        </p:nvSpPr>
        <p:spPr>
          <a:xfrm>
            <a:off x="2824480" y="2367915"/>
            <a:ext cx="1112520" cy="325120"/>
          </a:xfrm>
          <a:prstGeom prst="borderCallout1">
            <a:avLst>
              <a:gd name="adj1" fmla="val 50195"/>
              <a:gd name="adj2" fmla="val -627"/>
              <a:gd name="adj3" fmla="val 228125"/>
              <a:gd name="adj4" fmla="val -437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rgbClr val="FF0000"/>
                </a:solidFill>
              </a:rPr>
              <a:t>空列表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1.1  Python是这样一种语言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276860" indent="-276860" algn="l" fontAlgn="auto">
              <a:lnSpc>
                <a:spcPct val="100000"/>
              </a:lnSpc>
              <a:spcBef>
                <a:spcPts val="400"/>
              </a:spcBef>
              <a:buFont typeface="Wingdings" panose="05000000000000000000" charset="0"/>
              <a:buChar char=""/>
            </a:pPr>
            <a:r>
              <a:rPr lang="zh-CN" altLang="en-US" sz="2400" b="1">
                <a:latin typeface="Consolas" panose="020B0609020204030204" charset="0"/>
                <a:sym typeface="+mn-ea"/>
              </a:rPr>
              <a:t>问题解决：</a:t>
            </a:r>
            <a:r>
              <a:rPr lang="zh-CN" altLang="en-US" sz="2400">
                <a:latin typeface="Consolas" panose="020B0609020204030204" charset="0"/>
                <a:sym typeface="+mn-ea"/>
              </a:rPr>
              <a:t>把列表中的所有数字都加</a:t>
            </a:r>
            <a:r>
              <a:rPr lang="en-US" altLang="zh-CN" sz="2400">
                <a:latin typeface="Consolas" panose="020B0609020204030204" charset="0"/>
                <a:sym typeface="+mn-ea"/>
              </a:rPr>
              <a:t>5</a:t>
            </a:r>
            <a:r>
              <a:rPr lang="zh-CN" altLang="en-US" sz="2400">
                <a:latin typeface="Consolas" panose="020B0609020204030204" charset="0"/>
                <a:sym typeface="+mn-ea"/>
              </a:rPr>
              <a:t>，得到新列表。（</a:t>
            </a:r>
            <a:r>
              <a:rPr lang="zh-CN" altLang="en-US" sz="2400">
                <a:solidFill>
                  <a:srgbClr val="FF0000"/>
                </a:solidFill>
                <a:latin typeface="Consolas" panose="020B0609020204030204" charset="0"/>
                <a:sym typeface="+mn-ea"/>
              </a:rPr>
              <a:t>函数式编程</a:t>
            </a:r>
            <a:r>
              <a:rPr lang="zh-CN" altLang="en-US" sz="2400">
                <a:latin typeface="Consolas" panose="020B0609020204030204" charset="0"/>
                <a:sym typeface="+mn-ea"/>
              </a:rPr>
              <a:t>）</a:t>
            </a:r>
            <a:endParaRPr lang="zh-CN" altLang="en-US" sz="2400">
              <a:latin typeface="Consolas" panose="020B0609020204030204" charset="0"/>
            </a:endParaRPr>
          </a:p>
          <a:p>
            <a:pPr marL="234950" indent="-234950" algn="l" fontAlgn="auto">
              <a:lnSpc>
                <a:spcPct val="100000"/>
              </a:lnSpc>
              <a:spcBef>
                <a:spcPts val="400"/>
              </a:spcBef>
              <a:buNone/>
            </a:pPr>
            <a:endParaRPr lang="zh-CN" altLang="en-US">
              <a:latin typeface="Consolas" panose="020B0609020204030204" charset="0"/>
            </a:endParaRPr>
          </a:p>
          <a:p>
            <a:pPr marL="0" algn="l" fontAlgn="auto">
              <a:lnSpc>
                <a:spcPct val="100000"/>
              </a:lnSpc>
              <a:spcBef>
                <a:spcPts val="400"/>
              </a:spcBef>
              <a:buNone/>
            </a:pPr>
            <a:r>
              <a:rPr lang="zh-CN" altLang="en-US" sz="2000">
                <a:latin typeface="Consolas" panose="020B0609020204030204" charset="0"/>
                <a:sym typeface="+mn-ea"/>
              </a:rPr>
              <a:t>&gt;&gt;&gt; x = list(range(10))</a:t>
            </a:r>
            <a:endParaRPr lang="zh-CN" altLang="en-US" sz="2000">
              <a:latin typeface="Consolas" panose="020B0609020204030204" charset="0"/>
            </a:endParaRPr>
          </a:p>
          <a:p>
            <a:pPr marL="0" algn="l" fontAlgn="auto">
              <a:lnSpc>
                <a:spcPct val="100000"/>
              </a:lnSpc>
              <a:spcBef>
                <a:spcPts val="400"/>
              </a:spcBef>
              <a:buNone/>
            </a:pPr>
            <a:r>
              <a:rPr lang="zh-CN" altLang="en-US" sz="2000">
                <a:latin typeface="Consolas" panose="020B0609020204030204" charset="0"/>
                <a:sym typeface="+mn-ea"/>
              </a:rPr>
              <a:t>&gt;&gt;&gt; x</a:t>
            </a:r>
            <a:endParaRPr lang="zh-CN" altLang="en-US" sz="2000">
              <a:latin typeface="Consolas" panose="020B0609020204030204" charset="0"/>
            </a:endParaRPr>
          </a:p>
          <a:p>
            <a:pPr marL="0" algn="l" fontAlgn="auto">
              <a:lnSpc>
                <a:spcPct val="100000"/>
              </a:lnSpc>
              <a:spcBef>
                <a:spcPts val="400"/>
              </a:spcBef>
              <a:buNone/>
            </a:pPr>
            <a:r>
              <a:rPr lang="zh-CN" altLang="en-US" sz="2000">
                <a:solidFill>
                  <a:srgbClr val="00B0F0"/>
                </a:solidFill>
                <a:latin typeface="Consolas" panose="020B0609020204030204" charset="0"/>
                <a:sym typeface="+mn-ea"/>
              </a:rPr>
              <a:t>[0, 1, 2, 3, 4, 5, 6, 7, 8, 9]</a:t>
            </a:r>
            <a:endParaRPr lang="zh-CN" altLang="en-US" sz="2000">
              <a:solidFill>
                <a:srgbClr val="00B0F0"/>
              </a:solidFill>
              <a:latin typeface="Consolas" panose="020B0609020204030204" charset="0"/>
            </a:endParaRPr>
          </a:p>
          <a:p>
            <a:pPr marL="0" algn="l" fontAlgn="auto">
              <a:lnSpc>
                <a:spcPct val="100000"/>
              </a:lnSpc>
              <a:spcBef>
                <a:spcPts val="400"/>
              </a:spcBef>
              <a:buNone/>
            </a:pPr>
            <a:r>
              <a:rPr lang="zh-CN" altLang="en-US" sz="2000">
                <a:latin typeface="Consolas" panose="020B0609020204030204" charset="0"/>
                <a:sym typeface="+mn-ea"/>
              </a:rPr>
              <a:t>&gt;&gt;&gt; def add5(num):</a:t>
            </a:r>
            <a:endParaRPr lang="zh-CN" altLang="en-US" sz="2000">
              <a:latin typeface="Consolas" panose="020B0609020204030204" charset="0"/>
              <a:sym typeface="+mn-ea"/>
            </a:endParaRPr>
          </a:p>
          <a:p>
            <a:pPr marL="0" algn="l" fontAlgn="auto">
              <a:lnSpc>
                <a:spcPct val="100000"/>
              </a:lnSpc>
              <a:spcBef>
                <a:spcPts val="400"/>
              </a:spcBef>
              <a:buNone/>
            </a:pPr>
            <a:r>
              <a:rPr lang="zh-CN" altLang="en-US" sz="2000">
                <a:latin typeface="Consolas" panose="020B0609020204030204" charset="0"/>
                <a:sym typeface="+mn-ea"/>
              </a:rPr>
              <a:t>    return num+5</a:t>
            </a:r>
            <a:endParaRPr lang="zh-CN" altLang="en-US" sz="2000">
              <a:latin typeface="Consolas" panose="020B0609020204030204" charset="0"/>
            </a:endParaRPr>
          </a:p>
          <a:p>
            <a:pPr marL="0" algn="l" fontAlgn="auto">
              <a:lnSpc>
                <a:spcPct val="100000"/>
              </a:lnSpc>
              <a:spcBef>
                <a:spcPts val="400"/>
              </a:spcBef>
              <a:buNone/>
            </a:pPr>
            <a:endParaRPr lang="zh-CN" altLang="en-US" sz="2000">
              <a:latin typeface="Consolas" panose="020B0609020204030204" charset="0"/>
            </a:endParaRPr>
          </a:p>
          <a:p>
            <a:pPr marL="0" algn="l" fontAlgn="auto">
              <a:lnSpc>
                <a:spcPct val="100000"/>
              </a:lnSpc>
              <a:spcBef>
                <a:spcPts val="400"/>
              </a:spcBef>
              <a:buNone/>
            </a:pPr>
            <a:r>
              <a:rPr lang="zh-CN" altLang="en-US" sz="2000">
                <a:latin typeface="Consolas" panose="020B0609020204030204" charset="0"/>
                <a:sym typeface="+mn-ea"/>
              </a:rPr>
              <a:t>&gt;&gt;&gt; list(map(add5, x))</a:t>
            </a:r>
            <a:endParaRPr lang="zh-CN" altLang="en-US" sz="2000">
              <a:latin typeface="Consolas" panose="020B0609020204030204" charset="0"/>
            </a:endParaRPr>
          </a:p>
          <a:p>
            <a:pPr marL="0" algn="l" fontAlgn="auto">
              <a:lnSpc>
                <a:spcPct val="100000"/>
              </a:lnSpc>
              <a:spcBef>
                <a:spcPts val="400"/>
              </a:spcBef>
              <a:buNone/>
            </a:pPr>
            <a:r>
              <a:rPr lang="zh-CN" altLang="en-US" sz="2000">
                <a:solidFill>
                  <a:srgbClr val="00B0F0"/>
                </a:solidFill>
                <a:latin typeface="Consolas" panose="020B0609020204030204" charset="0"/>
                <a:sym typeface="+mn-ea"/>
              </a:rPr>
              <a:t>[5, 6, 7, 8, 9, 10, 11, 12, 13, 14]</a:t>
            </a:r>
            <a:endParaRPr lang="zh-CN" altLang="en-US" sz="2000">
              <a:solidFill>
                <a:srgbClr val="00B0F0"/>
              </a:solidFill>
              <a:latin typeface="Consolas" panose="020B0609020204030204" charset="0"/>
            </a:endParaRPr>
          </a:p>
          <a:p>
            <a:pPr marL="0" algn="l" fontAlgn="auto">
              <a:lnSpc>
                <a:spcPct val="100000"/>
              </a:lnSpc>
              <a:spcBef>
                <a:spcPts val="400"/>
              </a:spcBef>
              <a:buNone/>
            </a:pPr>
            <a:r>
              <a:rPr lang="zh-CN" altLang="en-US" sz="2000">
                <a:latin typeface="Consolas" panose="020B0609020204030204" charset="0"/>
                <a:sym typeface="+mn-ea"/>
              </a:rPr>
              <a:t>&gt;&gt;&gt; list(map(lambda num: num+5, x))</a:t>
            </a:r>
            <a:endParaRPr lang="zh-CN" altLang="en-US" sz="2000">
              <a:latin typeface="Consolas" panose="020B0609020204030204" charset="0"/>
            </a:endParaRPr>
          </a:p>
          <a:p>
            <a:pPr marL="0" algn="l" fontAlgn="auto">
              <a:lnSpc>
                <a:spcPct val="100000"/>
              </a:lnSpc>
              <a:spcBef>
                <a:spcPts val="400"/>
              </a:spcBef>
              <a:buNone/>
            </a:pPr>
            <a:r>
              <a:rPr lang="zh-CN" altLang="en-US" sz="2000">
                <a:solidFill>
                  <a:srgbClr val="00B0F0"/>
                </a:solidFill>
                <a:latin typeface="Consolas" panose="020B0609020204030204" charset="0"/>
                <a:sym typeface="+mn-ea"/>
              </a:rPr>
              <a:t>[5, 6, 7, 8, 9, 10, 11, 12, 13, 14]</a:t>
            </a:r>
            <a:endParaRPr lang="zh-CN" altLang="en-US" sz="20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5" name="Line Callout 1 4"/>
          <p:cNvSpPr/>
          <p:nvPr/>
        </p:nvSpPr>
        <p:spPr>
          <a:xfrm>
            <a:off x="5175885" y="3044825"/>
            <a:ext cx="2172970" cy="530225"/>
          </a:xfrm>
          <a:prstGeom prst="borderCallout1">
            <a:avLst>
              <a:gd name="adj1" fmla="val 49922"/>
              <a:gd name="adj2" fmla="val -1518"/>
              <a:gd name="adj3" fmla="val 48982"/>
              <a:gd name="adj4" fmla="val -766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rgbClr val="FF0000"/>
                </a:solidFill>
              </a:rPr>
              <a:t>定义函数，接收一个数字，加</a:t>
            </a:r>
            <a:r>
              <a:rPr lang="en-US" altLang="zh-CN">
                <a:solidFill>
                  <a:srgbClr val="FF0000"/>
                </a:solidFill>
              </a:rPr>
              <a:t>5</a:t>
            </a:r>
            <a:r>
              <a:rPr lang="zh-CN" altLang="en-US">
                <a:solidFill>
                  <a:srgbClr val="FF0000"/>
                </a:solidFill>
              </a:rPr>
              <a:t>后返回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" name="Line Callout 2 6"/>
          <p:cNvSpPr/>
          <p:nvPr/>
        </p:nvSpPr>
        <p:spPr>
          <a:xfrm>
            <a:off x="4141470" y="3727450"/>
            <a:ext cx="3642995" cy="410845"/>
          </a:xfrm>
          <a:prstGeom prst="borderCallout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rgbClr val="FF0000"/>
                </a:solidFill>
              </a:rPr>
              <a:t>把函数</a:t>
            </a:r>
            <a:r>
              <a:rPr lang="en-US" altLang="zh-CN">
                <a:solidFill>
                  <a:srgbClr val="FF0000"/>
                </a:solidFill>
              </a:rPr>
              <a:t>add5</a:t>
            </a:r>
            <a:r>
              <a:rPr lang="zh-CN" altLang="en-US">
                <a:solidFill>
                  <a:srgbClr val="FF0000"/>
                </a:solidFill>
              </a:rPr>
              <a:t>映射到</a:t>
            </a:r>
            <a:r>
              <a:rPr lang="en-US" altLang="zh-CN">
                <a:solidFill>
                  <a:srgbClr val="FF0000"/>
                </a:solidFill>
              </a:rPr>
              <a:t>x</a:t>
            </a:r>
            <a:r>
              <a:rPr lang="zh-CN" altLang="en-US">
                <a:solidFill>
                  <a:srgbClr val="FF0000"/>
                </a:solidFill>
              </a:rPr>
              <a:t>中的每个元素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8" name="Line Callout 2 7"/>
          <p:cNvSpPr/>
          <p:nvPr/>
        </p:nvSpPr>
        <p:spPr>
          <a:xfrm>
            <a:off x="4560570" y="5465445"/>
            <a:ext cx="3403600" cy="495935"/>
          </a:xfrm>
          <a:prstGeom prst="borderCallout2">
            <a:avLst>
              <a:gd name="adj1" fmla="val 47887"/>
              <a:gd name="adj2" fmla="val -445"/>
              <a:gd name="adj3" fmla="val 47887"/>
              <a:gd name="adj4" fmla="val -16673"/>
              <a:gd name="adj5" fmla="val -92701"/>
              <a:gd name="adj6" fmla="val -392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rgbClr val="FF0000"/>
                </a:solidFill>
              </a:rPr>
              <a:t>lambda</a:t>
            </a:r>
            <a:r>
              <a:rPr lang="zh-CN" altLang="en-US">
                <a:solidFill>
                  <a:srgbClr val="FF0000"/>
                </a:solidFill>
              </a:rPr>
              <a:t>表达式，等价于函数</a:t>
            </a:r>
            <a:r>
              <a:rPr lang="en-US" altLang="zh-CN">
                <a:solidFill>
                  <a:srgbClr val="FF0000"/>
                </a:solidFill>
              </a:rPr>
              <a:t>add5</a:t>
            </a:r>
            <a:endParaRPr lang="en-US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1.2  Python版本之争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fontAlgn="auto">
              <a:lnSpc>
                <a:spcPct val="150000"/>
              </a:lnSpc>
              <a:spcBef>
                <a:spcPts val="400"/>
              </a:spcBef>
              <a:spcAft>
                <a:spcPts val="600"/>
              </a:spcAft>
            </a:pPr>
            <a:r>
              <a:rPr lang="en-US" altLang="zh-CN" sz="2400"/>
              <a:t>Python</a:t>
            </a:r>
            <a:r>
              <a:rPr lang="zh-CN" altLang="en-US" sz="2400"/>
              <a:t>目前存在</a:t>
            </a:r>
            <a:r>
              <a:rPr lang="en-US" altLang="zh-CN" sz="2400"/>
              <a:t>2.x</a:t>
            </a:r>
            <a:r>
              <a:rPr lang="zh-CN" altLang="en-US" sz="2400"/>
              <a:t>和</a:t>
            </a:r>
            <a:r>
              <a:rPr lang="en-US" altLang="zh-CN" sz="2400"/>
              <a:t>3.x</a:t>
            </a:r>
            <a:r>
              <a:rPr lang="zh-CN" altLang="en-US" sz="2400"/>
              <a:t>两个系列的版本，互相之间</a:t>
            </a:r>
            <a:r>
              <a:rPr lang="zh-CN" altLang="en-US" sz="2400">
                <a:solidFill>
                  <a:srgbClr val="FF0000"/>
                </a:solidFill>
              </a:rPr>
              <a:t>不兼容</a:t>
            </a:r>
            <a:r>
              <a:rPr lang="zh-CN" altLang="en-US" sz="2400"/>
              <a:t>。</a:t>
            </a:r>
            <a:endParaRPr lang="zh-CN" altLang="en-US" sz="2400"/>
          </a:p>
          <a:p>
            <a:pPr fontAlgn="auto">
              <a:lnSpc>
                <a:spcPct val="150000"/>
              </a:lnSpc>
              <a:spcBef>
                <a:spcPts val="400"/>
              </a:spcBef>
              <a:spcAft>
                <a:spcPts val="600"/>
              </a:spcAft>
            </a:pPr>
            <a:r>
              <a:rPr lang="zh-CN" altLang="en-US" sz="2400"/>
              <a:t>在选择Python版本的时候，一定要先考虑清楚自己学习Python的目的是什么，打算做哪方面的开发，该领域或方向有哪些扩展库可用，这些扩展库最高支持哪个版本的Python。这些问题全部确定以后，再最终确定选择哪个版本。</a:t>
            </a:r>
            <a:endParaRPr lang="zh-CN" altLang="en-US" sz="2400"/>
          </a:p>
          <a:p>
            <a:pPr fontAlgn="auto">
              <a:lnSpc>
                <a:spcPct val="150000"/>
              </a:lnSpc>
              <a:spcBef>
                <a:spcPts val="400"/>
              </a:spcBef>
              <a:spcAft>
                <a:spcPts val="600"/>
              </a:spcAft>
            </a:pPr>
            <a:r>
              <a:rPr lang="en-US" altLang="zh-CN" sz="2400"/>
              <a:t>Python 2.x</a:t>
            </a:r>
            <a:r>
              <a:rPr lang="zh-CN" altLang="en-US" sz="2400"/>
              <a:t>系列最迟将于</a:t>
            </a:r>
            <a:r>
              <a:rPr lang="en-US" altLang="zh-CN" sz="2400"/>
              <a:t>2020</a:t>
            </a:r>
            <a:r>
              <a:rPr lang="zh-CN" altLang="en-US" sz="2400"/>
              <a:t>年</a:t>
            </a:r>
            <a:r>
              <a:rPr lang="zh-CN" altLang="en-US" sz="2400">
                <a:solidFill>
                  <a:srgbClr val="FF0000"/>
                </a:solidFill>
              </a:rPr>
              <a:t>全面放弃维护和更新</a:t>
            </a:r>
            <a:r>
              <a:rPr lang="zh-CN" altLang="en-US" sz="2400"/>
              <a:t>。</a:t>
            </a:r>
            <a:endParaRPr lang="zh-CN" altLang="en-US" sz="24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1.3  Python编程规范与代码优化建议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defTabSz="914400" fontAlgn="auto">
              <a:lnSpc>
                <a:spcPct val="150000"/>
              </a:lnSpc>
              <a:buSzPct val="90000"/>
              <a:buFont typeface="Wingdings" panose="05000000000000000000" pitchFamily="2" charset="2"/>
              <a:buNone/>
            </a:pPr>
            <a:r>
              <a:rPr lang="zh-CN" altLang="en-US" sz="2400" dirty="0">
                <a:sym typeface="+mn-ea"/>
              </a:rPr>
              <a:t>（</a:t>
            </a:r>
            <a:r>
              <a:rPr lang="en-US" altLang="x-none" sz="2400" dirty="0">
                <a:sym typeface="+mn-ea"/>
              </a:rPr>
              <a:t>1</a:t>
            </a:r>
            <a:r>
              <a:rPr lang="zh-CN" altLang="en-US" sz="2400" dirty="0">
                <a:sym typeface="+mn-ea"/>
              </a:rPr>
              <a:t>）缩进</a:t>
            </a:r>
            <a:endParaRPr lang="en-US" altLang="x-none" sz="2400" dirty="0"/>
          </a:p>
          <a:p>
            <a:pPr defTabSz="914400" fontAlgn="auto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Wingdings" panose="05000000000000000000" charset="0"/>
              <a:buChar char="ü"/>
            </a:pPr>
            <a:r>
              <a:rPr lang="zh-CN" altLang="en-US" sz="2400" dirty="0">
                <a:sym typeface="+mn-ea"/>
              </a:rPr>
              <a:t>类定义、函数定义、选择结构、循环结构、</a:t>
            </a:r>
            <a:r>
              <a:rPr lang="en-US" altLang="zh-CN" sz="2400" dirty="0">
                <a:sym typeface="+mn-ea"/>
              </a:rPr>
              <a:t>with</a:t>
            </a:r>
            <a:r>
              <a:rPr lang="zh-CN" altLang="en-US" sz="2400" dirty="0">
                <a:sym typeface="+mn-ea"/>
              </a:rPr>
              <a:t>块，行尾的</a:t>
            </a:r>
            <a:r>
              <a:rPr lang="zh-CN" altLang="en-US" sz="2400" dirty="0">
                <a:solidFill>
                  <a:srgbClr val="FF0000"/>
                </a:solidFill>
                <a:sym typeface="+mn-ea"/>
              </a:rPr>
              <a:t>冒号</a:t>
            </a:r>
            <a:r>
              <a:rPr lang="zh-CN" altLang="en-US" sz="2400" dirty="0">
                <a:sym typeface="+mn-ea"/>
              </a:rPr>
              <a:t>表示缩进的开始。</a:t>
            </a:r>
            <a:endParaRPr lang="zh-CN" altLang="en-US" sz="2400" dirty="0"/>
          </a:p>
          <a:p>
            <a:pPr defTabSz="914400" fontAlgn="auto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Wingdings" panose="05000000000000000000" charset="0"/>
              <a:buChar char="ü"/>
            </a:pPr>
            <a:r>
              <a:rPr lang="en-US" altLang="x-none" sz="2400" dirty="0">
                <a:sym typeface="+mn-ea"/>
              </a:rPr>
              <a:t> python</a:t>
            </a:r>
            <a:r>
              <a:rPr lang="zh-CN" altLang="en-US" sz="2400" dirty="0">
                <a:sym typeface="+mn-ea"/>
              </a:rPr>
              <a:t>程序是依靠代码块的缩进来体现代码之间的逻辑关系的，</a:t>
            </a:r>
            <a:r>
              <a:rPr lang="zh-CN" altLang="en-US" sz="2400" dirty="0">
                <a:solidFill>
                  <a:srgbClr val="FF0000"/>
                </a:solidFill>
                <a:sym typeface="+mn-ea"/>
              </a:rPr>
              <a:t>缩进结束就表示一个代码块结束了</a:t>
            </a:r>
            <a:r>
              <a:rPr lang="zh-CN" altLang="en-US" sz="2400" dirty="0">
                <a:sym typeface="+mn-ea"/>
              </a:rPr>
              <a:t>。</a:t>
            </a:r>
            <a:endParaRPr lang="zh-CN" altLang="en-US" sz="2400" dirty="0"/>
          </a:p>
          <a:p>
            <a:pPr defTabSz="914400" fontAlgn="auto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Wingdings" panose="05000000000000000000" charset="0"/>
              <a:buChar char="ü"/>
            </a:pPr>
            <a:r>
              <a:rPr lang="en-US" altLang="x-none" sz="2400" dirty="0">
                <a:sym typeface="+mn-ea"/>
              </a:rPr>
              <a:t> </a:t>
            </a:r>
            <a:r>
              <a:rPr lang="zh-CN" altLang="en-US" sz="2400" dirty="0">
                <a:sym typeface="+mn-ea"/>
              </a:rPr>
              <a:t>同一个级别的代码块的缩进量必须相同。</a:t>
            </a:r>
            <a:endParaRPr lang="zh-CN" altLang="en-US" sz="2400" dirty="0"/>
          </a:p>
          <a:p>
            <a:pPr defTabSz="914400" fontAlgn="auto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SzPct val="90000"/>
              <a:buFont typeface="Wingdings" panose="05000000000000000000" charset="0"/>
              <a:buChar char="ü"/>
            </a:pPr>
            <a:r>
              <a:rPr lang="zh-CN" altLang="en-US" sz="2400" dirty="0">
                <a:sym typeface="+mn-ea"/>
              </a:rPr>
              <a:t>一般而言，以</a:t>
            </a:r>
            <a:r>
              <a:rPr lang="en-US" altLang="x-none" sz="2400" dirty="0">
                <a:solidFill>
                  <a:srgbClr val="FF0000"/>
                </a:solidFill>
                <a:sym typeface="+mn-ea"/>
              </a:rPr>
              <a:t>4</a:t>
            </a:r>
            <a:r>
              <a:rPr lang="zh-CN" altLang="en-US" sz="2400" dirty="0">
                <a:solidFill>
                  <a:srgbClr val="FF0000"/>
                </a:solidFill>
                <a:sym typeface="+mn-ea"/>
              </a:rPr>
              <a:t>个空格</a:t>
            </a:r>
            <a:r>
              <a:rPr lang="zh-CN" altLang="en-US" sz="2400" dirty="0">
                <a:sym typeface="+mn-ea"/>
              </a:rPr>
              <a:t>为基本缩进单位。</a:t>
            </a:r>
            <a:endParaRPr lang="zh-CN" altLang="en-US" sz="24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98920" y="3808730"/>
            <a:ext cx="4602480" cy="115062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1.3  Python编程规范与代码优化建议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/>
              <a:t>（2）每个import语句只导入一个模块，最好按</a:t>
            </a:r>
            <a:r>
              <a:rPr lang="zh-CN" altLang="en-US" sz="2400">
                <a:solidFill>
                  <a:srgbClr val="FF0000"/>
                </a:solidFill>
              </a:rPr>
              <a:t>标准库</a:t>
            </a:r>
            <a:r>
              <a:rPr lang="zh-CN" altLang="en-US" sz="2400"/>
              <a:t>、</a:t>
            </a:r>
            <a:r>
              <a:rPr lang="zh-CN" altLang="en-US" sz="2400">
                <a:solidFill>
                  <a:srgbClr val="FF0000"/>
                </a:solidFill>
              </a:rPr>
              <a:t>扩展库</a:t>
            </a:r>
            <a:r>
              <a:rPr lang="zh-CN" altLang="en-US" sz="2400"/>
              <a:t>、</a:t>
            </a:r>
            <a:r>
              <a:rPr lang="zh-CN" altLang="en-US" sz="2400">
                <a:solidFill>
                  <a:srgbClr val="FF0000"/>
                </a:solidFill>
              </a:rPr>
              <a:t>自定义库</a:t>
            </a:r>
            <a:r>
              <a:rPr lang="zh-CN" altLang="en-US" sz="2400"/>
              <a:t>的顺序依次导入。</a:t>
            </a:r>
            <a:endParaRPr lang="zh-CN" altLang="en-US" sz="24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1090" y="2885440"/>
            <a:ext cx="4561205" cy="146113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1.3  Python编程规范与代码优化建议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/>
              <a:t>（3）最好在每个类、函数定义和一段完整的功能代码之后增加一个</a:t>
            </a:r>
            <a:r>
              <a:rPr lang="zh-CN" altLang="en-US" sz="2400">
                <a:solidFill>
                  <a:srgbClr val="FF0000"/>
                </a:solidFill>
              </a:rPr>
              <a:t>空行</a:t>
            </a:r>
            <a:r>
              <a:rPr lang="zh-CN" altLang="en-US" sz="2400"/>
              <a:t>，在</a:t>
            </a:r>
            <a:r>
              <a:rPr lang="zh-CN" altLang="en-US" sz="2400">
                <a:solidFill>
                  <a:srgbClr val="FF0000"/>
                </a:solidFill>
              </a:rPr>
              <a:t>运算符两侧</a:t>
            </a:r>
            <a:r>
              <a:rPr lang="zh-CN" altLang="en-US" sz="2400"/>
              <a:t>各增加一个</a:t>
            </a:r>
            <a:r>
              <a:rPr lang="zh-CN" altLang="en-US" sz="2400">
                <a:solidFill>
                  <a:srgbClr val="FF0000"/>
                </a:solidFill>
              </a:rPr>
              <a:t>空格</a:t>
            </a:r>
            <a:r>
              <a:rPr lang="zh-CN" altLang="en-US" sz="2400"/>
              <a:t>，</a:t>
            </a:r>
            <a:r>
              <a:rPr lang="zh-CN" altLang="en-US" sz="2400">
                <a:solidFill>
                  <a:srgbClr val="FF0000"/>
                </a:solidFill>
              </a:rPr>
              <a:t>逗号后面</a:t>
            </a:r>
            <a:r>
              <a:rPr lang="zh-CN" altLang="en-US" sz="2400"/>
              <a:t>增加一个空格。</a:t>
            </a:r>
            <a:endParaRPr lang="zh-CN" altLang="en-US" sz="24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38095" y="2458720"/>
            <a:ext cx="6171565" cy="416179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1.3  Python编程规范与代码优化建议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fontAlgn="auto">
              <a:lnSpc>
                <a:spcPct val="150000"/>
              </a:lnSpc>
              <a:buNone/>
            </a:pPr>
            <a:r>
              <a:rPr lang="zh-CN" altLang="en-US" sz="2400"/>
              <a:t>（4）尽量不要写过长的语句。如果语句过长，可以考虑拆分成多个短一些的语句，以保证代码具有较好的</a:t>
            </a:r>
            <a:r>
              <a:rPr lang="zh-CN" altLang="en-US" sz="2400">
                <a:solidFill>
                  <a:srgbClr val="FF0000"/>
                </a:solidFill>
              </a:rPr>
              <a:t>可读性</a:t>
            </a:r>
            <a:r>
              <a:rPr lang="zh-CN" altLang="en-US" sz="2400"/>
              <a:t>。如果语句确实太长而超过屏幕宽度，最好使用</a:t>
            </a:r>
            <a:r>
              <a:rPr lang="zh-CN" altLang="en-US" sz="2400">
                <a:solidFill>
                  <a:srgbClr val="FF0000"/>
                </a:solidFill>
              </a:rPr>
              <a:t>续行符</a:t>
            </a:r>
            <a:r>
              <a:rPr lang="zh-CN" altLang="en-US" sz="2400"/>
              <a:t>（line continuation character）“\”，或者使用圆括号将多行代码括起来表示是一条语句。</a:t>
            </a:r>
            <a:endParaRPr lang="zh-CN" altLang="en-US" sz="24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74820" y="3728720"/>
            <a:ext cx="2721610" cy="23495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5542</Words>
  <Application>WPS Presentation</Application>
  <PresentationFormat>宽屏</PresentationFormat>
  <Paragraphs>316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3" baseType="lpstr">
      <vt:lpstr>Arial</vt:lpstr>
      <vt:lpstr>宋体</vt:lpstr>
      <vt:lpstr>Wingdings</vt:lpstr>
      <vt:lpstr>Wingdings</vt:lpstr>
      <vt:lpstr>Consolas</vt:lpstr>
      <vt:lpstr>Calibri Light</vt:lpstr>
      <vt:lpstr>Calibri</vt:lpstr>
      <vt:lpstr>微软雅黑</vt:lpstr>
      <vt:lpstr>Arial Unicode MS</vt:lpstr>
      <vt:lpstr>Office 主题</vt:lpstr>
      <vt:lpstr>第1章  Python语言概述</vt:lpstr>
      <vt:lpstr>1.1  Python是这样一种语言</vt:lpstr>
      <vt:lpstr>1.1  Python是这样一种语言</vt:lpstr>
      <vt:lpstr>1.1  Python是这样一种语言</vt:lpstr>
      <vt:lpstr>1.2  Python版本之争</vt:lpstr>
      <vt:lpstr>1.3  Python编程规范与代码优化建议</vt:lpstr>
      <vt:lpstr>1.3  Python编程规范与代码优化建议</vt:lpstr>
      <vt:lpstr>1.3  Python编程规范与代码优化建议</vt:lpstr>
      <vt:lpstr>1.3  Python编程规范与代码优化建议</vt:lpstr>
      <vt:lpstr>1.3  Python编程规范与代码优化建议</vt:lpstr>
      <vt:lpstr>1.3  Python编程规范与代码优化建议</vt:lpstr>
      <vt:lpstr>1.3  Python编程规范与代码优化建议</vt:lpstr>
      <vt:lpstr>1.3  Python编程规范与代码优化建议</vt:lpstr>
      <vt:lpstr>1.3  Python编程规范与代码优化建议</vt:lpstr>
      <vt:lpstr>1.3  Python编程规范与代码优化建议</vt:lpstr>
      <vt:lpstr>1.3  Python编程规范与代码优化建议</vt:lpstr>
      <vt:lpstr>1.4  Anaconda3开发环境的安装与使用	</vt:lpstr>
      <vt:lpstr>1.5  安装扩展库的几种方法</vt:lpstr>
      <vt:lpstr>1.5  安装扩展库的几种方法</vt:lpstr>
      <vt:lpstr>1.6  标准库与扩展库对象的导入与使用</vt:lpstr>
      <vt:lpstr>1.6.1  import 模块名 [as 别名]</vt:lpstr>
      <vt:lpstr>1.6.2  from 模块名 import 对象名[ as 别名]</vt:lpstr>
      <vt:lpstr>1.6.3  from 模块名 import *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Dong</dc:creator>
  <cp:lastModifiedBy>d</cp:lastModifiedBy>
  <cp:revision>329</cp:revision>
  <dcterms:created xsi:type="dcterms:W3CDTF">2015-05-05T08:02:00Z</dcterms:created>
  <dcterms:modified xsi:type="dcterms:W3CDTF">2018-01-11T11:40:25Z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1033-10.2.0.5978</vt:lpwstr>
  </property>
</Properties>
</file>