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848" r:id="rId3"/>
    <p:sldId id="1773" r:id="rId4"/>
    <p:sldId id="1774" r:id="rId5"/>
    <p:sldId id="1775" r:id="rId6"/>
    <p:sldId id="1776" r:id="rId7"/>
    <p:sldId id="1777" r:id="rId8"/>
    <p:sldId id="1778" r:id="rId9"/>
    <p:sldId id="1779" r:id="rId10"/>
    <p:sldId id="1780" r:id="rId11"/>
    <p:sldId id="1782" r:id="rId12"/>
    <p:sldId id="1781" r:id="rId13"/>
    <p:sldId id="1783" r:id="rId14"/>
    <p:sldId id="1784" r:id="rId15"/>
    <p:sldId id="1785" r:id="rId16"/>
    <p:sldId id="1786" r:id="rId17"/>
    <p:sldId id="1787" r:id="rId18"/>
    <p:sldId id="1788" r:id="rId19"/>
    <p:sldId id="1789" r:id="rId20"/>
    <p:sldId id="1790" r:id="rId21"/>
    <p:sldId id="1791" r:id="rId22"/>
    <p:sldId id="1792" r:id="rId23"/>
    <p:sldId id="1793" r:id="rId24"/>
    <p:sldId id="179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dotDmnd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" y="4445"/>
            <a:ext cx="12157075" cy="1002030"/>
          </a:xfrm>
          <a:gradFill>
            <a:gsLst>
              <a:gs pos="100000">
                <a:srgbClr val="0070C0"/>
              </a:gs>
              <a:gs pos="53000">
                <a:schemeClr val="accent1">
                  <a:lumMod val="45000"/>
                  <a:lumOff val="55000"/>
                </a:schemeClr>
              </a:gs>
              <a:gs pos="29000">
                <a:schemeClr val="accent1">
                  <a:lumMod val="45000"/>
                  <a:lumOff val="55000"/>
                </a:schemeClr>
              </a:gs>
              <a:gs pos="1000">
                <a:schemeClr val="accent1">
                  <a:lumMod val="30000"/>
                  <a:lumOff val="70000"/>
                </a:schemeClr>
              </a:gs>
            </a:gsLst>
            <a:lin ang="8100000" scaled="0"/>
          </a:gradFill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63994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905" y="1040765"/>
            <a:ext cx="12157075" cy="0"/>
          </a:xfrm>
          <a:prstGeom prst="line">
            <a:avLst/>
          </a:prstGeom>
          <a:ln w="66675" cmpd="sng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589915" y="1062990"/>
            <a:ext cx="0" cy="5121275"/>
          </a:xfrm>
          <a:prstGeom prst="lin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4" name="图片 3" descr="webwxgetmsgim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795" y="4961890"/>
            <a:ext cx="1861185" cy="1862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0640" y="1122680"/>
            <a:ext cx="12091670" cy="2387600"/>
          </a:xfrm>
        </p:spPr>
        <p:txBody>
          <a:bodyPr/>
          <a:p>
            <a:pPr fontAlgn="auto">
              <a:lnSpc>
                <a:spcPct val="120000"/>
              </a:lnSpc>
            </a:pPr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文件与文件夹操作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298065"/>
          </a:xfrm>
        </p:spPr>
        <p:txBody>
          <a:bodyPr>
            <a:normAutofit/>
          </a:bodyPr>
          <a:p>
            <a:endParaRPr lang="zh-CN" altLang="en-US" sz="2800"/>
          </a:p>
          <a:p>
            <a:r>
              <a:rPr lang="zh-CN" altLang="en-US" sz="2800"/>
              <a:t>董付国</a:t>
            </a:r>
            <a:endParaRPr lang="zh-CN" altLang="en-US" sz="2800"/>
          </a:p>
          <a:p>
            <a:r>
              <a:rPr lang="zh-CN" altLang="en-US" sz="2800"/>
              <a:t>微信公众号：</a:t>
            </a:r>
            <a:r>
              <a:rPr lang="en-US" altLang="zh-CN" sz="2800"/>
              <a:t>Python</a:t>
            </a:r>
            <a:r>
              <a:rPr lang="zh-CN" altLang="en-US" sz="2800"/>
              <a:t>小屋</a:t>
            </a:r>
            <a:endParaRPr lang="zh-CN" altLang="en-US" sz="2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14858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path='D:\\mypython_exp\\new_test.txt'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os.path.dirname(path)                      #返回路径的文件夹名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'D:\\mypython_exp'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os.path.basename(path)                     #返回路径的最后一个组成部分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'new_test.txt'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os.path.split(path)                        #切分文件路径和文件名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('D:\\mypython_exp', 'new_test.txt')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os.path.split('')                          #切分结果为空字符串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('', '')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os.path.split('C:\\windows')               #以最后一个斜线为分隔符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('C:\\', 'windows')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os.path.split('C:\\windows\\')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('C:\\windows', '')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os.path.splitdrive(path)                   #切分驱动器符号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('D:', '\\mypython_exp\\new_test.txt')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os.path.splitext(path)                     #切分文件扩展名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('D:\\mypython_exp\\new_test', '.txt')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918825" cy="530161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os.path.commonpath([r'C:\windows\notepad.exe', r'C:\windows\system'])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'C:\\windows'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os.path.commonpath([r'a\b\c\d', r'a\b\c\e'])    #返回路径中的共同部分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'a\\b\\c'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os.path.commonprefix([r'a\b\c\d', r'a\b\c\e'])  #返回字符串的最长公共前缀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'a\\b\\c\\'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os.path.realpath('tttt.py')                     #返回绝对路径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 3.5\\tttt.py'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os.path.abspath('tttt.py')                      #返回绝对路径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 3.5\\tttt.py'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os.path.relpath('C:\\windows\\notepad.exe')     #返回相对路径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'..\\windows\\notepad.exe'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os.path.relpath('D:\\windows\\notepad.exe')     #相对路径不能跨越分区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FF0000"/>
                </a:solidFill>
                <a:latin typeface="Consolas" panose="020B0609020204030204" charset="0"/>
              </a:rPr>
              <a:t>ValueError: path is on mount 'D:', start on mount 'C:'</a:t>
            </a:r>
            <a:endParaRPr lang="en-US" sz="2000">
              <a:solidFill>
                <a:srgbClr val="FF000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os.path.relpath('C:\\windows\\notepad.exe','dlls')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                           #指定相对路径的基准位置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'..\\..\\windows\\notepad.exe'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10.3  shutil模块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Content Placeholder -1"/>
          <p:cNvGraphicFramePr/>
          <p:nvPr>
            <p:ph idx="1"/>
          </p:nvPr>
        </p:nvGraphicFramePr>
        <p:xfrm>
          <a:off x="838200" y="1321435"/>
          <a:ext cx="10515600" cy="521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5125"/>
                <a:gridCol w="7610475"/>
              </a:tblGrid>
              <a:tr h="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8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18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复制文件，新文件具有同样的文件属性，如果目标文件已存在则抛出异常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copy2(src,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复制文件，新文件具有原文件完全一样的属性，包括创建时间、修改时间和最后访问时间等等，如果目标文件已存在则抛出异常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copyfile(src, dst)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复制文件，不复制文件属性，如果目标文件已存在则直接覆盖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copyfileobj(fsrc, fdst)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在两个文件对象之间复制数据，例如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copyfileobj(open('123.txt'), open('456.txt', 'a'))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copymode(src,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的模式位（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mode bit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上，之后二者具有相同的模式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copystat(src,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src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的模式位、访问时间等所有状态都复制到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dst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上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copytree(src, dst)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递归复制文件夹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disk_usage(path)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查看磁盘使用情况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move(src, dst)</a:t>
                      </a:r>
                      <a:endParaRPr lang="en-US" altLang="zh-CN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移动文件或递归移动文件夹，也可以给文件和文件夹重命名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rmtree(path)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递归删除文件夹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make_archive(base_name, format, root_dir=None, base_dir=None)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创建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tar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或</a:t>
                      </a:r>
                      <a:r>
                        <a:rPr lang="en-US" altLang="zh-CN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zip</a:t>
                      </a: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格式的压缩文件</a:t>
                      </a:r>
                      <a:endParaRPr 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800" b="0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unpack_archive(filename, extract_dir=None, format=None)</a:t>
                      </a:r>
                      <a:endParaRPr lang="en-US" altLang="zh-CN" sz="1800" b="0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18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解压缩压缩文件</a:t>
                      </a:r>
                      <a:endParaRPr lang="zh-CN" altLang="en-US" sz="18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下面的代码演示了如何使用标准库shutil的copyfile()方法复制文件。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shutil                                   #导入shutil模块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shutil.copyfile('C:\\dir.txt', 'C:\\dir1.txt')  #复制文件</a:t>
            </a:r>
            <a:endParaRPr 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下面的代码将C:\Python35\Dlls文件夹以及该文件夹中所有文件压缩至D:\a.zip文件：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shutil.make_archive('D:\\a', 'zip', 'C:\\Python35', 'Dlls')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'D:\\a.zip'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下面的代码将刚压缩得到的文件D:\a.zip解压缩至D:\a_unpack文件夹：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shutil.unpack_archive('D:\\a.zip', 'D:\\a_unpack')</a:t>
            </a:r>
            <a:endParaRPr lang="en-US" sz="2000">
              <a:latin typeface="Consolas" panose="020B0609020204030204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下面的代码使用shutil模块的方法删除刚刚解压缩得到的文件夹：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shutil.rmtree('D:\\a_unpack')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10.3  shutil模块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71860" cy="463994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下面的代码使用shutil的copytree()函数递归复制文件夹，并忽略扩展名为pyc的文件和以“新”字开头的文件和子文件夹：</a:t>
            </a:r>
            <a:endParaRPr lang="en-US" sz="2400"/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from shutil import copytree, ignore_patterns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&gt;&gt;&gt; copytree('C:\\python35\\test', 'D:\\des_test', 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             ignore=ignore_patterns('*.pyc', '新*'))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4966335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/>
              <a:t>示例10-1</a:t>
            </a:r>
            <a:r>
              <a:rPr lang="en-US" sz="2400"/>
              <a:t>   把指定文件夹中的所有文件名批量随机化，保持文件类型不变。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string import ascii_letters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listdir, rename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splitext, join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random import choice, randint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randomFilename(directory):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fn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#切分，得到文件名和扩展名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name, ext = splitext(fn)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 = randint(5, 20)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#生成随机字符串作为新文件名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newName = ''.join((choice(ascii_letters) for i in range(n)))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#修改文件名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rename(join(directory, fn), join(directory, newName+ext))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randomFilename('C:\\test')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fontAlgn="auto">
              <a:lnSpc>
                <a:spcPct val="150000"/>
              </a:lnSpc>
            </a:pPr>
            <a:r>
              <a:rPr lang="en-US" sz="2400" b="1"/>
              <a:t>示例10-2</a:t>
            </a:r>
            <a:r>
              <a:rPr lang="en-US" sz="2400"/>
              <a:t>  编写程序，进行文件夹增量备份。</a:t>
            </a:r>
            <a:endParaRPr lang="en-US" sz="2400"/>
          </a:p>
          <a:p>
            <a:pPr fontAlgn="auto">
              <a:lnSpc>
                <a:spcPct val="150000"/>
              </a:lnSpc>
            </a:pPr>
            <a:r>
              <a:rPr lang="en-US" sz="2400"/>
              <a:t>程序功能与用法：指定源文件夹与目标文件夹，自动检测自上次备份以来源文件夹中内容的改变，包括修改的文件、新建的文件、新建的文件夹等等，自动复制新增或修改过的文件到目标文件夹中，自上次备份以来没有修改过的文件将被忽略而不复制，从而实现增量备份。本例属于系统运维的范畴。</a:t>
            </a:r>
            <a:endParaRPr lang="en-US" sz="2400"/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os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filecmp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shutil</a:t>
            </a:r>
            <a:endParaRPr lang="zh-CN" altLang="en-US" sz="2000" strike="noStrike" noProof="1">
              <a:latin typeface="Consolas" panose="020B0609020204030204" charset="0"/>
            </a:endParaRPr>
          </a:p>
          <a:p>
            <a:pPr marL="0" indent="37211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zh-CN" altLang="en-US" sz="2000">
                <a:latin typeface="Consolas" panose="020B0609020204030204" charset="0"/>
                <a:sym typeface="+mn-ea"/>
              </a:rPr>
              <a:t>import sys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42650" cy="5157470"/>
          </a:xfrm>
        </p:spPr>
        <p:txBody>
          <a:bodyPr>
            <a:normAutofit fontScale="90000"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autoBackup(scrDir, dstDir):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((not os.path.isdir(scrDir)) or (not os.path.isdir(dstDir)) or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(os.path.abspath(scrDir)!=scrDir) or (os.path.abspath(dstDir)!=dstDir)):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usage()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item in os.listdir(scrDir):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scrItem = os.path.join(scrDir, 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dstItem = scrItem.replace(scrDir,dstDir)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os.path.isdir(scrItem):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#创建新增的文件夹，保证目标文件夹的结构与原始文件夹一致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if not os.path.exists(dstItem):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os.makedirs(dstItem)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print('make directory'+dstItem)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#递归调用自身函数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autoBackup(scrItem, 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os.path.isfile(scrItem):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#只复制新增或修改过的文件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if ((not os.path.exists(dstItem)) or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(not filecmp.cmp(scrItem, dstItem, shallow=False))):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shutil.copyfile(scrItem, dstItem)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print('file:'+scrItem+'==&gt;'+dstItem)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206480" cy="463994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def usage():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print('scrDir and dstDir must be existing absolute path of certain directory')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print('For example:{0} c:\\olddir c:\\newdir'.format(sys.argv[0]))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sys.exit(0)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if __name__=='__main__':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if len(sys.argv)!=3: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    usage()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scrDir, dstDir= sys.argv[1], sys.argv[2]</a:t>
            </a:r>
            <a:endParaRPr lang="en-US" sz="18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1800">
                <a:latin typeface="Consolas" panose="020B0609020204030204" charset="0"/>
              </a:rPr>
              <a:t>    autoBackup(scrDir, dstDir)</a:t>
            </a:r>
            <a:endParaRPr lang="en-US" sz="18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400" b="1"/>
              <a:t>示例10-3</a:t>
            </a:r>
            <a:r>
              <a:rPr lang="en-US" sz="2400"/>
              <a:t>   编写程序，统计指定文件夹大小以及文件和子文件夹数量。本例也属于系统运维范畴，可用于磁盘配额的计算，例如email、博客、FTP、快盘等系统中每个账号所占空间大小的统计。</a:t>
            </a:r>
            <a:endParaRPr lang="en-US" sz="2400"/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import os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totalSize = 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fileNum = 0</a:t>
            </a:r>
            <a:endParaRPr lang="en-US" sz="2000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charset="0"/>
              </a:rPr>
              <a:t>dirNum = 0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10.1  os模块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Content Placeholder -1"/>
          <p:cNvGraphicFramePr/>
          <p:nvPr>
            <p:ph idx="1"/>
          </p:nvPr>
        </p:nvGraphicFramePr>
        <p:xfrm>
          <a:off x="838200" y="1445260"/>
          <a:ext cx="10817860" cy="38398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8620"/>
                <a:gridCol w="6619240"/>
              </a:tblGrid>
              <a:tr h="294005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chdir(path)</a:t>
                      </a:r>
                      <a:endParaRPr lang="en-US" altLang="zh-CN" sz="2000" b="0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把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设为当前工作目录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curdir</a:t>
                      </a:r>
                      <a:endParaRPr lang="en-US" altLang="zh-CN" sz="2000" b="0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当前文件夹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environ</a:t>
                      </a:r>
                      <a:endParaRPr lang="en-US" altLang="zh-CN" sz="2000" b="0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包含系统环境变量和值的字典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37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extsep</a:t>
                      </a:r>
                      <a:endParaRPr lang="en-US" altLang="zh-CN" sz="2000" b="0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当前操作系统所使用的文件扩展名分隔符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+mn-ea"/>
                          <a:cs typeface="宋体" panose="02010600030101010101" pitchFamily="2" charset="-122"/>
                        </a:rPr>
                        <a:t>get_exec_path()</a:t>
                      </a:r>
                      <a:endParaRPr lang="en-US" altLang="zh-CN" sz="2000" b="0" u="none"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返回可执行文件的搜索路径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+mn-ea"/>
                          <a:cs typeface="宋体" panose="02010600030101010101" pitchFamily="2" charset="-122"/>
                        </a:rPr>
                        <a:t>getcwd()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返回当前工作目录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4005"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zh-CN" altLang="en-US" sz="2000" b="0" u="none">
                          <a:solidFill>
                            <a:srgbClr val="FF0000"/>
                          </a:solidFill>
                          <a:latin typeface="+mn-ea"/>
                          <a:cs typeface="宋体" panose="02010600030101010101" pitchFamily="2" charset="-122"/>
                        </a:rPr>
                        <a:t>listdir(path)</a:t>
                      </a:r>
                      <a:endParaRPr lang="zh-CN" altLang="en-US" sz="2000" b="0" u="none">
                        <a:solidFill>
                          <a:srgbClr val="FF0000"/>
                        </a:solidFill>
                        <a:latin typeface="+mn-ea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返回path目录下的文件和目录列表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026775" cy="4639945"/>
          </a:xfrm>
        </p:spPr>
        <p:txBody>
          <a:bodyPr>
            <a:normAutofit/>
          </a:bodyPr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visitDir(path):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totalSize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fileNum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global dirNum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lists in os.listdir(path):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sub_path = os.path.join(path, lists)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os.path.isfile(sub_path):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fileNum = fileNum+1                              #统计文件数量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totalSize = totalSize+os.path.getsize(sub_path)  #统计文件总大小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os.path.isdir(sub_path):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dirNum = dirNum+1                                #统计文件夹数量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visitDir(sub_path)                               #递归遍历子文件夹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90820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main(path):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os.path.isdir(path):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print('Error:"', path, '" is not a directory or does not exist.')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visitDir(path)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sizeConvert(size):                                   #单位换算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K, M, G = 1024, 1024**2, 1024**3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size &gt;= G: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str(size/G)+'G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M: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str(size/M)+'M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elif size &gt;= K: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str(size/K)+'K Bytes'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else: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 str(size)+'Bytes'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941685" cy="4639945"/>
          </a:xfrm>
        </p:spPr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def output(path):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size of '+path+' is:'+sizeConvert(totalSize)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      +'('+str(totalSize)+' Bytes)')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number of files in '+path+' is:',fileNum)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print('The total number of directories in '+path+' is:',dirNum)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if __name__=='__main__':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path = r'd:\idapro6.5plus'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main(path)</a:t>
            </a:r>
            <a:endParaRPr lang="en-US" sz="18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>
                <a:latin typeface="Consolas" panose="020B0609020204030204" charset="0"/>
              </a:rPr>
              <a:t>    output(path)</a:t>
            </a:r>
            <a:endParaRPr lang="en-US" sz="18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10.4  精彩案例赏析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400040"/>
          </a:xfrm>
        </p:spPr>
        <p:txBody>
          <a:bodyPr>
            <a:normAutofit fontScale="90000"/>
          </a:bodyPr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sz="2400" b="1"/>
              <a:t>示例10-4</a:t>
            </a:r>
            <a:r>
              <a:rPr lang="en-US" sz="2400"/>
              <a:t>   编写程序，递归删除指定文件夹中指定类型的文件和大小为0的文件。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isdir, join, splitext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remove, listdir, chmod, stat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filetypes = ('.tmp', '.log', '.obj', '.txt')     #指定要删除的文件类型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delCertainFiles(directory):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if not isdir(directory):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return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filename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temp = join(directory, filename)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isdir(temp):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delCertainFiles(temp)                #递归调用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splitext(temp)[1] in filetypes or stat(temp).st_size==0: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chmod(temp, 0o777)                   #修改文件属性，获取删除权限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remove(temp)                         #删除文件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print(temp, ' deleted....')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delCertainFiles(r'C:\test')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0" name="Content Placeholder -1"/>
          <p:cNvGraphicFramePr/>
          <p:nvPr>
            <p:ph idx="1"/>
          </p:nvPr>
        </p:nvGraphicFramePr>
        <p:xfrm>
          <a:off x="785495" y="1287780"/>
          <a:ext cx="107600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7850"/>
                <a:gridCol w="6372225"/>
              </a:tblGrid>
              <a:tr h="0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remove(path)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删除指定的文件，要求用户拥有删除文件的权限，并且文件没有只读或其他特殊属性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rename(src, dst)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重命名文件或目录，可以实现文件的移动，若目标文件已存在则抛出异常，不能跨越磁盘或分区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replace(old, new)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重命名文件或目录，若目标文件已存在则直接覆盖，不能跨越磁盘或分区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scandir(path='.')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返回包含指定文件夹中所有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DirEntry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对象的迭代对象，遍历文件夹时比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listdir()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更加高效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sep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当前操作系统所使用的路径分隔符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startfile(filepath [, operation])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使用关联的应用程序打开指定文件或启动指定应用程序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system()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启动外部程序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5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1243945" cy="514032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os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os.path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os.rename('C:\\dfg.txt', 'D:\\test2.txt') #rename()可以实现文件的改名和移动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[fname for fname in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if fname.endswith(('.pyc', '.py', '.pyw'))]  #结果略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os.getcwd()                                   #返回当前工作目录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'C:\\Python35'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os.mkdir(os.getcwd()+'\\temp')         #创建目录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os.chdir(os.getcwd()+'\\temp')         #改变当前工作目录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os.getcwd()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'C:\\Python35\\temp'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os.mkdir(os.getcwd()+'\\test')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['test']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os.rmdir('test')                       #删除目录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os.listdir('.')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[]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os.environ.get('path')                #获取系统变量path的值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import time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time.strftime('%Y-%m-%d %H:%M:%S',    #查看文件创建时间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   time.localtime(os.stat('yilaizhuru2.py').st_ctime))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solidFill>
                  <a:srgbClr val="00B0F0"/>
                </a:solidFill>
                <a:latin typeface="Consolas" panose="020B0609020204030204" charset="0"/>
              </a:rPr>
              <a:t>'2016-10-18 15:58:57'</a:t>
            </a:r>
            <a:endParaRPr lang="en-US" sz="2000">
              <a:solidFill>
                <a:srgbClr val="00B0F0"/>
              </a:solidFill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&gt;&gt;&gt; os.startfile('notepad.exe')           #启动记事本程序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034280"/>
          </a:xfrm>
        </p:spPr>
        <p:txBody>
          <a:bodyPr>
            <a:normAutofit lnSpcReduction="10000"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>
                <a:latin typeface="Consolas" panose="020B0609020204030204" charset="0"/>
              </a:rPr>
              <a:t>如果需要遍历指定目录下所有子目录和文件，可以使用递归的方法。</a:t>
            </a:r>
            <a:endParaRPr lang="en-US" sz="24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join, isfile, isdir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listDirDepthFirst(directory):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'''深度优先遍历文件夹'''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#遍历文件夹，如果是文件就直接输出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#如果是文件夹，就输出显示，然后递归遍历该文件夹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for subPath in listdir(directory):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path = join(directory, subPath)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if isfile(path):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elif 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listDirDepthFirst(path)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10.1  os模块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1435"/>
            <a:ext cx="10515600" cy="5273675"/>
          </a:xfrm>
        </p:spPr>
        <p:txBody>
          <a:bodyPr>
            <a:normAutofit fontScale="90000" lnSpcReduction="20000"/>
          </a:bodyPr>
          <a:p>
            <a:pPr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/>
              <a:t>下面的代码使用了广度优先遍历方法。</a:t>
            </a:r>
            <a:endParaRPr lang="en-US" sz="240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 import listdir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from os.path import join, isfile, isdir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def listDirWidthFirst(directory):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'''广度优先遍历文件夹'''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#使用列表模拟双端队列，效率稍微受影响，不过关系不大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dirs = [directory]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#如果还有没遍历过的文件夹，继续循环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while dirs: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#遍历还没遍历过的第一项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current = dirs.pop(0)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#遍历该文件夹，如果是文件就直接输出显示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#如果是文件夹，输出显示后，标记为待遍历项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for subPath in listdir(current):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path = join(current, subPath)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if isfile(path):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elif isdir(path):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print(path)</a:t>
            </a:r>
            <a:endParaRPr lang="en-US" sz="2000">
              <a:latin typeface="Consolas" panose="020B0609020204030204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Consolas" panose="020B0609020204030204" charset="0"/>
              </a:rPr>
              <a:t>                dirs.append(path)</a:t>
            </a:r>
            <a:endParaRPr lang="en-US" sz="2000">
              <a:latin typeface="Consolas" panose="020B060902020403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10.2  os.path模块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ph idx="1"/>
          </p:nvPr>
        </p:nvGraphicFramePr>
        <p:xfrm>
          <a:off x="838200" y="1321435"/>
          <a:ext cx="10515600" cy="3018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140"/>
                <a:gridCol w="7998460"/>
              </a:tblGrid>
              <a:tr h="274349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abspath(path)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basename(path)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返回指定路径的最后一个组成部分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commonpath(paths)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commonprefix(paths)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返回给定的多个路径的最长公共前缀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dirname(p)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返回给定路径的文件夹部分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exists(path)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判断文件是否存在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getatime(filename)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返回文件的最后访问时间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getctime(filename)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返回文件的创建时间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getmtime(filename)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返回文件的最后修改时间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49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getsize(filename)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返回文件的大小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3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10.2  os.path模块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Table -1"/>
          <p:cNvGraphicFramePr/>
          <p:nvPr>
            <p:ph idx="1"/>
          </p:nvPr>
        </p:nvGraphicFramePr>
        <p:xfrm>
          <a:off x="838200" y="1321435"/>
          <a:ext cx="10793730" cy="3356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8405"/>
                <a:gridCol w="8315325"/>
              </a:tblGrid>
              <a:tr h="274373"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方法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buNone/>
                      </a:pPr>
                      <a:r>
                        <a:rPr lang="zh-CN" altLang="en-US" sz="20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功能说明</a:t>
                      </a:r>
                      <a:endParaRPr lang="zh-CN" altLang="en-US" sz="20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isabs(path)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是否为绝对路径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isdir(path)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是否为文件夹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isfile(path)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判断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是否为文件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join(path, *paths)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连接两个或多个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path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realpath(path)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返回给定路径的绝对路径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relpath(path)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返回给定路径的相对路径，不能跨越磁盘驱动器或分区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samefile(f1, f2)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测试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f1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</a:t>
                      </a: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f2</a:t>
                      </a: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这两个路径是否引用的同一个文件</a:t>
                      </a:r>
                      <a:endParaRPr 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861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solidFill>
                            <a:srgbClr val="FF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split(path)</a:t>
                      </a:r>
                      <a:endParaRPr lang="en-US" altLang="zh-CN" sz="2000" b="0" u="none">
                        <a:solidFill>
                          <a:srgbClr val="FF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以路径中的最后一个斜线为分隔符把路径分隔成两部分，以元组形式返回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splitext(path)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从路径中分隔文件的扩展名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373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splitdrive(path)</a:t>
                      </a:r>
                      <a:endParaRPr lang="en-US" altLang="zh-CN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2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从路径中分隔驱动器的名称</a:t>
                      </a:r>
                      <a:endParaRPr lang="zh-CN" altLang="en-US" sz="2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36194" marR="0" marT="0" marB="1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9766</Words>
  <Application>WPS Presentation</Application>
  <PresentationFormat>宽屏</PresentationFormat>
  <Paragraphs>542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Consolas</vt:lpstr>
      <vt:lpstr>Calibri Light</vt:lpstr>
      <vt:lpstr>微软雅黑</vt:lpstr>
      <vt:lpstr>Arial Unicode MS</vt:lpstr>
      <vt:lpstr>华文中宋</vt:lpstr>
      <vt:lpstr>Office 主题</vt:lpstr>
      <vt:lpstr>第10章  文件与文件夹操作</vt:lpstr>
      <vt:lpstr>10.1  os模块</vt:lpstr>
      <vt:lpstr>10.1  os模块</vt:lpstr>
      <vt:lpstr>10.1  os模块</vt:lpstr>
      <vt:lpstr>10.1  os模块</vt:lpstr>
      <vt:lpstr>10.1  os模块</vt:lpstr>
      <vt:lpstr>10.1  os模块</vt:lpstr>
      <vt:lpstr>10.2  os.path模块</vt:lpstr>
      <vt:lpstr>10.2  os.path模块</vt:lpstr>
      <vt:lpstr>10.2  os.path模块</vt:lpstr>
      <vt:lpstr>10.2  os.path模块</vt:lpstr>
      <vt:lpstr>10.3  shutil模块</vt:lpstr>
      <vt:lpstr>10.3  shutil模块</vt:lpstr>
      <vt:lpstr>10.3  shutil模块</vt:lpstr>
      <vt:lpstr>10.4  精彩案例赏析</vt:lpstr>
      <vt:lpstr>10.4  精彩案例赏析</vt:lpstr>
      <vt:lpstr>10.4  精彩案例赏析</vt:lpstr>
      <vt:lpstr>10.4  精彩案例赏析</vt:lpstr>
      <vt:lpstr>10.4  精彩案例赏析</vt:lpstr>
      <vt:lpstr>10.4  精彩案例赏析</vt:lpstr>
      <vt:lpstr>10.4  精彩案例赏析</vt:lpstr>
      <vt:lpstr>10.4  精彩案例赏析</vt:lpstr>
      <vt:lpstr>10.4  精彩案例赏析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</dc:creator>
  <cp:lastModifiedBy>d</cp:lastModifiedBy>
  <cp:revision>320</cp:revision>
  <dcterms:created xsi:type="dcterms:W3CDTF">2015-05-05T08:02:00Z</dcterms:created>
  <dcterms:modified xsi:type="dcterms:W3CDTF">2018-01-11T12:09:18Z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1033-10.2.0.5978</vt:lpwstr>
  </property>
</Properties>
</file>